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813" r:id="rId2"/>
    <p:sldId id="814" r:id="rId3"/>
    <p:sldId id="816" r:id="rId4"/>
    <p:sldId id="815" r:id="rId5"/>
    <p:sldId id="666" r:id="rId6"/>
    <p:sldId id="819" r:id="rId7"/>
    <p:sldId id="820" r:id="rId8"/>
    <p:sldId id="845" r:id="rId9"/>
    <p:sldId id="843" r:id="rId10"/>
    <p:sldId id="827" r:id="rId11"/>
    <p:sldId id="829" r:id="rId12"/>
    <p:sldId id="830" r:id="rId13"/>
    <p:sldId id="831" r:id="rId14"/>
    <p:sldId id="835" r:id="rId15"/>
    <p:sldId id="836" r:id="rId16"/>
    <p:sldId id="833" r:id="rId17"/>
    <p:sldId id="846" r:id="rId18"/>
    <p:sldId id="821" r:id="rId19"/>
    <p:sldId id="822" r:id="rId20"/>
    <p:sldId id="841" r:id="rId21"/>
    <p:sldId id="847" r:id="rId22"/>
    <p:sldId id="848" r:id="rId23"/>
    <p:sldId id="84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CFF0A"/>
    <a:srgbClr val="FF9900"/>
    <a:srgbClr val="FFCC33"/>
    <a:srgbClr val="FFFF66"/>
    <a:srgbClr val="3F2519"/>
    <a:srgbClr val="523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491" autoAdjust="0"/>
    <p:restoredTop sz="99012" autoAdjust="0"/>
  </p:normalViewPr>
  <p:slideViewPr>
    <p:cSldViewPr snapToGrid="0" snapToObjects="1">
      <p:cViewPr>
        <p:scale>
          <a:sx n="76" d="100"/>
          <a:sy n="76" d="100"/>
        </p:scale>
        <p:origin x="-1576" y="-712"/>
      </p:cViewPr>
      <p:guideLst>
        <p:guide orient="horz" pos="2161"/>
        <p:guide pos="287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4/5/20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4/5/20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4/5/20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4/5/20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1EE1AC-C9C9-6E4B-B312-86B4310CBFEA}" type="datetimeFigureOut">
              <a:rPr lang="en-US" smtClean="0"/>
              <a:t>4/5/20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1EE1AC-C9C9-6E4B-B312-86B4310CBFEA}" type="datetimeFigureOut">
              <a:rPr lang="en-US" smtClean="0"/>
              <a:t>4/5/20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1EE1AC-C9C9-6E4B-B312-86B4310CBFEA}" type="datetimeFigureOut">
              <a:rPr lang="en-US" smtClean="0"/>
              <a:t>4/5/20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1EE1AC-C9C9-6E4B-B312-86B4310CBFEA}" type="datetimeFigureOut">
              <a:rPr lang="en-US" smtClean="0"/>
              <a:t>4/5/20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EE1AC-C9C9-6E4B-B312-86B4310CBFEA}" type="datetimeFigureOut">
              <a:rPr lang="en-US" smtClean="0"/>
              <a:t>4/5/20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8" y="273052"/>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8"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1EE1AC-C9C9-6E4B-B312-86B4310CBFEA}" type="datetimeFigureOut">
              <a:rPr lang="en-US" smtClean="0"/>
              <a:t>4/5/20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1EE1AC-C9C9-6E4B-B312-86B4310CBFEA}" type="datetimeFigureOut">
              <a:rPr lang="en-US" smtClean="0"/>
              <a:t>4/5/20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EE1AC-C9C9-6E4B-B312-86B4310CBFEA}" type="datetimeFigureOut">
              <a:rPr lang="en-US" smtClean="0"/>
              <a:t>4/5/20</a:t>
            </a:fld>
            <a:endParaRPr lang="en-US"/>
          </a:p>
        </p:txBody>
      </p:sp>
      <p:sp>
        <p:nvSpPr>
          <p:cNvPr id="5" name="Footer Placeholder 4"/>
          <p:cNvSpPr>
            <a:spLocks noGrp="1"/>
          </p:cNvSpPr>
          <p:nvPr>
            <p:ph type="ftr" sz="quarter" idx="3"/>
          </p:nvPr>
        </p:nvSpPr>
        <p:spPr>
          <a:xfrm>
            <a:off x="3124200" y="635635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BFD01-1AD5-E745-9704-EED3D1138211}"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microsoft.com/office/2007/relationships/hdphoto" Target="../media/hdphoto1.wdp"/></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microsoft.com/office/2007/relationships/hdphoto" Target="../media/hdphoto1.wdp"/></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microsoft.com/office/2007/relationships/hdphoto" Target="../media/hdphoto1.wdp"/></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microsoft.com/office/2007/relationships/hdphoto" Target="../media/hdphoto1.wdp"/></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microsoft.com/office/2007/relationships/hdphoto" Target="../media/hdphoto1.wd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brightnessContrast bright="-26000"/>
                    </a14:imgEffect>
                  </a14:imgLayer>
                </a14:imgProps>
              </a:ext>
            </a:extLst>
          </a:blip>
          <a:stretch>
            <a:fillRect/>
          </a:stretch>
        </p:blipFill>
        <p:spPr>
          <a:xfrm>
            <a:off x="0" y="381000"/>
            <a:ext cx="9144000" cy="6072188"/>
          </a:xfrm>
          <a:prstGeom prst="rect">
            <a:avLst/>
          </a:prstGeom>
        </p:spPr>
      </p:pic>
      <p:sp>
        <p:nvSpPr>
          <p:cNvPr id="4" name="Oval 3"/>
          <p:cNvSpPr/>
          <p:nvPr/>
        </p:nvSpPr>
        <p:spPr>
          <a:xfrm>
            <a:off x="1821281" y="2556870"/>
            <a:ext cx="5480551" cy="1771424"/>
          </a:xfrm>
          <a:prstGeom prst="ellipse">
            <a:avLst/>
          </a:prstGeom>
          <a:solidFill>
            <a:schemeClr val="tx1">
              <a:lumMod val="95000"/>
              <a:alpha val="1000"/>
            </a:schemeClr>
          </a:solidFill>
          <a:ln>
            <a:noFill/>
          </a:ln>
          <a:effectLst>
            <a:glow rad="1905000">
              <a:schemeClr val="tx1">
                <a:lumMod val="85000"/>
                <a:alpha val="7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412829" y="2050030"/>
            <a:ext cx="6299292" cy="1785104"/>
          </a:xfrm>
          <a:prstGeom prst="rect">
            <a:avLst/>
          </a:prstGeom>
          <a:noFill/>
        </p:spPr>
        <p:txBody>
          <a:bodyPr wrap="square" rtlCol="0">
            <a:spAutoFit/>
          </a:bodyPr>
          <a:lstStyle/>
          <a:p>
            <a:pPr algn="ctr"/>
            <a:r>
              <a:rPr lang="en-US" sz="11000" b="1" spc="300" dirty="0" smtClean="0">
                <a:solidFill>
                  <a:schemeClr val="bg1"/>
                </a:solidFill>
                <a:latin typeface="Century Gothic"/>
                <a:cs typeface="Century Gothic"/>
              </a:rPr>
              <a:t>HEROES</a:t>
            </a:r>
            <a:endParaRPr lang="en-US" sz="11000" b="1" spc="300" dirty="0">
              <a:solidFill>
                <a:schemeClr val="bg1"/>
              </a:solidFill>
              <a:latin typeface="Century Gothic"/>
              <a:cs typeface="Century Gothic"/>
            </a:endParaRPr>
          </a:p>
        </p:txBody>
      </p:sp>
      <p:cxnSp>
        <p:nvCxnSpPr>
          <p:cNvPr id="7" name="Straight Connector 6"/>
          <p:cNvCxnSpPr/>
          <p:nvPr/>
        </p:nvCxnSpPr>
        <p:spPr>
          <a:xfrm>
            <a:off x="1971662" y="3681267"/>
            <a:ext cx="5146372" cy="1"/>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412829" y="3597692"/>
            <a:ext cx="6299292" cy="923330"/>
          </a:xfrm>
          <a:prstGeom prst="rect">
            <a:avLst/>
          </a:prstGeom>
          <a:noFill/>
        </p:spPr>
        <p:txBody>
          <a:bodyPr wrap="square" rtlCol="0">
            <a:spAutoFit/>
          </a:bodyPr>
          <a:lstStyle/>
          <a:p>
            <a:pPr algn="ctr"/>
            <a:r>
              <a:rPr lang="en-US" sz="5200" b="1" spc="800" dirty="0" smtClean="0">
                <a:solidFill>
                  <a:schemeClr val="bg1"/>
                </a:solidFill>
                <a:latin typeface="Century Gothic"/>
                <a:cs typeface="Century Gothic"/>
              </a:rPr>
              <a:t>OF THE FAITH</a:t>
            </a:r>
            <a:endParaRPr lang="en-US" sz="5200" b="1" spc="800" dirty="0">
              <a:solidFill>
                <a:schemeClr val="bg1"/>
              </a:solidFill>
              <a:latin typeface="Century Gothic"/>
              <a:cs typeface="Century Gothic"/>
            </a:endParaRPr>
          </a:p>
        </p:txBody>
      </p:sp>
    </p:spTree>
    <p:extLst>
      <p:ext uri="{BB962C8B-B14F-4D97-AF65-F5344CB8AC3E}">
        <p14:creationId xmlns:p14="http://schemas.microsoft.com/office/powerpoint/2010/main" val="1301574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18232" y="200544"/>
            <a:ext cx="7901477" cy="6857999"/>
          </a:xfrm>
        </p:spPr>
        <p:txBody>
          <a:bodyPr anchor="t">
            <a:normAutofit/>
          </a:bodyPr>
          <a:lstStyle/>
          <a:p>
            <a:pPr marL="0" indent="0" algn="ctr">
              <a:spcBef>
                <a:spcPts val="2064"/>
              </a:spcBef>
              <a:buNone/>
            </a:pPr>
            <a:r>
              <a:rPr lang="en-US" sz="3600" dirty="0"/>
              <a:t>“It is my son’s robe. A fierce animal has devoured him. Joseph is without doubt torn to pieces.” Then Jacob tore his garments and put sackcloth on his loins and mourned for his son many days. All his sons and all his daughter rose up to comfort him, but he refused to be comforted and said, “No, I shall go down to </a:t>
            </a:r>
            <a:r>
              <a:rPr lang="en-US" sz="3600" dirty="0" err="1"/>
              <a:t>Sheol</a:t>
            </a:r>
            <a:r>
              <a:rPr lang="en-US" sz="3600" dirty="0"/>
              <a:t> to my son, mourning.” </a:t>
            </a:r>
            <a:r>
              <a:rPr lang="en-US" sz="3600" b="1" dirty="0">
                <a:solidFill>
                  <a:srgbClr val="FFFF00"/>
                </a:solidFill>
              </a:rPr>
              <a:t>Thus his father wept for him.</a:t>
            </a:r>
            <a:r>
              <a:rPr lang="en-US" sz="3600" dirty="0"/>
              <a:t>  </a:t>
            </a:r>
            <a:endParaRPr lang="en-US" sz="3600" dirty="0" smtClean="0"/>
          </a:p>
          <a:p>
            <a:pPr marL="0" indent="0" algn="ctr">
              <a:spcBef>
                <a:spcPts val="2064"/>
              </a:spcBef>
              <a:buNone/>
            </a:pPr>
            <a:r>
              <a:rPr lang="en-US" sz="3600" dirty="0" smtClean="0"/>
              <a:t>Genesis </a:t>
            </a:r>
            <a:r>
              <a:rPr lang="en-US" sz="3600" dirty="0"/>
              <a:t>37:33-35</a:t>
            </a:r>
            <a:endParaRPr lang="en-US" sz="3600" dirty="0"/>
          </a:p>
        </p:txBody>
      </p:sp>
    </p:spTree>
    <p:extLst>
      <p:ext uri="{BB962C8B-B14F-4D97-AF65-F5344CB8AC3E}">
        <p14:creationId xmlns:p14="http://schemas.microsoft.com/office/powerpoint/2010/main" val="1543971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802155"/>
            <a:ext cx="7901477" cy="5451608"/>
          </a:xfrm>
        </p:spPr>
        <p:txBody>
          <a:bodyPr anchor="t">
            <a:normAutofit/>
          </a:bodyPr>
          <a:lstStyle/>
          <a:p>
            <a:pPr marL="0" indent="0" algn="ctr">
              <a:spcBef>
                <a:spcPts val="2064"/>
              </a:spcBef>
              <a:buNone/>
            </a:pPr>
            <a:r>
              <a:rPr lang="en-US" sz="3600" dirty="0"/>
              <a:t>So ten of Joseph’s brothers went down to buy grain in Egypt. But Jacob did not send Benjamin, Joseph’s brother, with his brothers, for he </a:t>
            </a:r>
            <a:r>
              <a:rPr lang="en-US" sz="3600" b="1" dirty="0">
                <a:solidFill>
                  <a:srgbClr val="FFFF00"/>
                </a:solidFill>
              </a:rPr>
              <a:t>feared</a:t>
            </a:r>
            <a:r>
              <a:rPr lang="en-US" sz="3600" dirty="0"/>
              <a:t> that harm might happen to him.  </a:t>
            </a:r>
            <a:endParaRPr lang="en-US" sz="3600" dirty="0" smtClean="0"/>
          </a:p>
          <a:p>
            <a:pPr marL="0" indent="0" algn="ctr">
              <a:spcBef>
                <a:spcPts val="2064"/>
              </a:spcBef>
              <a:buNone/>
            </a:pPr>
            <a:r>
              <a:rPr lang="en-US" sz="3600" dirty="0" smtClean="0"/>
              <a:t>Genesis </a:t>
            </a:r>
            <a:r>
              <a:rPr lang="en-US" sz="3600" dirty="0"/>
              <a:t>42:3-4</a:t>
            </a:r>
            <a:endParaRPr lang="en-US" sz="3600" dirty="0"/>
          </a:p>
        </p:txBody>
      </p:sp>
    </p:spTree>
    <p:extLst>
      <p:ext uri="{BB962C8B-B14F-4D97-AF65-F5344CB8AC3E}">
        <p14:creationId xmlns:p14="http://schemas.microsoft.com/office/powerpoint/2010/main" val="2689980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1253366"/>
            <a:ext cx="7901477" cy="5000395"/>
          </a:xfrm>
        </p:spPr>
        <p:txBody>
          <a:bodyPr anchor="t">
            <a:normAutofit/>
          </a:bodyPr>
          <a:lstStyle/>
          <a:p>
            <a:pPr marL="0" indent="0" algn="ctr">
              <a:spcBef>
                <a:spcPts val="2064"/>
              </a:spcBef>
              <a:buNone/>
            </a:pPr>
            <a:r>
              <a:rPr lang="en-US" sz="3600" dirty="0"/>
              <a:t>“You have bereaved me of my children: Joseph is no more, and Simeon is no more, and now you would take Benjamin. All this has come against me.”  </a:t>
            </a:r>
            <a:endParaRPr lang="en-US" sz="3600" dirty="0" smtClean="0"/>
          </a:p>
          <a:p>
            <a:pPr marL="0" indent="0" algn="ctr">
              <a:spcBef>
                <a:spcPts val="2064"/>
              </a:spcBef>
              <a:buNone/>
            </a:pPr>
            <a:r>
              <a:rPr lang="en-US" sz="3600" dirty="0" smtClean="0"/>
              <a:t>Genesis </a:t>
            </a:r>
            <a:r>
              <a:rPr lang="en-US" sz="3600" dirty="0"/>
              <a:t>42:36</a:t>
            </a:r>
            <a:endParaRPr lang="en-US" sz="3600" dirty="0"/>
          </a:p>
        </p:txBody>
      </p:sp>
    </p:spTree>
    <p:extLst>
      <p:ext uri="{BB962C8B-B14F-4D97-AF65-F5344CB8AC3E}">
        <p14:creationId xmlns:p14="http://schemas.microsoft.com/office/powerpoint/2010/main" val="423670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300809"/>
            <a:ext cx="7901477" cy="5952954"/>
          </a:xfrm>
        </p:spPr>
        <p:txBody>
          <a:bodyPr anchor="t">
            <a:normAutofit/>
          </a:bodyPr>
          <a:lstStyle/>
          <a:p>
            <a:pPr marL="0" indent="0" algn="ctr">
              <a:spcBef>
                <a:spcPts val="2064"/>
              </a:spcBef>
              <a:buNone/>
            </a:pPr>
            <a:r>
              <a:rPr lang="en-US" sz="3600" dirty="0"/>
              <a:t>“Take also your brother, and arise, go again to the man. </a:t>
            </a:r>
            <a:r>
              <a:rPr lang="en-US" sz="3600" b="1" dirty="0">
                <a:solidFill>
                  <a:srgbClr val="FFFF00"/>
                </a:solidFill>
              </a:rPr>
              <a:t>May God Almighty grant you mercy</a:t>
            </a:r>
            <a:r>
              <a:rPr lang="en-US" sz="3600" dirty="0"/>
              <a:t> before the man, and may he send back your other brother and Benjamin. And as for me, if I am bereaved of my children, I am bereaved.”  </a:t>
            </a:r>
            <a:endParaRPr lang="en-US" sz="3600" dirty="0" smtClean="0"/>
          </a:p>
          <a:p>
            <a:pPr marL="0" indent="0" algn="ctr">
              <a:spcBef>
                <a:spcPts val="2064"/>
              </a:spcBef>
              <a:buNone/>
            </a:pPr>
            <a:r>
              <a:rPr lang="en-US" sz="3600" dirty="0" smtClean="0"/>
              <a:t>Genesis </a:t>
            </a:r>
            <a:r>
              <a:rPr lang="en-US" sz="3600" dirty="0"/>
              <a:t>43:13-14</a:t>
            </a:r>
            <a:endParaRPr lang="en-US" sz="3600" dirty="0"/>
          </a:p>
        </p:txBody>
      </p:sp>
    </p:spTree>
    <p:extLst>
      <p:ext uri="{BB962C8B-B14F-4D97-AF65-F5344CB8AC3E}">
        <p14:creationId xmlns:p14="http://schemas.microsoft.com/office/powerpoint/2010/main" val="3270826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300808"/>
            <a:ext cx="7901477" cy="5952953"/>
          </a:xfrm>
        </p:spPr>
        <p:txBody>
          <a:bodyPr anchor="t">
            <a:normAutofit/>
          </a:bodyPr>
          <a:lstStyle/>
          <a:p>
            <a:pPr marL="0" indent="0" algn="ctr">
              <a:spcBef>
                <a:spcPts val="2064"/>
              </a:spcBef>
              <a:buNone/>
            </a:pPr>
            <a:r>
              <a:rPr lang="en-US" sz="3600" dirty="0"/>
              <a:t>“The days of the years of my sojourning are 130 years. </a:t>
            </a:r>
            <a:r>
              <a:rPr lang="en-US" sz="3600" b="1" dirty="0">
                <a:solidFill>
                  <a:srgbClr val="FFFF00"/>
                </a:solidFill>
              </a:rPr>
              <a:t>Few and evil have been the days of the years of my life</a:t>
            </a:r>
            <a:r>
              <a:rPr lang="en-US" sz="3600" dirty="0"/>
              <a:t>, and they have not attained to the days of the years of the life of my fathers in the days of their sojourning.”  </a:t>
            </a:r>
            <a:endParaRPr lang="en-US" sz="3600" dirty="0" smtClean="0"/>
          </a:p>
          <a:p>
            <a:pPr marL="0" indent="0" algn="ctr">
              <a:spcBef>
                <a:spcPts val="2064"/>
              </a:spcBef>
              <a:buNone/>
            </a:pPr>
            <a:r>
              <a:rPr lang="en-US" sz="3600" dirty="0" smtClean="0"/>
              <a:t>Genesis </a:t>
            </a:r>
            <a:r>
              <a:rPr lang="en-US" sz="3600" dirty="0"/>
              <a:t>47:9</a:t>
            </a:r>
            <a:endParaRPr lang="en-US" sz="3600" dirty="0"/>
          </a:p>
        </p:txBody>
      </p:sp>
    </p:spTree>
    <p:extLst>
      <p:ext uri="{BB962C8B-B14F-4D97-AF65-F5344CB8AC3E}">
        <p14:creationId xmlns:p14="http://schemas.microsoft.com/office/powerpoint/2010/main" val="2162035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317520"/>
            <a:ext cx="7901477" cy="5936242"/>
          </a:xfrm>
        </p:spPr>
        <p:txBody>
          <a:bodyPr anchor="t">
            <a:normAutofit/>
          </a:bodyPr>
          <a:lstStyle/>
          <a:p>
            <a:pPr marL="0" indent="0" algn="ctr">
              <a:spcBef>
                <a:spcPts val="2064"/>
              </a:spcBef>
              <a:buNone/>
            </a:pPr>
            <a:r>
              <a:rPr lang="en-US" sz="3600" dirty="0"/>
              <a:t>After this, Joseph was told, “Behold, your father is ill.” so he took with him his two sons, Manasseh and Ephraim. And it was told to Jacob, “Your son Joseph has come to you.” Then Israel summoned his strength and sat up in bed.”  </a:t>
            </a:r>
            <a:endParaRPr lang="en-US" sz="3600" dirty="0" smtClean="0"/>
          </a:p>
          <a:p>
            <a:pPr marL="0" indent="0" algn="ctr">
              <a:spcBef>
                <a:spcPts val="2064"/>
              </a:spcBef>
              <a:buNone/>
            </a:pPr>
            <a:r>
              <a:rPr lang="en-US" sz="3600" dirty="0" smtClean="0"/>
              <a:t>Genesis </a:t>
            </a:r>
            <a:r>
              <a:rPr lang="en-US" sz="3600" dirty="0"/>
              <a:t>48:1-2</a:t>
            </a:r>
            <a:endParaRPr lang="en-US" sz="3600" dirty="0"/>
          </a:p>
        </p:txBody>
      </p:sp>
    </p:spTree>
    <p:extLst>
      <p:ext uri="{BB962C8B-B14F-4D97-AF65-F5344CB8AC3E}">
        <p14:creationId xmlns:p14="http://schemas.microsoft.com/office/powerpoint/2010/main" val="2146871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18232" y="1136391"/>
            <a:ext cx="7901477" cy="4812932"/>
          </a:xfrm>
        </p:spPr>
        <p:txBody>
          <a:bodyPr anchor="t">
            <a:normAutofit/>
          </a:bodyPr>
          <a:lstStyle/>
          <a:p>
            <a:pPr marL="0" indent="0" algn="ctr">
              <a:spcBef>
                <a:spcPts val="2064"/>
              </a:spcBef>
              <a:buNone/>
            </a:pPr>
            <a:r>
              <a:rPr lang="en-US" sz="3600" dirty="0"/>
              <a:t>And Jacob said to Joseph, “</a:t>
            </a:r>
            <a:r>
              <a:rPr lang="en-US" sz="3600" b="1" dirty="0">
                <a:solidFill>
                  <a:srgbClr val="FFFF00"/>
                </a:solidFill>
              </a:rPr>
              <a:t>God Almighty </a:t>
            </a:r>
            <a:r>
              <a:rPr lang="en-US" sz="3600" dirty="0"/>
              <a:t>appeared to me at Luz in the land of Canaan and blessed me, and said to me, ‘Behold, I will make you fruitful and multiply you, and I will make of you a company of peoples and will give this land to your offspring after you for an everlasting possession.</a:t>
            </a:r>
            <a:r>
              <a:rPr lang="en-US" sz="3600" dirty="0" smtClean="0"/>
              <a:t>’</a:t>
            </a:r>
            <a:endParaRPr lang="en-US" sz="3600" dirty="0"/>
          </a:p>
        </p:txBody>
      </p:sp>
    </p:spTree>
    <p:extLst>
      <p:ext uri="{BB962C8B-B14F-4D97-AF65-F5344CB8AC3E}">
        <p14:creationId xmlns:p14="http://schemas.microsoft.com/office/powerpoint/2010/main" val="1889840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18232" y="802166"/>
            <a:ext cx="7901477" cy="5648509"/>
          </a:xfrm>
        </p:spPr>
        <p:txBody>
          <a:bodyPr anchor="t">
            <a:normAutofit/>
          </a:bodyPr>
          <a:lstStyle/>
          <a:p>
            <a:pPr marL="0" indent="0" algn="ctr">
              <a:spcBef>
                <a:spcPts val="2064"/>
              </a:spcBef>
              <a:buNone/>
            </a:pPr>
            <a:r>
              <a:rPr lang="en-US" sz="3600" dirty="0" smtClean="0"/>
              <a:t>And </a:t>
            </a:r>
            <a:r>
              <a:rPr lang="en-US" sz="3600" dirty="0"/>
              <a:t>now your two sons, who were born to you in the land of Egypt before I came to you in Egypt, are mine; Ephraim and Manasseh shall be mine, as Reuben and Simeon are. And the children that you fathered after them shall be yours. They shall be called by the name of their brothers in their inheritance.”  </a:t>
            </a:r>
            <a:endParaRPr lang="en-US" sz="3600" dirty="0" smtClean="0"/>
          </a:p>
          <a:p>
            <a:pPr marL="0" indent="0" algn="ctr">
              <a:spcBef>
                <a:spcPts val="2064"/>
              </a:spcBef>
              <a:buNone/>
            </a:pPr>
            <a:r>
              <a:rPr lang="en-US" sz="3600" dirty="0" smtClean="0"/>
              <a:t>Genesis </a:t>
            </a:r>
            <a:r>
              <a:rPr lang="en-US" sz="3600" dirty="0"/>
              <a:t>48:3-6</a:t>
            </a:r>
            <a:endParaRPr lang="en-US" sz="3600" dirty="0"/>
          </a:p>
        </p:txBody>
      </p:sp>
    </p:spTree>
    <p:extLst>
      <p:ext uri="{BB962C8B-B14F-4D97-AF65-F5344CB8AC3E}">
        <p14:creationId xmlns:p14="http://schemas.microsoft.com/office/powerpoint/2010/main" val="3959530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18232" y="1052832"/>
            <a:ext cx="7901477" cy="4846348"/>
          </a:xfrm>
        </p:spPr>
        <p:txBody>
          <a:bodyPr anchor="t">
            <a:normAutofit/>
          </a:bodyPr>
          <a:lstStyle/>
          <a:p>
            <a:pPr marL="0" indent="0" algn="ctr">
              <a:spcBef>
                <a:spcPts val="864"/>
              </a:spcBef>
              <a:buNone/>
            </a:pPr>
            <a:r>
              <a:rPr lang="en-US" sz="3600" dirty="0"/>
              <a:t>Now the eyes of Israel were dim with age, so that he could not see. So Joseph brought them near him, and he kissed them and embraced them. And Israel said to Joseph, “I never expected to see your face; and behold, </a:t>
            </a:r>
            <a:r>
              <a:rPr lang="en-US" sz="3600" b="1" dirty="0">
                <a:solidFill>
                  <a:srgbClr val="FFFF00"/>
                </a:solidFill>
              </a:rPr>
              <a:t>God has let me see your offspring also</a:t>
            </a:r>
            <a:r>
              <a:rPr lang="en-US" sz="3600" dirty="0"/>
              <a:t>.”  </a:t>
            </a:r>
            <a:endParaRPr lang="en-US" sz="3600" dirty="0" smtClean="0"/>
          </a:p>
          <a:p>
            <a:pPr marL="0" indent="0" algn="ctr">
              <a:spcBef>
                <a:spcPts val="864"/>
              </a:spcBef>
              <a:buNone/>
            </a:pPr>
            <a:r>
              <a:rPr lang="en-US" sz="3600" dirty="0" smtClean="0"/>
              <a:t>Genesis </a:t>
            </a:r>
            <a:r>
              <a:rPr lang="en-US" sz="3600" dirty="0"/>
              <a:t>48:10-11</a:t>
            </a:r>
            <a:endParaRPr lang="en-US" sz="3600" dirty="0"/>
          </a:p>
        </p:txBody>
      </p:sp>
    </p:spTree>
    <p:extLst>
      <p:ext uri="{BB962C8B-B14F-4D97-AF65-F5344CB8AC3E}">
        <p14:creationId xmlns:p14="http://schemas.microsoft.com/office/powerpoint/2010/main" val="3405292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18232" y="267393"/>
            <a:ext cx="7901477" cy="7453348"/>
          </a:xfrm>
        </p:spPr>
        <p:txBody>
          <a:bodyPr anchor="t">
            <a:normAutofit/>
          </a:bodyPr>
          <a:lstStyle/>
          <a:p>
            <a:pPr marL="0" indent="0" algn="ctr">
              <a:spcBef>
                <a:spcPts val="2064"/>
              </a:spcBef>
              <a:buNone/>
            </a:pPr>
            <a:r>
              <a:rPr lang="en-US" sz="3600" dirty="0"/>
              <a:t>And he blessed Joseph and said, “The God before whom my fathers Abraham and Isaac walked, the God who has been my shepherd all my life long to this day, the angel, who has redeemed me from all evil, bless the boys; and in them let my name be carried on, and the name of my fathers Abraham and Isaac; and let them grow into a multitude in the midst of the earth.”  </a:t>
            </a:r>
            <a:endParaRPr lang="en-US" sz="3600" dirty="0" smtClean="0"/>
          </a:p>
          <a:p>
            <a:pPr marL="0" indent="0" algn="ctr">
              <a:spcBef>
                <a:spcPts val="2064"/>
              </a:spcBef>
              <a:buNone/>
            </a:pPr>
            <a:r>
              <a:rPr lang="en-US" sz="3600" dirty="0" smtClean="0"/>
              <a:t>Genesis </a:t>
            </a:r>
            <a:r>
              <a:rPr lang="en-US" sz="3600" dirty="0"/>
              <a:t>48:15-16</a:t>
            </a:r>
            <a:endParaRPr lang="en-US" sz="3600" dirty="0"/>
          </a:p>
        </p:txBody>
      </p:sp>
    </p:spTree>
    <p:extLst>
      <p:ext uri="{BB962C8B-B14F-4D97-AF65-F5344CB8AC3E}">
        <p14:creationId xmlns:p14="http://schemas.microsoft.com/office/powerpoint/2010/main" val="3405292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brightnessContrast bright="-26000"/>
                    </a14:imgEffect>
                  </a14:imgLayer>
                </a14:imgProps>
              </a:ext>
            </a:extLst>
          </a:blip>
          <a:stretch>
            <a:fillRect/>
          </a:stretch>
        </p:blipFill>
        <p:spPr>
          <a:xfrm>
            <a:off x="0" y="381000"/>
            <a:ext cx="9144000" cy="6072188"/>
          </a:xfrm>
          <a:prstGeom prst="rect">
            <a:avLst/>
          </a:prstGeom>
        </p:spPr>
      </p:pic>
      <p:sp>
        <p:nvSpPr>
          <p:cNvPr id="2" name="Rounded Rectangle 1"/>
          <p:cNvSpPr/>
          <p:nvPr/>
        </p:nvSpPr>
        <p:spPr>
          <a:xfrm>
            <a:off x="2890657" y="1303501"/>
            <a:ext cx="3358509" cy="4261444"/>
          </a:xfrm>
          <a:prstGeom prst="roundRect">
            <a:avLst/>
          </a:prstGeom>
          <a:solidFill>
            <a:schemeClr val="tx1">
              <a:lumMod val="95000"/>
              <a:alpha val="1000"/>
            </a:schemeClr>
          </a:solidFill>
          <a:ln>
            <a:noFill/>
          </a:ln>
          <a:effectLst>
            <a:glow rad="1905000">
              <a:schemeClr val="tx1">
                <a:lumMod val="95000"/>
                <a:alpha val="7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2603804" y="750367"/>
            <a:ext cx="3917341" cy="5360442"/>
          </a:xfrm>
          <a:prstGeom prst="rect">
            <a:avLst/>
          </a:prstGeom>
          <a:noFill/>
        </p:spPr>
        <p:txBody>
          <a:bodyPr wrap="square" rtlCol="0">
            <a:spAutoFit/>
          </a:bodyPr>
          <a:lstStyle/>
          <a:p>
            <a:pPr algn="ctr">
              <a:lnSpc>
                <a:spcPct val="120000"/>
              </a:lnSpc>
            </a:pPr>
            <a:r>
              <a:rPr lang="en-US" sz="2600" b="1" dirty="0" smtClean="0">
                <a:solidFill>
                  <a:schemeClr val="bg1"/>
                </a:solidFill>
                <a:latin typeface="Century Gothic"/>
                <a:cs typeface="Century Gothic"/>
              </a:rPr>
              <a:t>Feb 2 </a:t>
            </a:r>
            <a:r>
              <a:rPr lang="mr-IN" sz="2600" b="1" dirty="0" smtClean="0">
                <a:solidFill>
                  <a:schemeClr val="bg1"/>
                </a:solidFill>
                <a:latin typeface="Century Gothic"/>
                <a:cs typeface="Century Gothic"/>
              </a:rPr>
              <a:t>–</a:t>
            </a:r>
            <a:r>
              <a:rPr lang="en-US" sz="2600" b="1" dirty="0" smtClean="0">
                <a:solidFill>
                  <a:schemeClr val="bg1"/>
                </a:solidFill>
                <a:latin typeface="Century Gothic"/>
                <a:cs typeface="Century Gothic"/>
              </a:rPr>
              <a:t> Abel</a:t>
            </a:r>
          </a:p>
          <a:p>
            <a:pPr algn="ctr">
              <a:lnSpc>
                <a:spcPct val="120000"/>
              </a:lnSpc>
            </a:pPr>
            <a:r>
              <a:rPr lang="en-US" sz="2600" b="1" dirty="0" smtClean="0">
                <a:solidFill>
                  <a:schemeClr val="bg1"/>
                </a:solidFill>
                <a:latin typeface="Century Gothic"/>
                <a:cs typeface="Century Gothic"/>
              </a:rPr>
              <a:t>Feb 9 </a:t>
            </a:r>
            <a:r>
              <a:rPr lang="mr-IN" sz="2600" b="1" dirty="0" smtClean="0">
                <a:solidFill>
                  <a:schemeClr val="bg1"/>
                </a:solidFill>
                <a:latin typeface="Century Gothic"/>
                <a:cs typeface="Century Gothic"/>
              </a:rPr>
              <a:t>–</a:t>
            </a:r>
            <a:r>
              <a:rPr lang="en-US" sz="2600" b="1" dirty="0" smtClean="0">
                <a:solidFill>
                  <a:schemeClr val="bg1"/>
                </a:solidFill>
                <a:latin typeface="Century Gothic"/>
                <a:cs typeface="Century Gothic"/>
              </a:rPr>
              <a:t> Enoch</a:t>
            </a:r>
          </a:p>
          <a:p>
            <a:pPr algn="ctr">
              <a:lnSpc>
                <a:spcPct val="120000"/>
              </a:lnSpc>
            </a:pPr>
            <a:r>
              <a:rPr lang="en-US" sz="2600" b="1" dirty="0" smtClean="0">
                <a:solidFill>
                  <a:schemeClr val="bg1"/>
                </a:solidFill>
                <a:latin typeface="Century Gothic"/>
                <a:cs typeface="Century Gothic"/>
              </a:rPr>
              <a:t>Feb 16 </a:t>
            </a:r>
            <a:r>
              <a:rPr lang="mr-IN" sz="2600" b="1" dirty="0" smtClean="0">
                <a:solidFill>
                  <a:schemeClr val="bg1"/>
                </a:solidFill>
                <a:latin typeface="Century Gothic"/>
                <a:cs typeface="Century Gothic"/>
              </a:rPr>
              <a:t>–</a:t>
            </a:r>
            <a:r>
              <a:rPr lang="en-US" sz="2600" b="1" dirty="0" smtClean="0">
                <a:solidFill>
                  <a:schemeClr val="bg1"/>
                </a:solidFill>
                <a:latin typeface="Century Gothic"/>
                <a:cs typeface="Century Gothic"/>
              </a:rPr>
              <a:t> Noah</a:t>
            </a:r>
          </a:p>
          <a:p>
            <a:pPr algn="ctr">
              <a:lnSpc>
                <a:spcPct val="120000"/>
              </a:lnSpc>
            </a:pPr>
            <a:r>
              <a:rPr lang="en-US" sz="2600" b="1" dirty="0" smtClean="0">
                <a:solidFill>
                  <a:schemeClr val="bg1"/>
                </a:solidFill>
                <a:latin typeface="Century Gothic"/>
                <a:cs typeface="Century Gothic"/>
              </a:rPr>
              <a:t>Feb 23 </a:t>
            </a:r>
            <a:r>
              <a:rPr lang="mr-IN" sz="2600" b="1" dirty="0" smtClean="0">
                <a:solidFill>
                  <a:schemeClr val="bg1"/>
                </a:solidFill>
                <a:latin typeface="Century Gothic"/>
                <a:cs typeface="Century Gothic"/>
              </a:rPr>
              <a:t>–</a:t>
            </a:r>
            <a:r>
              <a:rPr lang="en-US" sz="2600" b="1" dirty="0" smtClean="0">
                <a:solidFill>
                  <a:schemeClr val="bg1"/>
                </a:solidFill>
                <a:latin typeface="Century Gothic"/>
                <a:cs typeface="Century Gothic"/>
              </a:rPr>
              <a:t> Abraham</a:t>
            </a:r>
          </a:p>
          <a:p>
            <a:pPr algn="ctr">
              <a:lnSpc>
                <a:spcPct val="120000"/>
              </a:lnSpc>
            </a:pPr>
            <a:r>
              <a:rPr lang="en-US" sz="2600" b="1" dirty="0" smtClean="0">
                <a:solidFill>
                  <a:schemeClr val="bg1"/>
                </a:solidFill>
                <a:latin typeface="Century Gothic"/>
                <a:cs typeface="Century Gothic"/>
              </a:rPr>
              <a:t>Mar 1 </a:t>
            </a:r>
            <a:r>
              <a:rPr lang="mr-IN" sz="2600" b="1" dirty="0" smtClean="0">
                <a:solidFill>
                  <a:schemeClr val="bg1"/>
                </a:solidFill>
                <a:latin typeface="Century Gothic"/>
                <a:cs typeface="Century Gothic"/>
              </a:rPr>
              <a:t>–</a:t>
            </a:r>
            <a:r>
              <a:rPr lang="en-US" sz="2600" b="1" dirty="0" smtClean="0">
                <a:solidFill>
                  <a:schemeClr val="bg1"/>
                </a:solidFill>
                <a:latin typeface="Century Gothic"/>
                <a:cs typeface="Century Gothic"/>
              </a:rPr>
              <a:t> Sarah</a:t>
            </a:r>
          </a:p>
          <a:p>
            <a:pPr algn="ctr">
              <a:lnSpc>
                <a:spcPct val="120000"/>
              </a:lnSpc>
            </a:pPr>
            <a:r>
              <a:rPr lang="en-US" sz="2600" b="1" dirty="0" smtClean="0">
                <a:solidFill>
                  <a:schemeClr val="bg1"/>
                </a:solidFill>
                <a:latin typeface="Century Gothic"/>
                <a:cs typeface="Century Gothic"/>
              </a:rPr>
              <a:t>Mar 8 </a:t>
            </a:r>
            <a:r>
              <a:rPr lang="mr-IN" sz="2600" b="1" dirty="0" smtClean="0">
                <a:solidFill>
                  <a:schemeClr val="bg1"/>
                </a:solidFill>
                <a:latin typeface="Century Gothic"/>
                <a:cs typeface="Century Gothic"/>
              </a:rPr>
              <a:t>–</a:t>
            </a:r>
            <a:r>
              <a:rPr lang="en-US" sz="2600" b="1" dirty="0" smtClean="0">
                <a:solidFill>
                  <a:schemeClr val="bg1"/>
                </a:solidFill>
                <a:latin typeface="Century Gothic"/>
                <a:cs typeface="Century Gothic"/>
              </a:rPr>
              <a:t> Isaac</a:t>
            </a:r>
          </a:p>
          <a:p>
            <a:pPr algn="ctr">
              <a:lnSpc>
                <a:spcPct val="120000"/>
              </a:lnSpc>
            </a:pPr>
            <a:r>
              <a:rPr lang="en-US" sz="2600" b="1" dirty="0" smtClean="0">
                <a:solidFill>
                  <a:schemeClr val="bg1"/>
                </a:solidFill>
                <a:latin typeface="Century Gothic"/>
                <a:cs typeface="Century Gothic"/>
              </a:rPr>
              <a:t>Apr 5 </a:t>
            </a:r>
            <a:r>
              <a:rPr lang="mr-IN" sz="2600" b="1" dirty="0" smtClean="0">
                <a:solidFill>
                  <a:schemeClr val="bg1"/>
                </a:solidFill>
                <a:latin typeface="Century Gothic"/>
                <a:cs typeface="Century Gothic"/>
              </a:rPr>
              <a:t>–</a:t>
            </a:r>
            <a:r>
              <a:rPr lang="en-US" sz="2600" b="1" dirty="0" smtClean="0">
                <a:solidFill>
                  <a:schemeClr val="bg1"/>
                </a:solidFill>
                <a:latin typeface="Century Gothic"/>
                <a:cs typeface="Century Gothic"/>
              </a:rPr>
              <a:t> Jacob</a:t>
            </a:r>
          </a:p>
          <a:p>
            <a:pPr algn="ctr">
              <a:lnSpc>
                <a:spcPct val="120000"/>
              </a:lnSpc>
            </a:pPr>
            <a:r>
              <a:rPr lang="en-US" sz="2600" b="1" dirty="0" smtClean="0">
                <a:solidFill>
                  <a:schemeClr val="bg1"/>
                </a:solidFill>
                <a:latin typeface="Century Gothic"/>
                <a:cs typeface="Century Gothic"/>
              </a:rPr>
              <a:t>Apr 12 </a:t>
            </a:r>
            <a:r>
              <a:rPr lang="mr-IN" sz="2600" b="1" dirty="0" smtClean="0">
                <a:solidFill>
                  <a:schemeClr val="bg1"/>
                </a:solidFill>
                <a:latin typeface="Century Gothic"/>
                <a:cs typeface="Century Gothic"/>
              </a:rPr>
              <a:t>–</a:t>
            </a:r>
            <a:r>
              <a:rPr lang="en-US" sz="2600" b="1" dirty="0" smtClean="0">
                <a:solidFill>
                  <a:schemeClr val="bg1"/>
                </a:solidFill>
                <a:latin typeface="Century Gothic"/>
                <a:cs typeface="Century Gothic"/>
              </a:rPr>
              <a:t> Joseph</a:t>
            </a:r>
          </a:p>
          <a:p>
            <a:pPr algn="ctr">
              <a:lnSpc>
                <a:spcPct val="120000"/>
              </a:lnSpc>
            </a:pPr>
            <a:r>
              <a:rPr lang="en-US" sz="2600" b="1" dirty="0" smtClean="0">
                <a:solidFill>
                  <a:schemeClr val="bg1"/>
                </a:solidFill>
                <a:latin typeface="Century Gothic"/>
                <a:cs typeface="Century Gothic"/>
              </a:rPr>
              <a:t>Apr 19 </a:t>
            </a:r>
            <a:r>
              <a:rPr lang="mr-IN" sz="2600" b="1" dirty="0" smtClean="0">
                <a:solidFill>
                  <a:schemeClr val="bg1"/>
                </a:solidFill>
                <a:latin typeface="Century Gothic"/>
                <a:cs typeface="Century Gothic"/>
              </a:rPr>
              <a:t>–</a:t>
            </a:r>
            <a:r>
              <a:rPr lang="en-US" sz="2600" b="1" dirty="0" smtClean="0">
                <a:solidFill>
                  <a:schemeClr val="bg1"/>
                </a:solidFill>
                <a:latin typeface="Century Gothic"/>
                <a:cs typeface="Century Gothic"/>
              </a:rPr>
              <a:t> Moses</a:t>
            </a:r>
          </a:p>
          <a:p>
            <a:pPr algn="ctr">
              <a:lnSpc>
                <a:spcPct val="120000"/>
              </a:lnSpc>
            </a:pPr>
            <a:r>
              <a:rPr lang="en-US" sz="2600" b="1" dirty="0" smtClean="0">
                <a:solidFill>
                  <a:schemeClr val="bg1"/>
                </a:solidFill>
                <a:latin typeface="Century Gothic"/>
                <a:cs typeface="Century Gothic"/>
              </a:rPr>
              <a:t>Apr </a:t>
            </a:r>
            <a:r>
              <a:rPr lang="en-US" sz="2600" b="1" dirty="0" smtClean="0">
                <a:solidFill>
                  <a:schemeClr val="bg1"/>
                </a:solidFill>
                <a:latin typeface="Century Gothic"/>
                <a:cs typeface="Century Gothic"/>
              </a:rPr>
              <a:t>26 </a:t>
            </a:r>
            <a:r>
              <a:rPr lang="mr-IN" sz="2600" b="1" dirty="0" smtClean="0">
                <a:solidFill>
                  <a:schemeClr val="bg1"/>
                </a:solidFill>
                <a:latin typeface="Century Gothic"/>
                <a:cs typeface="Century Gothic"/>
              </a:rPr>
              <a:t>–</a:t>
            </a:r>
            <a:r>
              <a:rPr lang="en-US" sz="2600" b="1" dirty="0" smtClean="0">
                <a:solidFill>
                  <a:schemeClr val="bg1"/>
                </a:solidFill>
                <a:latin typeface="Century Gothic"/>
                <a:cs typeface="Century Gothic"/>
              </a:rPr>
              <a:t> </a:t>
            </a:r>
            <a:r>
              <a:rPr lang="en-US" sz="2600" b="1" dirty="0" err="1" smtClean="0">
                <a:solidFill>
                  <a:schemeClr val="bg1"/>
                </a:solidFill>
                <a:latin typeface="Century Gothic"/>
                <a:cs typeface="Century Gothic"/>
              </a:rPr>
              <a:t>Rahab</a:t>
            </a:r>
            <a:endParaRPr lang="en-US" sz="2600" b="1" dirty="0" smtClean="0">
              <a:solidFill>
                <a:schemeClr val="bg1"/>
              </a:solidFill>
              <a:latin typeface="Century Gothic"/>
              <a:cs typeface="Century Gothic"/>
            </a:endParaRPr>
          </a:p>
          <a:p>
            <a:pPr algn="ctr">
              <a:lnSpc>
                <a:spcPct val="120000"/>
              </a:lnSpc>
            </a:pPr>
            <a:r>
              <a:rPr lang="en-US" sz="2600" b="1" dirty="0" smtClean="0">
                <a:solidFill>
                  <a:schemeClr val="bg1"/>
                </a:solidFill>
                <a:latin typeface="Century Gothic"/>
                <a:cs typeface="Century Gothic"/>
              </a:rPr>
              <a:t>May 3 </a:t>
            </a:r>
            <a:r>
              <a:rPr lang="mr-IN" sz="2600" b="1" dirty="0" smtClean="0">
                <a:solidFill>
                  <a:schemeClr val="bg1"/>
                </a:solidFill>
                <a:latin typeface="Century Gothic"/>
                <a:cs typeface="Century Gothic"/>
              </a:rPr>
              <a:t>–</a:t>
            </a:r>
            <a:r>
              <a:rPr lang="en-US" sz="2600" b="1" dirty="0" smtClean="0">
                <a:solidFill>
                  <a:schemeClr val="bg1"/>
                </a:solidFill>
                <a:latin typeface="Century Gothic"/>
                <a:cs typeface="Century Gothic"/>
              </a:rPr>
              <a:t> The Others</a:t>
            </a:r>
            <a:endParaRPr lang="en-US" sz="2600" b="1" dirty="0">
              <a:solidFill>
                <a:schemeClr val="bg1"/>
              </a:solidFill>
              <a:latin typeface="Century Gothic"/>
              <a:cs typeface="Century Gothic"/>
            </a:endParaRPr>
          </a:p>
        </p:txBody>
      </p:sp>
    </p:spTree>
    <p:extLst>
      <p:ext uri="{BB962C8B-B14F-4D97-AF65-F5344CB8AC3E}">
        <p14:creationId xmlns:p14="http://schemas.microsoft.com/office/powerpoint/2010/main" val="978104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brightnessContrast bright="-26000"/>
                    </a14:imgEffect>
                  </a14:imgLayer>
                </a14:imgProps>
              </a:ext>
            </a:extLst>
          </a:blip>
          <a:stretch>
            <a:fillRect/>
          </a:stretch>
        </p:blipFill>
        <p:spPr>
          <a:xfrm>
            <a:off x="0" y="381000"/>
            <a:ext cx="9144000" cy="6072188"/>
          </a:xfrm>
          <a:prstGeom prst="rect">
            <a:avLst/>
          </a:prstGeom>
        </p:spPr>
      </p:pic>
      <p:grpSp>
        <p:nvGrpSpPr>
          <p:cNvPr id="4" name="Group 3"/>
          <p:cNvGrpSpPr/>
          <p:nvPr/>
        </p:nvGrpSpPr>
        <p:grpSpPr>
          <a:xfrm>
            <a:off x="1253175" y="2784238"/>
            <a:ext cx="6642745" cy="1310095"/>
            <a:chOff x="1253175" y="2784238"/>
            <a:chExt cx="6642745" cy="1310095"/>
          </a:xfrm>
        </p:grpSpPr>
        <p:sp>
          <p:nvSpPr>
            <p:cNvPr id="2" name="Rounded Rectangle 1"/>
            <p:cNvSpPr/>
            <p:nvPr/>
          </p:nvSpPr>
          <p:spPr>
            <a:xfrm>
              <a:off x="1737736" y="2784238"/>
              <a:ext cx="5647641" cy="1310095"/>
            </a:xfrm>
            <a:prstGeom prst="roundRect">
              <a:avLst/>
            </a:prstGeom>
            <a:solidFill>
              <a:schemeClr val="tx1">
                <a:lumMod val="95000"/>
                <a:alpha val="1000"/>
              </a:schemeClr>
            </a:solidFill>
            <a:ln>
              <a:noFill/>
            </a:ln>
            <a:effectLst>
              <a:glow rad="1905000">
                <a:schemeClr val="tx1">
                  <a:lumMod val="95000"/>
                  <a:alpha val="7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253175" y="2917934"/>
              <a:ext cx="6642745" cy="830997"/>
            </a:xfrm>
            <a:prstGeom prst="rect">
              <a:avLst/>
            </a:prstGeom>
            <a:noFill/>
          </p:spPr>
          <p:txBody>
            <a:bodyPr wrap="square" rtlCol="0">
              <a:spAutoFit/>
            </a:bodyPr>
            <a:lstStyle/>
            <a:p>
              <a:pPr algn="ctr"/>
              <a:r>
                <a:rPr lang="en-US" sz="4800" b="1" dirty="0" smtClean="0">
                  <a:solidFill>
                    <a:schemeClr val="bg1"/>
                  </a:solidFill>
                  <a:latin typeface="Century Gothic"/>
                  <a:cs typeface="Century Gothic"/>
                </a:rPr>
                <a:t>Never gave up.</a:t>
              </a:r>
              <a:endParaRPr lang="en-US" sz="4800" b="1" dirty="0">
                <a:solidFill>
                  <a:schemeClr val="bg1"/>
                </a:solidFill>
                <a:latin typeface="Century Gothic"/>
                <a:cs typeface="Century Gothic"/>
              </a:endParaRPr>
            </a:p>
          </p:txBody>
        </p:sp>
      </p:grpSp>
    </p:spTree>
    <p:extLst>
      <p:ext uri="{BB962C8B-B14F-4D97-AF65-F5344CB8AC3E}">
        <p14:creationId xmlns:p14="http://schemas.microsoft.com/office/powerpoint/2010/main" val="3889744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brightnessContrast bright="-26000"/>
                    </a14:imgEffect>
                  </a14:imgLayer>
                </a14:imgProps>
              </a:ext>
            </a:extLst>
          </a:blip>
          <a:stretch>
            <a:fillRect/>
          </a:stretch>
        </p:blipFill>
        <p:spPr>
          <a:xfrm>
            <a:off x="0" y="381000"/>
            <a:ext cx="9144000" cy="6072188"/>
          </a:xfrm>
          <a:prstGeom prst="rect">
            <a:avLst/>
          </a:prstGeom>
        </p:spPr>
      </p:pic>
      <p:sp>
        <p:nvSpPr>
          <p:cNvPr id="2" name="Rounded Rectangle 1"/>
          <p:cNvSpPr/>
          <p:nvPr/>
        </p:nvSpPr>
        <p:spPr>
          <a:xfrm>
            <a:off x="1737736" y="2784238"/>
            <a:ext cx="5647641" cy="1310095"/>
          </a:xfrm>
          <a:prstGeom prst="roundRect">
            <a:avLst/>
          </a:prstGeom>
          <a:solidFill>
            <a:schemeClr val="tx1">
              <a:lumMod val="95000"/>
              <a:alpha val="1000"/>
            </a:schemeClr>
          </a:solidFill>
          <a:ln>
            <a:noFill/>
          </a:ln>
          <a:effectLst>
            <a:glow rad="1905000">
              <a:schemeClr val="tx1">
                <a:lumMod val="95000"/>
                <a:alpha val="7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253175" y="2617118"/>
            <a:ext cx="6642745" cy="1569660"/>
          </a:xfrm>
          <a:prstGeom prst="rect">
            <a:avLst/>
          </a:prstGeom>
          <a:noFill/>
        </p:spPr>
        <p:txBody>
          <a:bodyPr wrap="square" rtlCol="0">
            <a:spAutoFit/>
          </a:bodyPr>
          <a:lstStyle/>
          <a:p>
            <a:pPr algn="ctr"/>
            <a:r>
              <a:rPr lang="en-US" sz="4800" b="1" dirty="0" smtClean="0">
                <a:solidFill>
                  <a:schemeClr val="bg1"/>
                </a:solidFill>
                <a:latin typeface="Century Gothic"/>
                <a:cs typeface="Century Gothic"/>
              </a:rPr>
              <a:t>Didn’t hold bitterness in his heart.</a:t>
            </a:r>
            <a:endParaRPr lang="en-US" sz="4800" b="1" dirty="0">
              <a:solidFill>
                <a:schemeClr val="bg1"/>
              </a:solidFill>
              <a:latin typeface="Century Gothic"/>
              <a:cs typeface="Century Gothic"/>
            </a:endParaRPr>
          </a:p>
        </p:txBody>
      </p:sp>
    </p:spTree>
    <p:extLst>
      <p:ext uri="{BB962C8B-B14F-4D97-AF65-F5344CB8AC3E}">
        <p14:creationId xmlns:p14="http://schemas.microsoft.com/office/powerpoint/2010/main" val="1108249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brightnessContrast bright="-26000"/>
                    </a14:imgEffect>
                  </a14:imgLayer>
                </a14:imgProps>
              </a:ext>
            </a:extLst>
          </a:blip>
          <a:stretch>
            <a:fillRect/>
          </a:stretch>
        </p:blipFill>
        <p:spPr>
          <a:xfrm>
            <a:off x="0" y="381000"/>
            <a:ext cx="9144000" cy="6072188"/>
          </a:xfrm>
          <a:prstGeom prst="rect">
            <a:avLst/>
          </a:prstGeom>
        </p:spPr>
      </p:pic>
      <p:sp>
        <p:nvSpPr>
          <p:cNvPr id="2" name="Rounded Rectangle 1"/>
          <p:cNvSpPr/>
          <p:nvPr/>
        </p:nvSpPr>
        <p:spPr>
          <a:xfrm>
            <a:off x="1737736" y="2784238"/>
            <a:ext cx="5647641" cy="1310095"/>
          </a:xfrm>
          <a:prstGeom prst="roundRect">
            <a:avLst/>
          </a:prstGeom>
          <a:solidFill>
            <a:schemeClr val="tx1">
              <a:lumMod val="95000"/>
              <a:alpha val="1000"/>
            </a:schemeClr>
          </a:solidFill>
          <a:ln>
            <a:noFill/>
          </a:ln>
          <a:effectLst>
            <a:glow rad="1905000">
              <a:schemeClr val="tx1">
                <a:lumMod val="95000"/>
                <a:alpha val="7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253175" y="2617118"/>
            <a:ext cx="6642745" cy="1569660"/>
          </a:xfrm>
          <a:prstGeom prst="rect">
            <a:avLst/>
          </a:prstGeom>
          <a:noFill/>
        </p:spPr>
        <p:txBody>
          <a:bodyPr wrap="square" rtlCol="0">
            <a:spAutoFit/>
          </a:bodyPr>
          <a:lstStyle/>
          <a:p>
            <a:pPr algn="ctr"/>
            <a:r>
              <a:rPr lang="en-US" sz="4800" b="1" dirty="0" smtClean="0">
                <a:solidFill>
                  <a:schemeClr val="bg1"/>
                </a:solidFill>
                <a:latin typeface="Century Gothic"/>
                <a:cs typeface="Century Gothic"/>
              </a:rPr>
              <a:t>Willing to learn and grow late in life.</a:t>
            </a:r>
            <a:endParaRPr lang="en-US" sz="4800" b="1" dirty="0">
              <a:solidFill>
                <a:schemeClr val="bg1"/>
              </a:solidFill>
              <a:latin typeface="Century Gothic"/>
              <a:cs typeface="Century Gothic"/>
            </a:endParaRPr>
          </a:p>
        </p:txBody>
      </p:sp>
    </p:spTree>
    <p:extLst>
      <p:ext uri="{BB962C8B-B14F-4D97-AF65-F5344CB8AC3E}">
        <p14:creationId xmlns:p14="http://schemas.microsoft.com/office/powerpoint/2010/main" val="1753044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brightnessContrast bright="-26000"/>
                    </a14:imgEffect>
                  </a14:imgLayer>
                </a14:imgProps>
              </a:ext>
            </a:extLst>
          </a:blip>
          <a:stretch>
            <a:fillRect/>
          </a:stretch>
        </p:blipFill>
        <p:spPr>
          <a:xfrm>
            <a:off x="0" y="381000"/>
            <a:ext cx="9144000" cy="6072188"/>
          </a:xfrm>
          <a:prstGeom prst="rect">
            <a:avLst/>
          </a:prstGeom>
        </p:spPr>
      </p:pic>
      <p:sp>
        <p:nvSpPr>
          <p:cNvPr id="2" name="Rounded Rectangle 1"/>
          <p:cNvSpPr/>
          <p:nvPr/>
        </p:nvSpPr>
        <p:spPr>
          <a:xfrm>
            <a:off x="1737736" y="2784238"/>
            <a:ext cx="5647641" cy="1310095"/>
          </a:xfrm>
          <a:prstGeom prst="roundRect">
            <a:avLst/>
          </a:prstGeom>
          <a:solidFill>
            <a:schemeClr val="tx1">
              <a:lumMod val="95000"/>
              <a:alpha val="1000"/>
            </a:schemeClr>
          </a:solidFill>
          <a:ln>
            <a:noFill/>
          </a:ln>
          <a:effectLst>
            <a:glow rad="1905000">
              <a:schemeClr val="tx1">
                <a:lumMod val="95000"/>
                <a:alpha val="7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253175" y="2617118"/>
            <a:ext cx="6642745" cy="1569660"/>
          </a:xfrm>
          <a:prstGeom prst="rect">
            <a:avLst/>
          </a:prstGeom>
          <a:noFill/>
        </p:spPr>
        <p:txBody>
          <a:bodyPr wrap="square" rtlCol="0">
            <a:spAutoFit/>
          </a:bodyPr>
          <a:lstStyle/>
          <a:p>
            <a:pPr algn="ctr"/>
            <a:r>
              <a:rPr lang="en-US" sz="4800" b="1" dirty="0" smtClean="0">
                <a:solidFill>
                  <a:schemeClr val="bg1"/>
                </a:solidFill>
                <a:latin typeface="Century Gothic"/>
                <a:cs typeface="Century Gothic"/>
              </a:rPr>
              <a:t>Looked forward and not backward.</a:t>
            </a:r>
            <a:endParaRPr lang="en-US" sz="4800" b="1" dirty="0">
              <a:solidFill>
                <a:schemeClr val="bg1"/>
              </a:solidFill>
              <a:latin typeface="Century Gothic"/>
              <a:cs typeface="Century Gothic"/>
            </a:endParaRPr>
          </a:p>
        </p:txBody>
      </p:sp>
    </p:spTree>
    <p:extLst>
      <p:ext uri="{BB962C8B-B14F-4D97-AF65-F5344CB8AC3E}">
        <p14:creationId xmlns:p14="http://schemas.microsoft.com/office/powerpoint/2010/main" val="1572727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brightnessContrast bright="-26000"/>
                    </a14:imgEffect>
                  </a14:imgLayer>
                </a14:imgProps>
              </a:ext>
            </a:extLst>
          </a:blip>
          <a:stretch>
            <a:fillRect/>
          </a:stretch>
        </p:blipFill>
        <p:spPr>
          <a:xfrm>
            <a:off x="0" y="381000"/>
            <a:ext cx="9144000" cy="6072188"/>
          </a:xfrm>
          <a:prstGeom prst="rect">
            <a:avLst/>
          </a:prstGeom>
        </p:spPr>
      </p:pic>
      <p:sp>
        <p:nvSpPr>
          <p:cNvPr id="4" name="Oval 3"/>
          <p:cNvSpPr/>
          <p:nvPr/>
        </p:nvSpPr>
        <p:spPr>
          <a:xfrm>
            <a:off x="2021789" y="2623713"/>
            <a:ext cx="5096245" cy="1637547"/>
          </a:xfrm>
          <a:prstGeom prst="ellipse">
            <a:avLst/>
          </a:prstGeom>
          <a:solidFill>
            <a:schemeClr val="tx1">
              <a:lumMod val="95000"/>
              <a:alpha val="1000"/>
            </a:schemeClr>
          </a:solidFill>
          <a:ln>
            <a:noFill/>
          </a:ln>
          <a:effectLst>
            <a:glow rad="1905000">
              <a:schemeClr val="tx1">
                <a:lumMod val="85000"/>
                <a:alpha val="7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412829" y="2103668"/>
            <a:ext cx="6299292" cy="1477328"/>
          </a:xfrm>
          <a:prstGeom prst="rect">
            <a:avLst/>
          </a:prstGeom>
          <a:noFill/>
        </p:spPr>
        <p:txBody>
          <a:bodyPr wrap="square" rtlCol="0">
            <a:spAutoFit/>
          </a:bodyPr>
          <a:lstStyle/>
          <a:p>
            <a:pPr algn="ctr"/>
            <a:r>
              <a:rPr lang="en-US" sz="9000" b="1" dirty="0" smtClean="0">
                <a:solidFill>
                  <a:schemeClr val="bg1"/>
                </a:solidFill>
                <a:latin typeface="Century Gothic"/>
                <a:cs typeface="Century Gothic"/>
              </a:rPr>
              <a:t>Jacob</a:t>
            </a:r>
            <a:endParaRPr lang="en-US" sz="9000" b="1" dirty="0">
              <a:solidFill>
                <a:schemeClr val="bg1"/>
              </a:solidFill>
              <a:latin typeface="Century Gothic"/>
              <a:cs typeface="Century Gothic"/>
            </a:endParaRPr>
          </a:p>
        </p:txBody>
      </p:sp>
      <p:cxnSp>
        <p:nvCxnSpPr>
          <p:cNvPr id="7" name="Straight Connector 6"/>
          <p:cNvCxnSpPr/>
          <p:nvPr/>
        </p:nvCxnSpPr>
        <p:spPr>
          <a:xfrm>
            <a:off x="1971662" y="3480723"/>
            <a:ext cx="5146372" cy="1"/>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412829" y="3413551"/>
            <a:ext cx="6299292" cy="830997"/>
          </a:xfrm>
          <a:prstGeom prst="rect">
            <a:avLst/>
          </a:prstGeom>
          <a:noFill/>
        </p:spPr>
        <p:txBody>
          <a:bodyPr wrap="square" rtlCol="0">
            <a:spAutoFit/>
          </a:bodyPr>
          <a:lstStyle/>
          <a:p>
            <a:pPr algn="ctr"/>
            <a:r>
              <a:rPr lang="en-US" sz="4800" b="1" dirty="0" smtClean="0">
                <a:solidFill>
                  <a:schemeClr val="bg1"/>
                </a:solidFill>
                <a:latin typeface="Century Gothic"/>
                <a:cs typeface="Century Gothic"/>
              </a:rPr>
              <a:t>Faith of the Dying</a:t>
            </a:r>
            <a:endParaRPr lang="en-US" sz="4800" b="1" dirty="0">
              <a:solidFill>
                <a:schemeClr val="bg1"/>
              </a:solidFill>
              <a:latin typeface="Century Gothic"/>
              <a:cs typeface="Century Gothic"/>
            </a:endParaRPr>
          </a:p>
        </p:txBody>
      </p:sp>
    </p:spTree>
    <p:extLst>
      <p:ext uri="{BB962C8B-B14F-4D97-AF65-F5344CB8AC3E}">
        <p14:creationId xmlns:p14="http://schemas.microsoft.com/office/powerpoint/2010/main" val="4048856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brightnessContrast bright="-26000"/>
                    </a14:imgEffect>
                  </a14:imgLayer>
                </a14:imgProps>
              </a:ext>
            </a:extLst>
          </a:blip>
          <a:stretch>
            <a:fillRect/>
          </a:stretch>
        </p:blipFill>
        <p:spPr>
          <a:xfrm>
            <a:off x="0" y="381000"/>
            <a:ext cx="9144000" cy="6072188"/>
          </a:xfrm>
          <a:prstGeom prst="rect">
            <a:avLst/>
          </a:prstGeom>
        </p:spPr>
      </p:pic>
      <p:sp>
        <p:nvSpPr>
          <p:cNvPr id="2" name="Rounded Rectangle 1"/>
          <p:cNvSpPr/>
          <p:nvPr/>
        </p:nvSpPr>
        <p:spPr>
          <a:xfrm>
            <a:off x="1737736" y="2891099"/>
            <a:ext cx="5681059" cy="1119673"/>
          </a:xfrm>
          <a:prstGeom prst="roundRect">
            <a:avLst/>
          </a:prstGeom>
          <a:solidFill>
            <a:schemeClr val="tx1">
              <a:lumMod val="95000"/>
              <a:alpha val="1000"/>
            </a:schemeClr>
          </a:solidFill>
          <a:ln>
            <a:noFill/>
          </a:ln>
          <a:effectLst>
            <a:glow rad="1905000">
              <a:schemeClr val="tx1">
                <a:lumMod val="95000"/>
                <a:alpha val="7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412829" y="2549644"/>
            <a:ext cx="6299292" cy="830997"/>
          </a:xfrm>
          <a:prstGeom prst="rect">
            <a:avLst/>
          </a:prstGeom>
          <a:noFill/>
        </p:spPr>
        <p:txBody>
          <a:bodyPr wrap="square" rtlCol="0">
            <a:spAutoFit/>
          </a:bodyPr>
          <a:lstStyle/>
          <a:p>
            <a:pPr algn="ctr"/>
            <a:r>
              <a:rPr lang="en-US" sz="4600" b="1" dirty="0" smtClean="0">
                <a:solidFill>
                  <a:schemeClr val="bg1"/>
                </a:solidFill>
                <a:latin typeface="Century Gothic"/>
                <a:cs typeface="Century Gothic"/>
              </a:rPr>
              <a:t>Hebrews 11</a:t>
            </a:r>
            <a:r>
              <a:rPr lang="en-US" sz="4600" b="1" dirty="0" smtClean="0">
                <a:solidFill>
                  <a:schemeClr val="bg1"/>
                </a:solidFill>
                <a:latin typeface="Century Gothic"/>
                <a:cs typeface="Century Gothic"/>
              </a:rPr>
              <a:t>:21</a:t>
            </a:r>
            <a:endParaRPr lang="en-US" sz="4600" b="1" dirty="0">
              <a:solidFill>
                <a:schemeClr val="bg1"/>
              </a:solidFill>
              <a:latin typeface="Century Gothic"/>
              <a:cs typeface="Century Gothic"/>
            </a:endParaRPr>
          </a:p>
        </p:txBody>
      </p:sp>
      <p:cxnSp>
        <p:nvCxnSpPr>
          <p:cNvPr id="7" name="Straight Connector 6"/>
          <p:cNvCxnSpPr/>
          <p:nvPr/>
        </p:nvCxnSpPr>
        <p:spPr>
          <a:xfrm>
            <a:off x="1971662" y="3418792"/>
            <a:ext cx="5146372" cy="1"/>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412829" y="3552990"/>
            <a:ext cx="6299292" cy="584776"/>
          </a:xfrm>
          <a:prstGeom prst="rect">
            <a:avLst/>
          </a:prstGeom>
          <a:noFill/>
        </p:spPr>
        <p:txBody>
          <a:bodyPr wrap="square" rtlCol="0">
            <a:spAutoFit/>
          </a:bodyPr>
          <a:lstStyle/>
          <a:p>
            <a:pPr algn="ctr"/>
            <a:r>
              <a:rPr lang="en-US" sz="3200" b="1" dirty="0" smtClean="0">
                <a:solidFill>
                  <a:schemeClr val="bg1"/>
                </a:solidFill>
                <a:latin typeface="Century Gothic"/>
                <a:cs typeface="Century Gothic"/>
              </a:rPr>
              <a:t>By faith </a:t>
            </a:r>
            <a:r>
              <a:rPr lang="en-US" sz="3200" b="1" dirty="0" smtClean="0">
                <a:solidFill>
                  <a:schemeClr val="bg1"/>
                </a:solidFill>
                <a:latin typeface="Century Gothic"/>
                <a:cs typeface="Century Gothic"/>
              </a:rPr>
              <a:t>Jacob, when dying</a:t>
            </a:r>
            <a:r>
              <a:rPr lang="mr-IN" sz="3200" b="1" dirty="0" smtClean="0">
                <a:solidFill>
                  <a:schemeClr val="bg1"/>
                </a:solidFill>
                <a:latin typeface="Century Gothic"/>
                <a:cs typeface="Century Gothic"/>
              </a:rPr>
              <a:t>…</a:t>
            </a:r>
            <a:endParaRPr lang="en-US" sz="3200" b="1" dirty="0">
              <a:solidFill>
                <a:schemeClr val="bg1"/>
              </a:solidFill>
              <a:latin typeface="Century Gothic"/>
              <a:cs typeface="Century Gothic"/>
            </a:endParaRPr>
          </a:p>
        </p:txBody>
      </p:sp>
      <p:sp>
        <p:nvSpPr>
          <p:cNvPr id="4" name="Rounded Rectangle 3"/>
          <p:cNvSpPr/>
          <p:nvPr/>
        </p:nvSpPr>
        <p:spPr>
          <a:xfrm>
            <a:off x="5848148" y="3603013"/>
            <a:ext cx="1570647" cy="551481"/>
          </a:xfrm>
          <a:prstGeom prst="roundRect">
            <a:avLst/>
          </a:prstGeom>
          <a:noFill/>
          <a:ln w="571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6625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1353630"/>
            <a:ext cx="7901477" cy="4950268"/>
          </a:xfrm>
        </p:spPr>
        <p:txBody>
          <a:bodyPr anchor="t">
            <a:normAutofit/>
          </a:bodyPr>
          <a:lstStyle/>
          <a:p>
            <a:pPr marL="0" indent="0" algn="ctr">
              <a:spcBef>
                <a:spcPts val="2064"/>
              </a:spcBef>
              <a:buNone/>
            </a:pPr>
            <a:r>
              <a:rPr lang="en-US" sz="3600" dirty="0"/>
              <a:t>“I am the LORD, the </a:t>
            </a:r>
            <a:r>
              <a:rPr lang="en-US" sz="3600" b="1" dirty="0">
                <a:solidFill>
                  <a:srgbClr val="FFFF00"/>
                </a:solidFill>
              </a:rPr>
              <a:t>God of Abraham </a:t>
            </a:r>
            <a:r>
              <a:rPr lang="en-US" sz="3600" dirty="0"/>
              <a:t>your father and the </a:t>
            </a:r>
            <a:r>
              <a:rPr lang="en-US" sz="3600" b="1" dirty="0">
                <a:solidFill>
                  <a:srgbClr val="FFFF00"/>
                </a:solidFill>
              </a:rPr>
              <a:t>God of Isaac</a:t>
            </a:r>
            <a:r>
              <a:rPr lang="en-US" sz="3600" dirty="0"/>
              <a:t>. The land on which you lie I will give to you and to your offspring.”  </a:t>
            </a:r>
            <a:endParaRPr lang="en-US" sz="3600" dirty="0" smtClean="0"/>
          </a:p>
          <a:p>
            <a:pPr marL="0" indent="0" algn="ctr">
              <a:spcBef>
                <a:spcPts val="2064"/>
              </a:spcBef>
              <a:buNone/>
            </a:pPr>
            <a:r>
              <a:rPr lang="en-US" sz="3600" dirty="0" smtClean="0"/>
              <a:t>Genesis </a:t>
            </a:r>
            <a:r>
              <a:rPr lang="en-US" sz="3600" dirty="0"/>
              <a:t>28:13</a:t>
            </a:r>
            <a:endParaRPr lang="en-US" sz="3600" dirty="0"/>
          </a:p>
        </p:txBody>
      </p:sp>
    </p:spTree>
    <p:extLst>
      <p:ext uri="{BB962C8B-B14F-4D97-AF65-F5344CB8AC3E}">
        <p14:creationId xmlns:p14="http://schemas.microsoft.com/office/powerpoint/2010/main" val="3008744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1136385"/>
            <a:ext cx="7901477" cy="5117376"/>
          </a:xfrm>
        </p:spPr>
        <p:txBody>
          <a:bodyPr anchor="t">
            <a:normAutofit/>
          </a:bodyPr>
          <a:lstStyle/>
          <a:p>
            <a:pPr marL="0" indent="0" algn="ctr">
              <a:spcBef>
                <a:spcPts val="2064"/>
              </a:spcBef>
              <a:buNone/>
            </a:pPr>
            <a:r>
              <a:rPr lang="en-US" sz="3600" dirty="0"/>
              <a:t>“‘I am the </a:t>
            </a:r>
            <a:r>
              <a:rPr lang="en-US" sz="3600" b="1" dirty="0">
                <a:solidFill>
                  <a:srgbClr val="FFFF00"/>
                </a:solidFill>
              </a:rPr>
              <a:t>God of Bethel</a:t>
            </a:r>
            <a:r>
              <a:rPr lang="en-US" sz="3600" dirty="0"/>
              <a:t>, where you anointed a pillar and made a vow to me. Now arise, go out from this land and return to the land of your kindred.’”  </a:t>
            </a:r>
            <a:endParaRPr lang="en-US" sz="3600" dirty="0" smtClean="0"/>
          </a:p>
          <a:p>
            <a:pPr marL="0" indent="0" algn="ctr">
              <a:spcBef>
                <a:spcPts val="2064"/>
              </a:spcBef>
              <a:buNone/>
            </a:pPr>
            <a:r>
              <a:rPr lang="en-US" sz="3600" dirty="0" smtClean="0"/>
              <a:t>Genesis </a:t>
            </a:r>
            <a:r>
              <a:rPr lang="en-US" sz="3600" dirty="0"/>
              <a:t>31:13</a:t>
            </a:r>
            <a:endParaRPr lang="en-US" sz="3600" dirty="0"/>
          </a:p>
        </p:txBody>
      </p:sp>
    </p:spTree>
    <p:extLst>
      <p:ext uri="{BB962C8B-B14F-4D97-AF65-F5344CB8AC3E}">
        <p14:creationId xmlns:p14="http://schemas.microsoft.com/office/powerpoint/2010/main" val="3405292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1203231"/>
            <a:ext cx="7901477" cy="5050531"/>
          </a:xfrm>
        </p:spPr>
        <p:txBody>
          <a:bodyPr anchor="t">
            <a:normAutofit/>
          </a:bodyPr>
          <a:lstStyle/>
          <a:p>
            <a:pPr marL="0" indent="0" algn="ctr">
              <a:buNone/>
            </a:pPr>
            <a:r>
              <a:rPr lang="en-US" sz="3600" dirty="0"/>
              <a:t>“But you said, ‘I will surely do you good, and make your </a:t>
            </a:r>
            <a:r>
              <a:rPr lang="en-US" sz="3600" b="1" dirty="0">
                <a:solidFill>
                  <a:srgbClr val="FFFF00"/>
                </a:solidFill>
              </a:rPr>
              <a:t>offspring as the sand of the sea</a:t>
            </a:r>
            <a:r>
              <a:rPr lang="en-US" sz="3600" dirty="0"/>
              <a:t>, which cannot be numbered for multitude.’”  </a:t>
            </a:r>
            <a:endParaRPr lang="en-US" sz="3600" dirty="0" smtClean="0"/>
          </a:p>
          <a:p>
            <a:pPr marL="0" indent="0" algn="ctr">
              <a:buNone/>
            </a:pPr>
            <a:r>
              <a:rPr lang="en-US" sz="3600" dirty="0" smtClean="0"/>
              <a:t>Genesis </a:t>
            </a:r>
            <a:r>
              <a:rPr lang="en-US" sz="3600" dirty="0"/>
              <a:t>32:12</a:t>
            </a:r>
          </a:p>
        </p:txBody>
      </p:sp>
    </p:spTree>
    <p:extLst>
      <p:ext uri="{BB962C8B-B14F-4D97-AF65-F5344CB8AC3E}">
        <p14:creationId xmlns:p14="http://schemas.microsoft.com/office/powerpoint/2010/main" val="3405292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384366"/>
            <a:ext cx="7901477" cy="5869397"/>
          </a:xfrm>
        </p:spPr>
        <p:txBody>
          <a:bodyPr anchor="t">
            <a:normAutofit/>
          </a:bodyPr>
          <a:lstStyle/>
          <a:p>
            <a:pPr marL="0" indent="0" algn="ctr">
              <a:buNone/>
            </a:pPr>
            <a:r>
              <a:rPr lang="en-US" sz="3600" dirty="0"/>
              <a:t>And he said to him, </a:t>
            </a:r>
            <a:r>
              <a:rPr lang="en-US" sz="3600" b="1" dirty="0">
                <a:solidFill>
                  <a:srgbClr val="FFFF00"/>
                </a:solidFill>
              </a:rPr>
              <a:t>“What is your name?”</a:t>
            </a:r>
            <a:r>
              <a:rPr lang="en-US" sz="3600" dirty="0"/>
              <a:t> And he said, “Jacob.” Then he said, “Your name shall no longer be called Jacob, but Israel, for you have striven with God and with men, and have prevailed.”  </a:t>
            </a:r>
            <a:endParaRPr lang="en-US" sz="3600" dirty="0" smtClean="0"/>
          </a:p>
          <a:p>
            <a:pPr marL="0" indent="0" algn="ctr">
              <a:buNone/>
            </a:pPr>
            <a:r>
              <a:rPr lang="en-US" sz="3600" dirty="0" smtClean="0"/>
              <a:t>Genesis </a:t>
            </a:r>
            <a:r>
              <a:rPr lang="en-US" sz="3600" dirty="0"/>
              <a:t>32:27-28</a:t>
            </a:r>
          </a:p>
        </p:txBody>
      </p:sp>
    </p:spTree>
    <p:extLst>
      <p:ext uri="{BB962C8B-B14F-4D97-AF65-F5344CB8AC3E}">
        <p14:creationId xmlns:p14="http://schemas.microsoft.com/office/powerpoint/2010/main" val="1505902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brightnessContrast bright="-26000"/>
                    </a14:imgEffect>
                  </a14:imgLayer>
                </a14:imgProps>
              </a:ext>
            </a:extLst>
          </a:blip>
          <a:stretch>
            <a:fillRect/>
          </a:stretch>
        </p:blipFill>
        <p:spPr>
          <a:xfrm>
            <a:off x="0" y="381000"/>
            <a:ext cx="9144000" cy="6072188"/>
          </a:xfrm>
          <a:prstGeom prst="rect">
            <a:avLst/>
          </a:prstGeom>
        </p:spPr>
      </p:pic>
      <p:sp>
        <p:nvSpPr>
          <p:cNvPr id="2" name="Rounded Rectangle 1"/>
          <p:cNvSpPr/>
          <p:nvPr/>
        </p:nvSpPr>
        <p:spPr>
          <a:xfrm>
            <a:off x="1737736" y="2523439"/>
            <a:ext cx="5647641" cy="2018261"/>
          </a:xfrm>
          <a:prstGeom prst="roundRect">
            <a:avLst/>
          </a:prstGeom>
          <a:solidFill>
            <a:schemeClr val="tx1">
              <a:lumMod val="95000"/>
              <a:alpha val="1000"/>
            </a:schemeClr>
          </a:solidFill>
          <a:ln>
            <a:noFill/>
          </a:ln>
          <a:effectLst>
            <a:glow rad="1905000">
              <a:schemeClr val="tx1">
                <a:lumMod val="95000"/>
                <a:alpha val="7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412829" y="2048284"/>
            <a:ext cx="6299292" cy="830997"/>
          </a:xfrm>
          <a:prstGeom prst="rect">
            <a:avLst/>
          </a:prstGeom>
          <a:noFill/>
        </p:spPr>
        <p:txBody>
          <a:bodyPr wrap="square" rtlCol="0">
            <a:spAutoFit/>
          </a:bodyPr>
          <a:lstStyle/>
          <a:p>
            <a:pPr algn="ctr"/>
            <a:r>
              <a:rPr lang="en-US" sz="4600" b="1" dirty="0" smtClean="0">
                <a:solidFill>
                  <a:schemeClr val="bg1"/>
                </a:solidFill>
                <a:latin typeface="Century Gothic"/>
                <a:cs typeface="Century Gothic"/>
              </a:rPr>
              <a:t>Hebrews 11</a:t>
            </a:r>
            <a:r>
              <a:rPr lang="en-US" sz="4600" b="1" dirty="0" smtClean="0">
                <a:solidFill>
                  <a:schemeClr val="bg1"/>
                </a:solidFill>
                <a:latin typeface="Century Gothic"/>
                <a:cs typeface="Century Gothic"/>
              </a:rPr>
              <a:t>:21</a:t>
            </a:r>
            <a:endParaRPr lang="en-US" sz="4600" b="1" dirty="0">
              <a:solidFill>
                <a:schemeClr val="bg1"/>
              </a:solidFill>
              <a:latin typeface="Century Gothic"/>
              <a:cs typeface="Century Gothic"/>
            </a:endParaRPr>
          </a:p>
        </p:txBody>
      </p:sp>
      <p:cxnSp>
        <p:nvCxnSpPr>
          <p:cNvPr id="7" name="Straight Connector 6"/>
          <p:cNvCxnSpPr/>
          <p:nvPr/>
        </p:nvCxnSpPr>
        <p:spPr>
          <a:xfrm>
            <a:off x="1971662" y="2917432"/>
            <a:ext cx="5146372" cy="1"/>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412829" y="3051630"/>
            <a:ext cx="6299292" cy="1523494"/>
          </a:xfrm>
          <a:prstGeom prst="rect">
            <a:avLst/>
          </a:prstGeom>
          <a:noFill/>
        </p:spPr>
        <p:txBody>
          <a:bodyPr wrap="square" rtlCol="0">
            <a:spAutoFit/>
          </a:bodyPr>
          <a:lstStyle/>
          <a:p>
            <a:pPr algn="ctr"/>
            <a:r>
              <a:rPr lang="en-US" sz="3100" b="1" dirty="0">
                <a:solidFill>
                  <a:schemeClr val="bg1"/>
                </a:solidFill>
              </a:rPr>
              <a:t>By faith Jacob, when dying, blessed each of the sons of Joseph, bowing in worship over the head of his staff.</a:t>
            </a:r>
            <a:endParaRPr lang="en-US" sz="3100" b="1" dirty="0">
              <a:solidFill>
                <a:schemeClr val="bg1"/>
              </a:solidFill>
              <a:latin typeface="Century Gothic"/>
              <a:cs typeface="Century Gothic"/>
            </a:endParaRPr>
          </a:p>
        </p:txBody>
      </p:sp>
      <p:sp>
        <p:nvSpPr>
          <p:cNvPr id="4" name="Rounded Rectangle 3"/>
          <p:cNvSpPr/>
          <p:nvPr/>
        </p:nvSpPr>
        <p:spPr>
          <a:xfrm>
            <a:off x="1637481" y="4057067"/>
            <a:ext cx="5747896" cy="551481"/>
          </a:xfrm>
          <a:prstGeom prst="roundRect">
            <a:avLst/>
          </a:prstGeom>
          <a:noFill/>
          <a:ln w="571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10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45518</TotalTime>
  <Words>949</Words>
  <Application>Microsoft Macintosh PowerPoint</Application>
  <PresentationFormat>On-screen Show (4:3)</PresentationFormat>
  <Paragraphs>50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Auburn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Joshua Carter</dc:creator>
  <cp:lastModifiedBy>David Maxson</cp:lastModifiedBy>
  <cp:revision>380</cp:revision>
  <dcterms:created xsi:type="dcterms:W3CDTF">2015-10-29T03:17:02Z</dcterms:created>
  <dcterms:modified xsi:type="dcterms:W3CDTF">2020-04-05T12:17:45Z</dcterms:modified>
</cp:coreProperties>
</file>