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wdp" ContentType="image/vnd.ms-photo"/>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813" r:id="rId2"/>
    <p:sldId id="816" r:id="rId3"/>
    <p:sldId id="815" r:id="rId4"/>
    <p:sldId id="845" r:id="rId5"/>
    <p:sldId id="666" r:id="rId6"/>
    <p:sldId id="857" r:id="rId7"/>
    <p:sldId id="819" r:id="rId8"/>
    <p:sldId id="820" r:id="rId9"/>
    <p:sldId id="858" r:id="rId10"/>
    <p:sldId id="862" r:id="rId11"/>
    <p:sldId id="863" r:id="rId12"/>
    <p:sldId id="859" r:id="rId13"/>
    <p:sldId id="864" r:id="rId14"/>
    <p:sldId id="860" r:id="rId15"/>
    <p:sldId id="861" r:id="rId16"/>
    <p:sldId id="865" r:id="rId17"/>
    <p:sldId id="866" r:id="rId18"/>
    <p:sldId id="867"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CFF0A"/>
    <a:srgbClr val="FF9900"/>
    <a:srgbClr val="FFCC33"/>
    <a:srgbClr val="FFFF66"/>
    <a:srgbClr val="3F2519"/>
    <a:srgbClr val="523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5491" autoAdjust="0"/>
    <p:restoredTop sz="99012" autoAdjust="0"/>
  </p:normalViewPr>
  <p:slideViewPr>
    <p:cSldViewPr snapToGrid="0" snapToObjects="1">
      <p:cViewPr>
        <p:scale>
          <a:sx n="76" d="100"/>
          <a:sy n="76" d="100"/>
        </p:scale>
        <p:origin x="-152" y="-680"/>
      </p:cViewPr>
      <p:guideLst>
        <p:guide orient="horz" pos="2161"/>
        <p:guide pos="287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0"/>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1EE1AC-C9C9-6E4B-B312-86B4310CBFEA}" type="datetimeFigureOut">
              <a:rPr lang="en-US" smtClean="0"/>
              <a:t>5/2/20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1EE1AC-C9C9-6E4B-B312-86B4310CBFEA}" type="datetimeFigureOut">
              <a:rPr lang="en-US" smtClean="0"/>
              <a:t>5/2/20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1EE1AC-C9C9-6E4B-B312-86B4310CBFEA}" type="datetimeFigureOut">
              <a:rPr lang="en-US" smtClean="0"/>
              <a:t>5/2/20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1EE1AC-C9C9-6E4B-B312-86B4310CBFEA}" type="datetimeFigureOut">
              <a:rPr lang="en-US" smtClean="0"/>
              <a:t>5/2/20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1EE1AC-C9C9-6E4B-B312-86B4310CBFEA}" type="datetimeFigureOut">
              <a:rPr lang="en-US" smtClean="0"/>
              <a:t>5/2/20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1EE1AC-C9C9-6E4B-B312-86B4310CBFEA}" type="datetimeFigureOut">
              <a:rPr lang="en-US" smtClean="0"/>
              <a:t>5/2/20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6"/>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3" y="1535116"/>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1EE1AC-C9C9-6E4B-B312-86B4310CBFEA}" type="datetimeFigureOut">
              <a:rPr lang="en-US" smtClean="0"/>
              <a:t>5/2/20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1EE1AC-C9C9-6E4B-B312-86B4310CBFEA}" type="datetimeFigureOut">
              <a:rPr lang="en-US" smtClean="0"/>
              <a:t>5/2/20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1EE1AC-C9C9-6E4B-B312-86B4310CBFEA}" type="datetimeFigureOut">
              <a:rPr lang="en-US" smtClean="0"/>
              <a:t>5/2/20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8" y="273052"/>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8"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1EE1AC-C9C9-6E4B-B312-86B4310CBFEA}" type="datetimeFigureOut">
              <a:rPr lang="en-US" smtClean="0"/>
              <a:t>5/2/20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1EE1AC-C9C9-6E4B-B312-86B4310CBFEA}" type="datetimeFigureOut">
              <a:rPr lang="en-US" smtClean="0"/>
              <a:t>5/2/20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EE1AC-C9C9-6E4B-B312-86B4310CBFEA}" type="datetimeFigureOut">
              <a:rPr lang="en-US" smtClean="0"/>
              <a:t>5/2/20</a:t>
            </a:fld>
            <a:endParaRPr lang="en-US"/>
          </a:p>
        </p:txBody>
      </p:sp>
      <p:sp>
        <p:nvSpPr>
          <p:cNvPr id="5" name="Footer Placeholder 4"/>
          <p:cNvSpPr>
            <a:spLocks noGrp="1"/>
          </p:cNvSpPr>
          <p:nvPr>
            <p:ph type="ftr" sz="quarter" idx="3"/>
          </p:nvPr>
        </p:nvSpPr>
        <p:spPr>
          <a:xfrm>
            <a:off x="3124200" y="635635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7BFD01-1AD5-E745-9704-EED3D1138211}"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microsoft.com/office/2007/relationships/hdphoto" Target="../media/hdphoto1.wdp"/></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microsoft.com/office/2007/relationships/hdphoto" Target="../media/hdphoto1.wdp"/></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microsoft.com/office/2007/relationships/hdphoto" Target="../media/hdphoto1.wdp"/></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microsoft.com/office/2007/relationships/hdphoto" Target="../media/hdphoto1.wdp"/></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microsoft.com/office/2007/relationships/hdphoto" Target="../media/hdphoto1.wdp"/></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microsoft.com/office/2007/relationships/hdphoto" Target="../media/hdphoto1.wdp"/></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BEBA8EAE-BF5A-486C-A8C5-ECC9F3942E4B}">
                <a14:imgProps xmlns:a14="http://schemas.microsoft.com/office/drawing/2010/main">
                  <a14:imgLayer r:embed="rId3">
                    <a14:imgEffect>
                      <a14:brightnessContrast bright="-26000"/>
                    </a14:imgEffect>
                  </a14:imgLayer>
                </a14:imgProps>
              </a:ext>
            </a:extLst>
          </a:blip>
          <a:stretch>
            <a:fillRect/>
          </a:stretch>
        </p:blipFill>
        <p:spPr>
          <a:xfrm>
            <a:off x="0" y="381000"/>
            <a:ext cx="9144000" cy="6072188"/>
          </a:xfrm>
          <a:prstGeom prst="rect">
            <a:avLst/>
          </a:prstGeom>
        </p:spPr>
      </p:pic>
      <p:sp>
        <p:nvSpPr>
          <p:cNvPr id="4" name="Oval 3"/>
          <p:cNvSpPr/>
          <p:nvPr/>
        </p:nvSpPr>
        <p:spPr>
          <a:xfrm>
            <a:off x="1821281" y="2556870"/>
            <a:ext cx="5480551" cy="1771424"/>
          </a:xfrm>
          <a:prstGeom prst="ellipse">
            <a:avLst/>
          </a:prstGeom>
          <a:solidFill>
            <a:schemeClr val="tx1">
              <a:lumMod val="95000"/>
              <a:alpha val="1000"/>
            </a:schemeClr>
          </a:solidFill>
          <a:ln>
            <a:noFill/>
          </a:ln>
          <a:effectLst>
            <a:glow rad="1905000">
              <a:schemeClr val="tx1">
                <a:lumMod val="85000"/>
                <a:alpha val="70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1412829" y="2050030"/>
            <a:ext cx="6299292" cy="1785104"/>
          </a:xfrm>
          <a:prstGeom prst="rect">
            <a:avLst/>
          </a:prstGeom>
          <a:noFill/>
        </p:spPr>
        <p:txBody>
          <a:bodyPr wrap="square" rtlCol="0">
            <a:spAutoFit/>
          </a:bodyPr>
          <a:lstStyle/>
          <a:p>
            <a:pPr algn="ctr"/>
            <a:r>
              <a:rPr lang="en-US" sz="11000" b="1" spc="300" dirty="0" smtClean="0">
                <a:solidFill>
                  <a:schemeClr val="bg1"/>
                </a:solidFill>
                <a:latin typeface="Century Gothic"/>
                <a:cs typeface="Century Gothic"/>
              </a:rPr>
              <a:t>HEROES</a:t>
            </a:r>
            <a:endParaRPr lang="en-US" sz="11000" b="1" spc="300" dirty="0">
              <a:solidFill>
                <a:schemeClr val="bg1"/>
              </a:solidFill>
              <a:latin typeface="Century Gothic"/>
              <a:cs typeface="Century Gothic"/>
            </a:endParaRPr>
          </a:p>
        </p:txBody>
      </p:sp>
      <p:cxnSp>
        <p:nvCxnSpPr>
          <p:cNvPr id="7" name="Straight Connector 6"/>
          <p:cNvCxnSpPr/>
          <p:nvPr/>
        </p:nvCxnSpPr>
        <p:spPr>
          <a:xfrm>
            <a:off x="1971662" y="3681267"/>
            <a:ext cx="5146372" cy="1"/>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1412829" y="3597692"/>
            <a:ext cx="6299292" cy="923330"/>
          </a:xfrm>
          <a:prstGeom prst="rect">
            <a:avLst/>
          </a:prstGeom>
          <a:noFill/>
        </p:spPr>
        <p:txBody>
          <a:bodyPr wrap="square" rtlCol="0">
            <a:spAutoFit/>
          </a:bodyPr>
          <a:lstStyle/>
          <a:p>
            <a:pPr algn="ctr"/>
            <a:r>
              <a:rPr lang="en-US" sz="5200" b="1" spc="800" dirty="0" smtClean="0">
                <a:solidFill>
                  <a:schemeClr val="bg1"/>
                </a:solidFill>
                <a:latin typeface="Century Gothic"/>
                <a:cs typeface="Century Gothic"/>
              </a:rPr>
              <a:t>OF THE FAITH</a:t>
            </a:r>
            <a:endParaRPr lang="en-US" sz="5200" b="1" spc="800" dirty="0">
              <a:solidFill>
                <a:schemeClr val="bg1"/>
              </a:solidFill>
              <a:latin typeface="Century Gothic"/>
              <a:cs typeface="Century Gothic"/>
            </a:endParaRPr>
          </a:p>
        </p:txBody>
      </p:sp>
    </p:spTree>
    <p:extLst>
      <p:ext uri="{BB962C8B-B14F-4D97-AF65-F5344CB8AC3E}">
        <p14:creationId xmlns:p14="http://schemas.microsoft.com/office/powerpoint/2010/main" val="1301574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t="64568" b="10"/>
          <a:stretch/>
        </p:blipFill>
        <p:spPr>
          <a:xfrm>
            <a:off x="0" y="4700016"/>
            <a:ext cx="9144000" cy="2157984"/>
          </a:xfrm>
          <a:prstGeom prst="rect">
            <a:avLst/>
          </a:prstGeom>
        </p:spPr>
      </p:pic>
      <p:sp>
        <p:nvSpPr>
          <p:cNvPr id="5" name="Content Placeholder 4"/>
          <p:cNvSpPr>
            <a:spLocks noGrp="1"/>
          </p:cNvSpPr>
          <p:nvPr>
            <p:ph idx="1"/>
          </p:nvPr>
        </p:nvSpPr>
        <p:spPr>
          <a:xfrm>
            <a:off x="618232" y="1253366"/>
            <a:ext cx="7901477" cy="5000396"/>
          </a:xfrm>
        </p:spPr>
        <p:txBody>
          <a:bodyPr anchor="t">
            <a:normAutofit/>
          </a:bodyPr>
          <a:lstStyle/>
          <a:p>
            <a:pPr marL="0" indent="0" algn="ctr">
              <a:buNone/>
            </a:pPr>
            <a:r>
              <a:rPr lang="en-US" sz="3600" dirty="0"/>
              <a:t>For God is not unjust so as to </a:t>
            </a:r>
            <a:r>
              <a:rPr lang="en-US" sz="3600" b="1" dirty="0">
                <a:solidFill>
                  <a:srgbClr val="FFFF00"/>
                </a:solidFill>
              </a:rPr>
              <a:t>overlook your work </a:t>
            </a:r>
            <a:r>
              <a:rPr lang="en-US" sz="3600" dirty="0"/>
              <a:t>and the </a:t>
            </a:r>
            <a:r>
              <a:rPr lang="en-US" sz="3600" b="1" dirty="0">
                <a:solidFill>
                  <a:srgbClr val="FFFF00"/>
                </a:solidFill>
              </a:rPr>
              <a:t>love that you have shown</a:t>
            </a:r>
            <a:r>
              <a:rPr lang="en-US" sz="3600" dirty="0"/>
              <a:t> for his name in serving the saints, as you still do.  </a:t>
            </a:r>
            <a:endParaRPr lang="en-US" sz="3600" dirty="0" smtClean="0"/>
          </a:p>
          <a:p>
            <a:pPr marL="0" indent="0" algn="ctr">
              <a:buNone/>
            </a:pPr>
            <a:r>
              <a:rPr lang="en-US" sz="3600" dirty="0" smtClean="0"/>
              <a:t>Hebrews </a:t>
            </a:r>
            <a:r>
              <a:rPr lang="en-US" sz="3600" dirty="0"/>
              <a:t>6:10</a:t>
            </a:r>
            <a:endParaRPr lang="en-US" sz="3600" dirty="0"/>
          </a:p>
        </p:txBody>
      </p:sp>
    </p:spTree>
    <p:extLst>
      <p:ext uri="{BB962C8B-B14F-4D97-AF65-F5344CB8AC3E}">
        <p14:creationId xmlns:p14="http://schemas.microsoft.com/office/powerpoint/2010/main" val="799515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t="64568" b="10"/>
          <a:stretch/>
        </p:blipFill>
        <p:spPr>
          <a:xfrm>
            <a:off x="0" y="4700016"/>
            <a:ext cx="9144000" cy="2157984"/>
          </a:xfrm>
          <a:prstGeom prst="rect">
            <a:avLst/>
          </a:prstGeom>
        </p:spPr>
      </p:pic>
      <p:sp>
        <p:nvSpPr>
          <p:cNvPr id="5" name="Content Placeholder 4"/>
          <p:cNvSpPr>
            <a:spLocks noGrp="1"/>
          </p:cNvSpPr>
          <p:nvPr>
            <p:ph idx="1"/>
          </p:nvPr>
        </p:nvSpPr>
        <p:spPr>
          <a:xfrm>
            <a:off x="618232" y="1637732"/>
            <a:ext cx="7901477" cy="4616030"/>
          </a:xfrm>
        </p:spPr>
        <p:txBody>
          <a:bodyPr anchor="t">
            <a:normAutofit/>
          </a:bodyPr>
          <a:lstStyle/>
          <a:p>
            <a:pPr marL="0" indent="0" algn="ctr">
              <a:buNone/>
            </a:pPr>
            <a:r>
              <a:rPr lang="en-US" sz="3600" dirty="0"/>
              <a:t>Do not neglect to do good and to share what you have, for such sacrifices are </a:t>
            </a:r>
            <a:r>
              <a:rPr lang="en-US" sz="3600" b="1" dirty="0">
                <a:solidFill>
                  <a:srgbClr val="FFFF00"/>
                </a:solidFill>
              </a:rPr>
              <a:t>pleasing to God</a:t>
            </a:r>
            <a:r>
              <a:rPr lang="en-US" sz="3600" dirty="0"/>
              <a:t>.  </a:t>
            </a:r>
            <a:endParaRPr lang="en-US" sz="3600" dirty="0" smtClean="0"/>
          </a:p>
          <a:p>
            <a:pPr marL="0" indent="0" algn="ctr">
              <a:buNone/>
            </a:pPr>
            <a:r>
              <a:rPr lang="en-US" sz="3600" dirty="0" smtClean="0"/>
              <a:t>Hebrews </a:t>
            </a:r>
            <a:r>
              <a:rPr lang="en-US" sz="3600" dirty="0"/>
              <a:t>13:16</a:t>
            </a:r>
            <a:endParaRPr lang="en-US" sz="3600" dirty="0"/>
          </a:p>
        </p:txBody>
      </p:sp>
    </p:spTree>
    <p:extLst>
      <p:ext uri="{BB962C8B-B14F-4D97-AF65-F5344CB8AC3E}">
        <p14:creationId xmlns:p14="http://schemas.microsoft.com/office/powerpoint/2010/main" val="3186443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BEBA8EAE-BF5A-486C-A8C5-ECC9F3942E4B}">
                <a14:imgProps xmlns:a14="http://schemas.microsoft.com/office/drawing/2010/main">
                  <a14:imgLayer r:embed="rId3">
                    <a14:imgEffect>
                      <a14:brightnessContrast bright="-26000"/>
                    </a14:imgEffect>
                  </a14:imgLayer>
                </a14:imgProps>
              </a:ext>
            </a:extLst>
          </a:blip>
          <a:stretch>
            <a:fillRect/>
          </a:stretch>
        </p:blipFill>
        <p:spPr>
          <a:xfrm>
            <a:off x="0" y="381000"/>
            <a:ext cx="9144000" cy="6072188"/>
          </a:xfrm>
          <a:prstGeom prst="rect">
            <a:avLst/>
          </a:prstGeom>
        </p:spPr>
      </p:pic>
      <p:sp>
        <p:nvSpPr>
          <p:cNvPr id="2" name="Rounded Rectangle 1"/>
          <p:cNvSpPr/>
          <p:nvPr/>
        </p:nvSpPr>
        <p:spPr>
          <a:xfrm>
            <a:off x="1737736" y="2322931"/>
            <a:ext cx="5681059" cy="2281647"/>
          </a:xfrm>
          <a:prstGeom prst="roundRect">
            <a:avLst/>
          </a:prstGeom>
          <a:solidFill>
            <a:schemeClr val="tx1">
              <a:lumMod val="95000"/>
              <a:alpha val="1000"/>
            </a:schemeClr>
          </a:solidFill>
          <a:ln>
            <a:noFill/>
          </a:ln>
          <a:effectLst>
            <a:glow rad="1905000">
              <a:schemeClr val="tx1">
                <a:lumMod val="95000"/>
                <a:alpha val="70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1412829" y="2031572"/>
            <a:ext cx="6299292" cy="830997"/>
          </a:xfrm>
          <a:prstGeom prst="rect">
            <a:avLst/>
          </a:prstGeom>
          <a:noFill/>
        </p:spPr>
        <p:txBody>
          <a:bodyPr wrap="square" rtlCol="0">
            <a:spAutoFit/>
          </a:bodyPr>
          <a:lstStyle/>
          <a:p>
            <a:pPr algn="ctr"/>
            <a:r>
              <a:rPr lang="en-US" sz="4600" b="1" dirty="0" smtClean="0">
                <a:solidFill>
                  <a:schemeClr val="bg1"/>
                </a:solidFill>
                <a:latin typeface="Century Gothic"/>
                <a:cs typeface="Century Gothic"/>
              </a:rPr>
              <a:t>Hebrews 11</a:t>
            </a:r>
            <a:r>
              <a:rPr lang="en-US" sz="4600" b="1" dirty="0" smtClean="0">
                <a:solidFill>
                  <a:schemeClr val="bg1"/>
                </a:solidFill>
                <a:latin typeface="Century Gothic"/>
                <a:cs typeface="Century Gothic"/>
              </a:rPr>
              <a:t>:35</a:t>
            </a:r>
            <a:endParaRPr lang="en-US" sz="4600" b="1" dirty="0">
              <a:solidFill>
                <a:schemeClr val="bg1"/>
              </a:solidFill>
              <a:latin typeface="Century Gothic"/>
              <a:cs typeface="Century Gothic"/>
            </a:endParaRPr>
          </a:p>
        </p:txBody>
      </p:sp>
      <p:cxnSp>
        <p:nvCxnSpPr>
          <p:cNvPr id="7" name="Straight Connector 6"/>
          <p:cNvCxnSpPr/>
          <p:nvPr/>
        </p:nvCxnSpPr>
        <p:spPr>
          <a:xfrm>
            <a:off x="1971662" y="2900720"/>
            <a:ext cx="5146372" cy="1"/>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1412829" y="3034918"/>
            <a:ext cx="6299292" cy="1569660"/>
          </a:xfrm>
          <a:prstGeom prst="rect">
            <a:avLst/>
          </a:prstGeom>
          <a:noFill/>
        </p:spPr>
        <p:txBody>
          <a:bodyPr wrap="square" rtlCol="0">
            <a:spAutoFit/>
          </a:bodyPr>
          <a:lstStyle/>
          <a:p>
            <a:pPr algn="ctr"/>
            <a:r>
              <a:rPr lang="en-US" sz="3200" b="1" dirty="0">
                <a:solidFill>
                  <a:srgbClr val="000000"/>
                </a:solidFill>
                <a:latin typeface="Century Gothic"/>
                <a:cs typeface="Century Gothic"/>
              </a:rPr>
              <a:t>Some were tortured, refusing to accept release, so that they might rise again to a better life.</a:t>
            </a:r>
            <a:endParaRPr lang="en-US" sz="3200" b="1" dirty="0">
              <a:solidFill>
                <a:srgbClr val="000000"/>
              </a:solidFill>
              <a:latin typeface="Century Gothic"/>
              <a:cs typeface="Century Gothic"/>
            </a:endParaRPr>
          </a:p>
        </p:txBody>
      </p:sp>
      <p:sp>
        <p:nvSpPr>
          <p:cNvPr id="4" name="Rounded Rectangle 3"/>
          <p:cNvSpPr/>
          <p:nvPr/>
        </p:nvSpPr>
        <p:spPr>
          <a:xfrm>
            <a:off x="5580805" y="4053097"/>
            <a:ext cx="2131316" cy="551481"/>
          </a:xfrm>
          <a:prstGeom prst="roundRect">
            <a:avLst/>
          </a:prstGeom>
          <a:noFill/>
          <a:ln w="5715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1079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t="64568" b="10"/>
          <a:stretch/>
        </p:blipFill>
        <p:spPr>
          <a:xfrm>
            <a:off x="0" y="4700016"/>
            <a:ext cx="9144000" cy="2157984"/>
          </a:xfrm>
          <a:prstGeom prst="rect">
            <a:avLst/>
          </a:prstGeom>
        </p:spPr>
      </p:pic>
      <p:sp>
        <p:nvSpPr>
          <p:cNvPr id="5" name="Content Placeholder 4"/>
          <p:cNvSpPr>
            <a:spLocks noGrp="1"/>
          </p:cNvSpPr>
          <p:nvPr>
            <p:ph idx="1"/>
          </p:nvPr>
        </p:nvSpPr>
        <p:spPr>
          <a:xfrm>
            <a:off x="618232" y="1888406"/>
            <a:ext cx="7901477" cy="4365356"/>
          </a:xfrm>
        </p:spPr>
        <p:txBody>
          <a:bodyPr anchor="t">
            <a:normAutofit/>
          </a:bodyPr>
          <a:lstStyle/>
          <a:p>
            <a:pPr marL="0" indent="0" algn="ctr">
              <a:buNone/>
            </a:pPr>
            <a:r>
              <a:rPr lang="en-US" sz="3600" dirty="0"/>
              <a:t>For here we have not lasting city, but we seek the </a:t>
            </a:r>
            <a:r>
              <a:rPr lang="en-US" sz="3600" b="1" dirty="0">
                <a:solidFill>
                  <a:srgbClr val="FFFF00"/>
                </a:solidFill>
              </a:rPr>
              <a:t>city that is to come</a:t>
            </a:r>
            <a:r>
              <a:rPr lang="en-US" sz="3600" dirty="0"/>
              <a:t>.  </a:t>
            </a:r>
            <a:endParaRPr lang="en-US" sz="3600" dirty="0" smtClean="0"/>
          </a:p>
          <a:p>
            <a:pPr marL="0" indent="0" algn="ctr">
              <a:buNone/>
            </a:pPr>
            <a:r>
              <a:rPr lang="en-US" sz="3600" dirty="0" smtClean="0"/>
              <a:t>Hebrews </a:t>
            </a:r>
            <a:r>
              <a:rPr lang="en-US" sz="3600" dirty="0"/>
              <a:t>13:14</a:t>
            </a:r>
            <a:endParaRPr lang="en-US" sz="3600" dirty="0"/>
          </a:p>
        </p:txBody>
      </p:sp>
    </p:spTree>
    <p:extLst>
      <p:ext uri="{BB962C8B-B14F-4D97-AF65-F5344CB8AC3E}">
        <p14:creationId xmlns:p14="http://schemas.microsoft.com/office/powerpoint/2010/main" val="649924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BEBA8EAE-BF5A-486C-A8C5-ECC9F3942E4B}">
                <a14:imgProps xmlns:a14="http://schemas.microsoft.com/office/drawing/2010/main">
                  <a14:imgLayer r:embed="rId3">
                    <a14:imgEffect>
                      <a14:brightnessContrast bright="-26000"/>
                    </a14:imgEffect>
                  </a14:imgLayer>
                </a14:imgProps>
              </a:ext>
            </a:extLst>
          </a:blip>
          <a:stretch>
            <a:fillRect/>
          </a:stretch>
        </p:blipFill>
        <p:spPr>
          <a:xfrm>
            <a:off x="0" y="381000"/>
            <a:ext cx="9144000" cy="6072188"/>
          </a:xfrm>
          <a:prstGeom prst="rect">
            <a:avLst/>
          </a:prstGeom>
        </p:spPr>
      </p:pic>
      <p:sp>
        <p:nvSpPr>
          <p:cNvPr id="2" name="Rounded Rectangle 1"/>
          <p:cNvSpPr/>
          <p:nvPr/>
        </p:nvSpPr>
        <p:spPr>
          <a:xfrm>
            <a:off x="1737736" y="1470619"/>
            <a:ext cx="5681059" cy="3877078"/>
          </a:xfrm>
          <a:prstGeom prst="roundRect">
            <a:avLst/>
          </a:prstGeom>
          <a:solidFill>
            <a:schemeClr val="tx1">
              <a:lumMod val="95000"/>
              <a:alpha val="1000"/>
            </a:schemeClr>
          </a:solidFill>
          <a:ln>
            <a:noFill/>
          </a:ln>
          <a:effectLst>
            <a:glow rad="1905000">
              <a:schemeClr val="tx1">
                <a:lumMod val="95000"/>
                <a:alpha val="70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1412829" y="1179260"/>
            <a:ext cx="6299292" cy="830997"/>
          </a:xfrm>
          <a:prstGeom prst="rect">
            <a:avLst/>
          </a:prstGeom>
          <a:noFill/>
        </p:spPr>
        <p:txBody>
          <a:bodyPr wrap="square" rtlCol="0">
            <a:spAutoFit/>
          </a:bodyPr>
          <a:lstStyle/>
          <a:p>
            <a:pPr algn="ctr"/>
            <a:r>
              <a:rPr lang="en-US" sz="4600" b="1" dirty="0" smtClean="0">
                <a:solidFill>
                  <a:schemeClr val="bg1"/>
                </a:solidFill>
                <a:latin typeface="Century Gothic"/>
                <a:cs typeface="Century Gothic"/>
              </a:rPr>
              <a:t>Hebrews </a:t>
            </a:r>
            <a:r>
              <a:rPr lang="en-US" sz="4600" b="1" dirty="0" smtClean="0">
                <a:solidFill>
                  <a:schemeClr val="bg1"/>
                </a:solidFill>
                <a:latin typeface="Century Gothic"/>
                <a:cs typeface="Century Gothic"/>
              </a:rPr>
              <a:t>12:1</a:t>
            </a:r>
            <a:endParaRPr lang="en-US" sz="4600" b="1" dirty="0">
              <a:solidFill>
                <a:schemeClr val="bg1"/>
              </a:solidFill>
              <a:latin typeface="Century Gothic"/>
              <a:cs typeface="Century Gothic"/>
            </a:endParaRPr>
          </a:p>
        </p:txBody>
      </p:sp>
      <p:cxnSp>
        <p:nvCxnSpPr>
          <p:cNvPr id="7" name="Straight Connector 6"/>
          <p:cNvCxnSpPr/>
          <p:nvPr/>
        </p:nvCxnSpPr>
        <p:spPr>
          <a:xfrm>
            <a:off x="1971662" y="2048408"/>
            <a:ext cx="5146372" cy="1"/>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1412829" y="2182606"/>
            <a:ext cx="6299292" cy="3431709"/>
          </a:xfrm>
          <a:prstGeom prst="rect">
            <a:avLst/>
          </a:prstGeom>
          <a:noFill/>
        </p:spPr>
        <p:txBody>
          <a:bodyPr wrap="square" rtlCol="0">
            <a:spAutoFit/>
          </a:bodyPr>
          <a:lstStyle/>
          <a:p>
            <a:pPr algn="ctr"/>
            <a:r>
              <a:rPr lang="en-US" sz="3100" b="1" dirty="0">
                <a:solidFill>
                  <a:srgbClr val="000000"/>
                </a:solidFill>
                <a:latin typeface="Century Gothic"/>
                <a:cs typeface="Century Gothic"/>
              </a:rPr>
              <a:t>Therefore, since we are surrounded by so great a cloud of witnesses, let us also lay aside every weight, and sin which clings so closely, and let us run with endurance the race that is set before us…</a:t>
            </a:r>
            <a:endParaRPr lang="en-US" sz="3100" b="1" dirty="0">
              <a:solidFill>
                <a:srgbClr val="000000"/>
              </a:solidFill>
              <a:latin typeface="Century Gothic"/>
              <a:cs typeface="Century Gothic"/>
            </a:endParaRPr>
          </a:p>
        </p:txBody>
      </p:sp>
      <p:sp>
        <p:nvSpPr>
          <p:cNvPr id="4" name="Rounded Rectangle 3"/>
          <p:cNvSpPr/>
          <p:nvPr/>
        </p:nvSpPr>
        <p:spPr>
          <a:xfrm>
            <a:off x="2038498" y="4575331"/>
            <a:ext cx="3826361" cy="551481"/>
          </a:xfrm>
          <a:prstGeom prst="roundRect">
            <a:avLst/>
          </a:prstGeom>
          <a:noFill/>
          <a:ln w="5715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76384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BEBA8EAE-BF5A-486C-A8C5-ECC9F3942E4B}">
                <a14:imgProps xmlns:a14="http://schemas.microsoft.com/office/drawing/2010/main">
                  <a14:imgLayer r:embed="rId3">
                    <a14:imgEffect>
                      <a14:brightnessContrast bright="-26000"/>
                    </a14:imgEffect>
                  </a14:imgLayer>
                </a14:imgProps>
              </a:ext>
            </a:extLst>
          </a:blip>
          <a:stretch>
            <a:fillRect/>
          </a:stretch>
        </p:blipFill>
        <p:spPr>
          <a:xfrm>
            <a:off x="0" y="381000"/>
            <a:ext cx="9144000" cy="6072188"/>
          </a:xfrm>
          <a:prstGeom prst="rect">
            <a:avLst/>
          </a:prstGeom>
        </p:spPr>
      </p:pic>
      <p:sp>
        <p:nvSpPr>
          <p:cNvPr id="2" name="Rounded Rectangle 1"/>
          <p:cNvSpPr/>
          <p:nvPr/>
        </p:nvSpPr>
        <p:spPr>
          <a:xfrm>
            <a:off x="1737736" y="1470619"/>
            <a:ext cx="5681059" cy="3877078"/>
          </a:xfrm>
          <a:prstGeom prst="roundRect">
            <a:avLst/>
          </a:prstGeom>
          <a:solidFill>
            <a:schemeClr val="tx1">
              <a:lumMod val="95000"/>
              <a:alpha val="1000"/>
            </a:schemeClr>
          </a:solidFill>
          <a:ln>
            <a:noFill/>
          </a:ln>
          <a:effectLst>
            <a:glow rad="1905000">
              <a:schemeClr val="tx1">
                <a:lumMod val="95000"/>
                <a:alpha val="70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1412829" y="1179260"/>
            <a:ext cx="6299292" cy="830997"/>
          </a:xfrm>
          <a:prstGeom prst="rect">
            <a:avLst/>
          </a:prstGeom>
          <a:noFill/>
        </p:spPr>
        <p:txBody>
          <a:bodyPr wrap="square" rtlCol="0">
            <a:spAutoFit/>
          </a:bodyPr>
          <a:lstStyle/>
          <a:p>
            <a:pPr algn="ctr"/>
            <a:r>
              <a:rPr lang="en-US" sz="4600" b="1" dirty="0" smtClean="0">
                <a:solidFill>
                  <a:schemeClr val="bg1"/>
                </a:solidFill>
                <a:latin typeface="Century Gothic"/>
                <a:cs typeface="Century Gothic"/>
              </a:rPr>
              <a:t>Hebrews </a:t>
            </a:r>
            <a:r>
              <a:rPr lang="en-US" sz="4600" b="1" dirty="0" smtClean="0">
                <a:solidFill>
                  <a:schemeClr val="bg1"/>
                </a:solidFill>
                <a:latin typeface="Century Gothic"/>
                <a:cs typeface="Century Gothic"/>
              </a:rPr>
              <a:t>12:2</a:t>
            </a:r>
            <a:endParaRPr lang="en-US" sz="4600" b="1" dirty="0">
              <a:solidFill>
                <a:schemeClr val="bg1"/>
              </a:solidFill>
              <a:latin typeface="Century Gothic"/>
              <a:cs typeface="Century Gothic"/>
            </a:endParaRPr>
          </a:p>
        </p:txBody>
      </p:sp>
      <p:cxnSp>
        <p:nvCxnSpPr>
          <p:cNvPr id="7" name="Straight Connector 6"/>
          <p:cNvCxnSpPr/>
          <p:nvPr/>
        </p:nvCxnSpPr>
        <p:spPr>
          <a:xfrm>
            <a:off x="1971662" y="2048408"/>
            <a:ext cx="5146372" cy="1"/>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1412829" y="2182606"/>
            <a:ext cx="6299292" cy="3539430"/>
          </a:xfrm>
          <a:prstGeom prst="rect">
            <a:avLst/>
          </a:prstGeom>
          <a:noFill/>
        </p:spPr>
        <p:txBody>
          <a:bodyPr wrap="square" rtlCol="0">
            <a:spAutoFit/>
          </a:bodyPr>
          <a:lstStyle/>
          <a:p>
            <a:pPr algn="ctr"/>
            <a:r>
              <a:rPr lang="en-US" sz="3200" b="1" dirty="0">
                <a:solidFill>
                  <a:srgbClr val="000000"/>
                </a:solidFill>
                <a:latin typeface="Century Gothic"/>
                <a:cs typeface="Century Gothic"/>
              </a:rPr>
              <a:t>…looking to Jesus, the founder and </a:t>
            </a:r>
            <a:r>
              <a:rPr lang="en-US" sz="3200" b="1" dirty="0" err="1">
                <a:solidFill>
                  <a:srgbClr val="000000"/>
                </a:solidFill>
                <a:latin typeface="Century Gothic"/>
                <a:cs typeface="Century Gothic"/>
              </a:rPr>
              <a:t>perfecter</a:t>
            </a:r>
            <a:r>
              <a:rPr lang="en-US" sz="3200" b="1" dirty="0">
                <a:solidFill>
                  <a:srgbClr val="000000"/>
                </a:solidFill>
                <a:latin typeface="Century Gothic"/>
                <a:cs typeface="Century Gothic"/>
              </a:rPr>
              <a:t> of our faith, who for the joy that was set before him endured the cross, despising the shame, and is seated at the right hand of the throne of God. </a:t>
            </a:r>
            <a:endParaRPr lang="en-US" sz="3100" b="1" dirty="0">
              <a:solidFill>
                <a:srgbClr val="000000"/>
              </a:solidFill>
              <a:latin typeface="Century Gothic"/>
              <a:cs typeface="Century Gothic"/>
            </a:endParaRPr>
          </a:p>
        </p:txBody>
      </p:sp>
      <p:sp>
        <p:nvSpPr>
          <p:cNvPr id="4" name="Rounded Rectangle 3"/>
          <p:cNvSpPr/>
          <p:nvPr/>
        </p:nvSpPr>
        <p:spPr>
          <a:xfrm>
            <a:off x="3943323" y="2218990"/>
            <a:ext cx="1269885" cy="551481"/>
          </a:xfrm>
          <a:prstGeom prst="roundRect">
            <a:avLst/>
          </a:prstGeom>
          <a:noFill/>
          <a:ln w="5715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86814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t="64568" b="10"/>
          <a:stretch/>
        </p:blipFill>
        <p:spPr>
          <a:xfrm>
            <a:off x="0" y="4700016"/>
            <a:ext cx="9144000" cy="2157984"/>
          </a:xfrm>
          <a:prstGeom prst="rect">
            <a:avLst/>
          </a:prstGeom>
        </p:spPr>
      </p:pic>
      <p:sp>
        <p:nvSpPr>
          <p:cNvPr id="5" name="Content Placeholder 4"/>
          <p:cNvSpPr>
            <a:spLocks noGrp="1"/>
          </p:cNvSpPr>
          <p:nvPr>
            <p:ph idx="1"/>
          </p:nvPr>
        </p:nvSpPr>
        <p:spPr>
          <a:xfrm>
            <a:off x="618232" y="417789"/>
            <a:ext cx="7901477" cy="5835973"/>
          </a:xfrm>
        </p:spPr>
        <p:txBody>
          <a:bodyPr anchor="t">
            <a:normAutofit/>
          </a:bodyPr>
          <a:lstStyle/>
          <a:p>
            <a:pPr marL="0" indent="0" algn="ctr">
              <a:buNone/>
            </a:pPr>
            <a:r>
              <a:rPr lang="en-US" sz="3600" dirty="0"/>
              <a:t>Keep your life free from the love of money, and be content with what you have, for he has said, “I will never leave you nor forsake you.” So we can confidently say, “The Lord is my helper; I will not fear; what can man do to me?”  </a:t>
            </a:r>
            <a:endParaRPr lang="en-US" sz="3600" dirty="0" smtClean="0"/>
          </a:p>
          <a:p>
            <a:pPr marL="0" indent="0" algn="ctr">
              <a:buNone/>
            </a:pPr>
            <a:r>
              <a:rPr lang="en-US" sz="3600" dirty="0" smtClean="0"/>
              <a:t>Hebrews </a:t>
            </a:r>
            <a:r>
              <a:rPr lang="en-US" sz="3600" dirty="0"/>
              <a:t>13:5-6</a:t>
            </a:r>
            <a:endParaRPr lang="en-US" sz="3600" dirty="0"/>
          </a:p>
        </p:txBody>
      </p:sp>
    </p:spTree>
    <p:extLst>
      <p:ext uri="{BB962C8B-B14F-4D97-AF65-F5344CB8AC3E}">
        <p14:creationId xmlns:p14="http://schemas.microsoft.com/office/powerpoint/2010/main" val="737627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18232" y="668469"/>
            <a:ext cx="7901477" cy="6440211"/>
          </a:xfrm>
        </p:spPr>
        <p:txBody>
          <a:bodyPr anchor="t">
            <a:normAutofit/>
          </a:bodyPr>
          <a:lstStyle/>
          <a:p>
            <a:pPr marL="0" indent="0" algn="ctr">
              <a:spcBef>
                <a:spcPts val="0"/>
              </a:spcBef>
              <a:buNone/>
            </a:pPr>
            <a:r>
              <a:rPr lang="en-US" sz="3500" dirty="0" smtClean="0"/>
              <a:t>Why do you say, O Jacob,</a:t>
            </a:r>
          </a:p>
          <a:p>
            <a:pPr marL="0" indent="0" algn="ctr">
              <a:spcBef>
                <a:spcPts val="0"/>
              </a:spcBef>
              <a:buNone/>
            </a:pPr>
            <a:r>
              <a:rPr lang="en-US" sz="3500" dirty="0"/>
              <a:t>a</a:t>
            </a:r>
            <a:r>
              <a:rPr lang="en-US" sz="3500" dirty="0" smtClean="0"/>
              <a:t>nd speak, O Israel,</a:t>
            </a:r>
          </a:p>
          <a:p>
            <a:pPr marL="0" indent="0" algn="ctr">
              <a:spcBef>
                <a:spcPts val="0"/>
              </a:spcBef>
              <a:buNone/>
            </a:pPr>
            <a:r>
              <a:rPr lang="en-US" sz="3500" dirty="0" smtClean="0"/>
              <a:t>“My way is hidden from the LORD,</a:t>
            </a:r>
          </a:p>
          <a:p>
            <a:pPr marL="0" indent="0" algn="ctr">
              <a:spcBef>
                <a:spcPts val="0"/>
              </a:spcBef>
              <a:buNone/>
            </a:pPr>
            <a:r>
              <a:rPr lang="en-US" sz="3500" dirty="0"/>
              <a:t>a</a:t>
            </a:r>
            <a:r>
              <a:rPr lang="en-US" sz="3500" dirty="0" smtClean="0"/>
              <a:t>nd my right is disregarded by my God”?</a:t>
            </a:r>
          </a:p>
          <a:p>
            <a:pPr marL="0" indent="0" algn="ctr">
              <a:spcBef>
                <a:spcPts val="0"/>
              </a:spcBef>
              <a:buNone/>
            </a:pPr>
            <a:r>
              <a:rPr lang="en-US" sz="3500" dirty="0" smtClean="0"/>
              <a:t>Have you not known? Have you not heard?</a:t>
            </a:r>
          </a:p>
          <a:p>
            <a:pPr marL="0" indent="0" algn="ctr">
              <a:spcBef>
                <a:spcPts val="0"/>
              </a:spcBef>
              <a:buNone/>
            </a:pPr>
            <a:r>
              <a:rPr lang="en-US" sz="3500" dirty="0" smtClean="0"/>
              <a:t>The LORD is the everlasting God,</a:t>
            </a:r>
          </a:p>
          <a:p>
            <a:pPr marL="0" indent="0" algn="ctr">
              <a:spcBef>
                <a:spcPts val="0"/>
              </a:spcBef>
              <a:buNone/>
            </a:pPr>
            <a:r>
              <a:rPr lang="en-US" sz="3500" dirty="0"/>
              <a:t>t</a:t>
            </a:r>
            <a:r>
              <a:rPr lang="en-US" sz="3500" dirty="0" smtClean="0"/>
              <a:t>he Creator of the ends of the earth.</a:t>
            </a:r>
          </a:p>
          <a:p>
            <a:pPr marL="0" indent="0" algn="ctr">
              <a:spcBef>
                <a:spcPts val="0"/>
              </a:spcBef>
              <a:buNone/>
            </a:pPr>
            <a:r>
              <a:rPr lang="en-US" sz="3500" dirty="0" smtClean="0"/>
              <a:t>He does not faint or grow weary; </a:t>
            </a:r>
          </a:p>
          <a:p>
            <a:pPr marL="0" indent="0" algn="ctr">
              <a:spcBef>
                <a:spcPts val="0"/>
              </a:spcBef>
              <a:buNone/>
            </a:pPr>
            <a:r>
              <a:rPr lang="en-US" sz="3500" dirty="0"/>
              <a:t>h</a:t>
            </a:r>
            <a:r>
              <a:rPr lang="en-US" sz="3500" dirty="0" smtClean="0"/>
              <a:t>is understanding is unsearchable.</a:t>
            </a:r>
          </a:p>
        </p:txBody>
      </p:sp>
    </p:spTree>
    <p:extLst>
      <p:ext uri="{BB962C8B-B14F-4D97-AF65-F5344CB8AC3E}">
        <p14:creationId xmlns:p14="http://schemas.microsoft.com/office/powerpoint/2010/main" val="160516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01777" y="100277"/>
            <a:ext cx="7752977" cy="7192236"/>
          </a:xfrm>
        </p:spPr>
        <p:txBody>
          <a:bodyPr anchor="t">
            <a:normAutofit/>
          </a:bodyPr>
          <a:lstStyle/>
          <a:p>
            <a:pPr marL="0" indent="0" algn="ctr">
              <a:spcBef>
                <a:spcPts val="0"/>
              </a:spcBef>
              <a:buNone/>
            </a:pPr>
            <a:r>
              <a:rPr lang="en-US" sz="3500" dirty="0" smtClean="0"/>
              <a:t>He gives power to the faint,</a:t>
            </a:r>
          </a:p>
          <a:p>
            <a:pPr marL="0" indent="0" algn="ctr">
              <a:spcBef>
                <a:spcPts val="0"/>
              </a:spcBef>
              <a:buNone/>
            </a:pPr>
            <a:r>
              <a:rPr lang="en-US" sz="3500" dirty="0"/>
              <a:t>a</a:t>
            </a:r>
            <a:r>
              <a:rPr lang="en-US" sz="3500" dirty="0" smtClean="0"/>
              <a:t>nd to him who has no might he increases strength.</a:t>
            </a:r>
          </a:p>
          <a:p>
            <a:pPr marL="0" indent="0" algn="ctr">
              <a:spcBef>
                <a:spcPts val="0"/>
              </a:spcBef>
              <a:buNone/>
            </a:pPr>
            <a:r>
              <a:rPr lang="en-US" sz="3500" dirty="0" smtClean="0"/>
              <a:t>Even youths shall faint and be weary,</a:t>
            </a:r>
          </a:p>
          <a:p>
            <a:pPr marL="0" indent="0" algn="ctr">
              <a:spcBef>
                <a:spcPts val="0"/>
              </a:spcBef>
              <a:buNone/>
            </a:pPr>
            <a:r>
              <a:rPr lang="en-US" sz="3500" dirty="0"/>
              <a:t>a</a:t>
            </a:r>
            <a:r>
              <a:rPr lang="en-US" sz="3500" dirty="0" smtClean="0"/>
              <a:t>nd young men shall fall exhausted;</a:t>
            </a:r>
          </a:p>
          <a:p>
            <a:pPr marL="0" indent="0" algn="ctr">
              <a:spcBef>
                <a:spcPts val="0"/>
              </a:spcBef>
              <a:buNone/>
            </a:pPr>
            <a:r>
              <a:rPr lang="en-US" sz="3500" dirty="0"/>
              <a:t>b</a:t>
            </a:r>
            <a:r>
              <a:rPr lang="en-US" sz="3500" dirty="0" smtClean="0"/>
              <a:t>ut they who wait for the LORD shall renew their strength;</a:t>
            </a:r>
          </a:p>
          <a:p>
            <a:pPr marL="0" indent="0" algn="ctr">
              <a:spcBef>
                <a:spcPts val="0"/>
              </a:spcBef>
              <a:buNone/>
            </a:pPr>
            <a:r>
              <a:rPr lang="en-US" sz="3500" dirty="0"/>
              <a:t>t</a:t>
            </a:r>
            <a:r>
              <a:rPr lang="en-US" sz="3500" dirty="0" smtClean="0"/>
              <a:t>hey shall mount up with wings like eagles;</a:t>
            </a:r>
          </a:p>
          <a:p>
            <a:pPr marL="0" indent="0" algn="ctr">
              <a:spcBef>
                <a:spcPts val="0"/>
              </a:spcBef>
              <a:buNone/>
            </a:pPr>
            <a:r>
              <a:rPr lang="en-US" sz="3500" dirty="0"/>
              <a:t>t</a:t>
            </a:r>
            <a:r>
              <a:rPr lang="en-US" sz="3500" dirty="0" smtClean="0"/>
              <a:t>hey shall run and not be weary;</a:t>
            </a:r>
          </a:p>
          <a:p>
            <a:pPr marL="0" indent="0" algn="ctr">
              <a:spcBef>
                <a:spcPts val="0"/>
              </a:spcBef>
              <a:buNone/>
            </a:pPr>
            <a:r>
              <a:rPr lang="en-US" sz="3500" dirty="0"/>
              <a:t>t</a:t>
            </a:r>
            <a:r>
              <a:rPr lang="en-US" sz="3500" dirty="0" smtClean="0"/>
              <a:t>hey shall walk and not faint.</a:t>
            </a:r>
          </a:p>
          <a:p>
            <a:pPr marL="0" indent="0" algn="ctr">
              <a:spcBef>
                <a:spcPts val="0"/>
              </a:spcBef>
              <a:buNone/>
            </a:pPr>
            <a:r>
              <a:rPr lang="en-US" sz="3500" dirty="0" smtClean="0"/>
              <a:t>Isaiah 40:27-31</a:t>
            </a:r>
          </a:p>
        </p:txBody>
      </p:sp>
    </p:spTree>
    <p:extLst>
      <p:ext uri="{BB962C8B-B14F-4D97-AF65-F5344CB8AC3E}">
        <p14:creationId xmlns:p14="http://schemas.microsoft.com/office/powerpoint/2010/main" val="4019388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BEBA8EAE-BF5A-486C-A8C5-ECC9F3942E4B}">
                <a14:imgProps xmlns:a14="http://schemas.microsoft.com/office/drawing/2010/main">
                  <a14:imgLayer r:embed="rId3">
                    <a14:imgEffect>
                      <a14:brightnessContrast bright="-26000"/>
                    </a14:imgEffect>
                  </a14:imgLayer>
                </a14:imgProps>
              </a:ext>
            </a:extLst>
          </a:blip>
          <a:stretch>
            <a:fillRect/>
          </a:stretch>
        </p:blipFill>
        <p:spPr>
          <a:xfrm>
            <a:off x="0" y="381000"/>
            <a:ext cx="9144000" cy="6072188"/>
          </a:xfrm>
          <a:prstGeom prst="rect">
            <a:avLst/>
          </a:prstGeom>
        </p:spPr>
      </p:pic>
      <p:sp>
        <p:nvSpPr>
          <p:cNvPr id="4" name="Oval 3"/>
          <p:cNvSpPr/>
          <p:nvPr/>
        </p:nvSpPr>
        <p:spPr>
          <a:xfrm>
            <a:off x="2021789" y="2623713"/>
            <a:ext cx="5096245" cy="1637547"/>
          </a:xfrm>
          <a:prstGeom prst="ellipse">
            <a:avLst/>
          </a:prstGeom>
          <a:solidFill>
            <a:schemeClr val="tx1">
              <a:lumMod val="95000"/>
              <a:alpha val="1000"/>
            </a:schemeClr>
          </a:solidFill>
          <a:ln>
            <a:noFill/>
          </a:ln>
          <a:effectLst>
            <a:glow rad="1905000">
              <a:schemeClr val="tx1">
                <a:lumMod val="85000"/>
                <a:alpha val="70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1412829" y="2187228"/>
            <a:ext cx="6299292" cy="1415772"/>
          </a:xfrm>
          <a:prstGeom prst="rect">
            <a:avLst/>
          </a:prstGeom>
          <a:noFill/>
        </p:spPr>
        <p:txBody>
          <a:bodyPr wrap="square" rtlCol="0">
            <a:spAutoFit/>
          </a:bodyPr>
          <a:lstStyle/>
          <a:p>
            <a:pPr algn="ctr"/>
            <a:r>
              <a:rPr lang="en-US" sz="8400" b="1" dirty="0" smtClean="0">
                <a:solidFill>
                  <a:schemeClr val="bg1"/>
                </a:solidFill>
                <a:latin typeface="Century Gothic"/>
                <a:cs typeface="Century Gothic"/>
              </a:rPr>
              <a:t>The Others</a:t>
            </a:r>
            <a:endParaRPr lang="en-US" sz="8400" b="1" dirty="0">
              <a:solidFill>
                <a:schemeClr val="bg1"/>
              </a:solidFill>
              <a:latin typeface="Century Gothic"/>
              <a:cs typeface="Century Gothic"/>
            </a:endParaRPr>
          </a:p>
        </p:txBody>
      </p:sp>
      <p:cxnSp>
        <p:nvCxnSpPr>
          <p:cNvPr id="7" name="Straight Connector 6"/>
          <p:cNvCxnSpPr/>
          <p:nvPr/>
        </p:nvCxnSpPr>
        <p:spPr>
          <a:xfrm>
            <a:off x="1971662" y="3480723"/>
            <a:ext cx="5146372" cy="1"/>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1412829" y="3413551"/>
            <a:ext cx="6299292" cy="830997"/>
          </a:xfrm>
          <a:prstGeom prst="rect">
            <a:avLst/>
          </a:prstGeom>
          <a:noFill/>
        </p:spPr>
        <p:txBody>
          <a:bodyPr wrap="square" rtlCol="0">
            <a:spAutoFit/>
          </a:bodyPr>
          <a:lstStyle/>
          <a:p>
            <a:pPr algn="ctr"/>
            <a:r>
              <a:rPr lang="en-US" sz="4800" b="1" dirty="0" smtClean="0">
                <a:solidFill>
                  <a:schemeClr val="bg1"/>
                </a:solidFill>
                <a:latin typeface="Century Gothic"/>
                <a:cs typeface="Century Gothic"/>
              </a:rPr>
              <a:t>Faith to Finish</a:t>
            </a:r>
            <a:endParaRPr lang="en-US" sz="4800" b="1" dirty="0">
              <a:solidFill>
                <a:schemeClr val="bg1"/>
              </a:solidFill>
              <a:latin typeface="Century Gothic"/>
              <a:cs typeface="Century Gothic"/>
            </a:endParaRPr>
          </a:p>
        </p:txBody>
      </p:sp>
    </p:spTree>
    <p:extLst>
      <p:ext uri="{BB962C8B-B14F-4D97-AF65-F5344CB8AC3E}">
        <p14:creationId xmlns:p14="http://schemas.microsoft.com/office/powerpoint/2010/main" val="4048856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BEBA8EAE-BF5A-486C-A8C5-ECC9F3942E4B}">
                <a14:imgProps xmlns:a14="http://schemas.microsoft.com/office/drawing/2010/main">
                  <a14:imgLayer r:embed="rId3">
                    <a14:imgEffect>
                      <a14:brightnessContrast bright="-26000"/>
                    </a14:imgEffect>
                  </a14:imgLayer>
                </a14:imgProps>
              </a:ext>
            </a:extLst>
          </a:blip>
          <a:stretch>
            <a:fillRect/>
          </a:stretch>
        </p:blipFill>
        <p:spPr>
          <a:xfrm>
            <a:off x="0" y="381000"/>
            <a:ext cx="9144000" cy="6072188"/>
          </a:xfrm>
          <a:prstGeom prst="rect">
            <a:avLst/>
          </a:prstGeom>
        </p:spPr>
      </p:pic>
      <p:sp>
        <p:nvSpPr>
          <p:cNvPr id="2" name="Rounded Rectangle 1"/>
          <p:cNvSpPr/>
          <p:nvPr/>
        </p:nvSpPr>
        <p:spPr>
          <a:xfrm>
            <a:off x="1737736" y="1470619"/>
            <a:ext cx="5681059" cy="3877078"/>
          </a:xfrm>
          <a:prstGeom prst="roundRect">
            <a:avLst/>
          </a:prstGeom>
          <a:solidFill>
            <a:schemeClr val="tx1">
              <a:lumMod val="95000"/>
              <a:alpha val="1000"/>
            </a:schemeClr>
          </a:solidFill>
          <a:ln>
            <a:noFill/>
          </a:ln>
          <a:effectLst>
            <a:glow rad="1905000">
              <a:schemeClr val="tx1">
                <a:lumMod val="95000"/>
                <a:alpha val="70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1412829" y="1179260"/>
            <a:ext cx="6299292" cy="830997"/>
          </a:xfrm>
          <a:prstGeom prst="rect">
            <a:avLst/>
          </a:prstGeom>
          <a:noFill/>
        </p:spPr>
        <p:txBody>
          <a:bodyPr wrap="square" rtlCol="0">
            <a:spAutoFit/>
          </a:bodyPr>
          <a:lstStyle/>
          <a:p>
            <a:pPr algn="ctr"/>
            <a:r>
              <a:rPr lang="en-US" sz="4600" b="1" dirty="0" smtClean="0">
                <a:solidFill>
                  <a:schemeClr val="bg1"/>
                </a:solidFill>
                <a:latin typeface="Century Gothic"/>
                <a:cs typeface="Century Gothic"/>
              </a:rPr>
              <a:t>Hebrews 11</a:t>
            </a:r>
            <a:r>
              <a:rPr lang="en-US" sz="4600" b="1" dirty="0" smtClean="0">
                <a:solidFill>
                  <a:schemeClr val="bg1"/>
                </a:solidFill>
                <a:latin typeface="Century Gothic"/>
                <a:cs typeface="Century Gothic"/>
              </a:rPr>
              <a:t>:33-34</a:t>
            </a:r>
            <a:endParaRPr lang="en-US" sz="4600" b="1" dirty="0">
              <a:solidFill>
                <a:schemeClr val="bg1"/>
              </a:solidFill>
              <a:latin typeface="Century Gothic"/>
              <a:cs typeface="Century Gothic"/>
            </a:endParaRPr>
          </a:p>
        </p:txBody>
      </p:sp>
      <p:cxnSp>
        <p:nvCxnSpPr>
          <p:cNvPr id="7" name="Straight Connector 6"/>
          <p:cNvCxnSpPr/>
          <p:nvPr/>
        </p:nvCxnSpPr>
        <p:spPr>
          <a:xfrm>
            <a:off x="1971662" y="2048408"/>
            <a:ext cx="5146372" cy="1"/>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1412829" y="2182606"/>
            <a:ext cx="6299292" cy="3416320"/>
          </a:xfrm>
          <a:prstGeom prst="rect">
            <a:avLst/>
          </a:prstGeom>
          <a:noFill/>
        </p:spPr>
        <p:txBody>
          <a:bodyPr wrap="square" rtlCol="0">
            <a:spAutoFit/>
          </a:bodyPr>
          <a:lstStyle/>
          <a:p>
            <a:pPr algn="ctr"/>
            <a:r>
              <a:rPr lang="en-US" sz="2700" b="1" dirty="0">
                <a:solidFill>
                  <a:schemeClr val="bg1"/>
                </a:solidFill>
                <a:latin typeface="Century Gothic"/>
                <a:cs typeface="Century Gothic"/>
              </a:rPr>
              <a:t>…who through faith conquered kingdoms, enforced justice, obtained promises, stopped the mouths of lions, quenched the power of fire, escaped the edge of the sword, were made strong out of weakness, became mighty in war, put foreign armies to flight.</a:t>
            </a:r>
            <a:endParaRPr lang="en-US" sz="2700" b="1" dirty="0">
              <a:solidFill>
                <a:schemeClr val="bg1"/>
              </a:solidFill>
              <a:latin typeface="Century Gothic"/>
              <a:cs typeface="Century Gothic"/>
            </a:endParaRPr>
          </a:p>
        </p:txBody>
      </p:sp>
      <p:sp>
        <p:nvSpPr>
          <p:cNvPr id="4" name="Rounded Rectangle 3"/>
          <p:cNvSpPr/>
          <p:nvPr/>
        </p:nvSpPr>
        <p:spPr>
          <a:xfrm>
            <a:off x="3718670" y="3464012"/>
            <a:ext cx="843805" cy="429779"/>
          </a:xfrm>
          <a:prstGeom prst="roundRect">
            <a:avLst/>
          </a:prstGeom>
          <a:noFill/>
          <a:ln w="5715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ounded Rectangle 7"/>
          <p:cNvSpPr/>
          <p:nvPr/>
        </p:nvSpPr>
        <p:spPr>
          <a:xfrm>
            <a:off x="3124584" y="3893792"/>
            <a:ext cx="768614" cy="401076"/>
          </a:xfrm>
          <a:prstGeom prst="roundRect">
            <a:avLst/>
          </a:prstGeom>
          <a:noFill/>
          <a:ln w="5715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ounded Rectangle 9"/>
          <p:cNvSpPr/>
          <p:nvPr/>
        </p:nvSpPr>
        <p:spPr>
          <a:xfrm>
            <a:off x="5382318" y="4313577"/>
            <a:ext cx="1134192" cy="401076"/>
          </a:xfrm>
          <a:prstGeom prst="roundRect">
            <a:avLst/>
          </a:prstGeom>
          <a:noFill/>
          <a:ln w="5715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ounded Rectangle 10"/>
          <p:cNvSpPr/>
          <p:nvPr/>
        </p:nvSpPr>
        <p:spPr>
          <a:xfrm>
            <a:off x="4979281" y="4718646"/>
            <a:ext cx="1320012" cy="401076"/>
          </a:xfrm>
          <a:prstGeom prst="roundRect">
            <a:avLst/>
          </a:prstGeom>
          <a:noFill/>
          <a:ln w="5715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6625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heel(1)">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heel(1)">
                                      <p:cBhvr>
                                        <p:cTn id="17" dur="2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heel(1)">
                                      <p:cBhvr>
                                        <p:cTn id="22"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t="64568" b="10"/>
          <a:stretch/>
        </p:blipFill>
        <p:spPr>
          <a:xfrm>
            <a:off x="0" y="4700016"/>
            <a:ext cx="9144000" cy="2157984"/>
          </a:xfrm>
          <a:prstGeom prst="rect">
            <a:avLst/>
          </a:prstGeom>
        </p:spPr>
      </p:pic>
      <p:sp>
        <p:nvSpPr>
          <p:cNvPr id="5" name="Content Placeholder 4"/>
          <p:cNvSpPr>
            <a:spLocks noGrp="1"/>
          </p:cNvSpPr>
          <p:nvPr>
            <p:ph idx="1"/>
          </p:nvPr>
        </p:nvSpPr>
        <p:spPr>
          <a:xfrm>
            <a:off x="618232" y="384366"/>
            <a:ext cx="7901477" cy="5869397"/>
          </a:xfrm>
        </p:spPr>
        <p:txBody>
          <a:bodyPr anchor="t">
            <a:normAutofit/>
          </a:bodyPr>
          <a:lstStyle/>
          <a:p>
            <a:pPr marL="0" indent="0" algn="ctr">
              <a:buNone/>
            </a:pPr>
            <a:r>
              <a:rPr lang="en-US" sz="3600" dirty="0"/>
              <a:t>“Go in this </a:t>
            </a:r>
            <a:r>
              <a:rPr lang="en-US" sz="3600" dirty="0" smtClean="0"/>
              <a:t>might </a:t>
            </a:r>
            <a:r>
              <a:rPr lang="en-US" sz="3600" dirty="0"/>
              <a:t>of yours and save Israel from the hand of </a:t>
            </a:r>
            <a:r>
              <a:rPr lang="en-US" sz="3600" dirty="0" err="1"/>
              <a:t>Midian</a:t>
            </a:r>
            <a:r>
              <a:rPr lang="en-US" sz="3600" dirty="0"/>
              <a:t>; do not I send you?” And he said to him, “Please, Lord, how can I save Israel? Behold, my clan is the </a:t>
            </a:r>
            <a:r>
              <a:rPr lang="en-US" sz="3600" b="1" dirty="0">
                <a:solidFill>
                  <a:srgbClr val="FFFF00"/>
                </a:solidFill>
              </a:rPr>
              <a:t>weakest</a:t>
            </a:r>
            <a:r>
              <a:rPr lang="en-US" sz="3600" dirty="0"/>
              <a:t> in Manasseh, and I am the </a:t>
            </a:r>
            <a:r>
              <a:rPr lang="en-US" sz="3600" b="1" dirty="0">
                <a:solidFill>
                  <a:srgbClr val="FFFF00"/>
                </a:solidFill>
              </a:rPr>
              <a:t>least</a:t>
            </a:r>
            <a:r>
              <a:rPr lang="en-US" sz="3600" dirty="0"/>
              <a:t> in my father’s house.”  </a:t>
            </a:r>
            <a:endParaRPr lang="en-US" sz="3600" dirty="0" smtClean="0"/>
          </a:p>
          <a:p>
            <a:pPr marL="0" indent="0" algn="ctr">
              <a:buNone/>
            </a:pPr>
            <a:r>
              <a:rPr lang="en-US" sz="3600" dirty="0" smtClean="0"/>
              <a:t>Judges </a:t>
            </a:r>
            <a:r>
              <a:rPr lang="en-US" sz="3600" dirty="0"/>
              <a:t>6:14-15</a:t>
            </a:r>
            <a:endParaRPr lang="en-US" sz="3600" dirty="0"/>
          </a:p>
        </p:txBody>
      </p:sp>
    </p:spTree>
    <p:extLst>
      <p:ext uri="{BB962C8B-B14F-4D97-AF65-F5344CB8AC3E}">
        <p14:creationId xmlns:p14="http://schemas.microsoft.com/office/powerpoint/2010/main" val="1505902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t="64568" b="10"/>
          <a:stretch/>
        </p:blipFill>
        <p:spPr>
          <a:xfrm>
            <a:off x="0" y="4700016"/>
            <a:ext cx="9144000" cy="2157984"/>
          </a:xfrm>
          <a:prstGeom prst="rect">
            <a:avLst/>
          </a:prstGeom>
        </p:spPr>
      </p:pic>
      <p:sp>
        <p:nvSpPr>
          <p:cNvPr id="5" name="Content Placeholder 4"/>
          <p:cNvSpPr>
            <a:spLocks noGrp="1"/>
          </p:cNvSpPr>
          <p:nvPr>
            <p:ph idx="1"/>
          </p:nvPr>
        </p:nvSpPr>
        <p:spPr>
          <a:xfrm>
            <a:off x="618232" y="1320211"/>
            <a:ext cx="7901477" cy="4983687"/>
          </a:xfrm>
        </p:spPr>
        <p:txBody>
          <a:bodyPr anchor="t">
            <a:normAutofit/>
          </a:bodyPr>
          <a:lstStyle/>
          <a:p>
            <a:pPr marL="0" indent="0" algn="ctr">
              <a:spcBef>
                <a:spcPts val="2064"/>
              </a:spcBef>
              <a:buNone/>
            </a:pPr>
            <a:r>
              <a:rPr lang="en-US" sz="3600" dirty="0"/>
              <a:t>And the LORD said to him, “But </a:t>
            </a:r>
            <a:r>
              <a:rPr lang="en-US" sz="3600" b="1" dirty="0">
                <a:solidFill>
                  <a:srgbClr val="FFFF00"/>
                </a:solidFill>
              </a:rPr>
              <a:t>I will be with you</a:t>
            </a:r>
            <a:r>
              <a:rPr lang="en-US" sz="3600" dirty="0"/>
              <a:t>, and you shall strike the </a:t>
            </a:r>
            <a:r>
              <a:rPr lang="en-US" sz="3600" dirty="0" err="1"/>
              <a:t>Midianites</a:t>
            </a:r>
            <a:r>
              <a:rPr lang="en-US" sz="3600" dirty="0"/>
              <a:t> as one man.”  </a:t>
            </a:r>
            <a:endParaRPr lang="en-US" sz="3600" dirty="0" smtClean="0"/>
          </a:p>
          <a:p>
            <a:pPr marL="0" indent="0" algn="ctr">
              <a:spcBef>
                <a:spcPts val="2064"/>
              </a:spcBef>
              <a:buNone/>
            </a:pPr>
            <a:r>
              <a:rPr lang="en-US" sz="3600" dirty="0" smtClean="0"/>
              <a:t>Judges </a:t>
            </a:r>
            <a:r>
              <a:rPr lang="en-US" sz="3600" dirty="0"/>
              <a:t>6:16</a:t>
            </a:r>
            <a:endParaRPr lang="en-US" sz="3600" dirty="0"/>
          </a:p>
        </p:txBody>
      </p:sp>
    </p:spTree>
    <p:extLst>
      <p:ext uri="{BB962C8B-B14F-4D97-AF65-F5344CB8AC3E}">
        <p14:creationId xmlns:p14="http://schemas.microsoft.com/office/powerpoint/2010/main" val="3008744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BEBA8EAE-BF5A-486C-A8C5-ECC9F3942E4B}">
                <a14:imgProps xmlns:a14="http://schemas.microsoft.com/office/drawing/2010/main">
                  <a14:imgLayer r:embed="rId3">
                    <a14:imgEffect>
                      <a14:brightnessContrast bright="-26000"/>
                    </a14:imgEffect>
                  </a14:imgLayer>
                </a14:imgProps>
              </a:ext>
            </a:extLst>
          </a:blip>
          <a:stretch>
            <a:fillRect/>
          </a:stretch>
        </p:blipFill>
        <p:spPr>
          <a:xfrm>
            <a:off x="0" y="381000"/>
            <a:ext cx="9144000" cy="6072188"/>
          </a:xfrm>
          <a:prstGeom prst="rect">
            <a:avLst/>
          </a:prstGeom>
        </p:spPr>
      </p:pic>
      <p:sp>
        <p:nvSpPr>
          <p:cNvPr id="2" name="Rounded Rectangle 1"/>
          <p:cNvSpPr/>
          <p:nvPr/>
        </p:nvSpPr>
        <p:spPr>
          <a:xfrm>
            <a:off x="1737736" y="1470619"/>
            <a:ext cx="5681059" cy="3877078"/>
          </a:xfrm>
          <a:prstGeom prst="roundRect">
            <a:avLst/>
          </a:prstGeom>
          <a:solidFill>
            <a:schemeClr val="tx1">
              <a:lumMod val="95000"/>
              <a:alpha val="1000"/>
            </a:schemeClr>
          </a:solidFill>
          <a:ln>
            <a:noFill/>
          </a:ln>
          <a:effectLst>
            <a:glow rad="1905000">
              <a:schemeClr val="tx1">
                <a:lumMod val="95000"/>
                <a:alpha val="70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1412829" y="1179260"/>
            <a:ext cx="6299292" cy="830997"/>
          </a:xfrm>
          <a:prstGeom prst="rect">
            <a:avLst/>
          </a:prstGeom>
          <a:noFill/>
        </p:spPr>
        <p:txBody>
          <a:bodyPr wrap="square" rtlCol="0">
            <a:spAutoFit/>
          </a:bodyPr>
          <a:lstStyle/>
          <a:p>
            <a:pPr algn="ctr"/>
            <a:r>
              <a:rPr lang="en-US" sz="4600" b="1" dirty="0" smtClean="0">
                <a:solidFill>
                  <a:schemeClr val="bg1"/>
                </a:solidFill>
                <a:latin typeface="Century Gothic"/>
                <a:cs typeface="Century Gothic"/>
              </a:rPr>
              <a:t>Hebrews 11</a:t>
            </a:r>
            <a:r>
              <a:rPr lang="en-US" sz="4600" b="1" dirty="0" smtClean="0">
                <a:solidFill>
                  <a:schemeClr val="bg1"/>
                </a:solidFill>
                <a:latin typeface="Century Gothic"/>
                <a:cs typeface="Century Gothic"/>
              </a:rPr>
              <a:t>:35-36</a:t>
            </a:r>
            <a:endParaRPr lang="en-US" sz="4600" b="1" dirty="0">
              <a:solidFill>
                <a:schemeClr val="bg1"/>
              </a:solidFill>
              <a:latin typeface="Century Gothic"/>
              <a:cs typeface="Century Gothic"/>
            </a:endParaRPr>
          </a:p>
        </p:txBody>
      </p:sp>
      <p:cxnSp>
        <p:nvCxnSpPr>
          <p:cNvPr id="7" name="Straight Connector 6"/>
          <p:cNvCxnSpPr/>
          <p:nvPr/>
        </p:nvCxnSpPr>
        <p:spPr>
          <a:xfrm>
            <a:off x="1971662" y="2048408"/>
            <a:ext cx="5146372" cy="1"/>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1412829" y="2182606"/>
            <a:ext cx="6299292" cy="3539430"/>
          </a:xfrm>
          <a:prstGeom prst="rect">
            <a:avLst/>
          </a:prstGeom>
          <a:noFill/>
        </p:spPr>
        <p:txBody>
          <a:bodyPr wrap="square" rtlCol="0">
            <a:spAutoFit/>
          </a:bodyPr>
          <a:lstStyle/>
          <a:p>
            <a:pPr algn="ctr"/>
            <a:r>
              <a:rPr lang="en-US" sz="3200" b="1" dirty="0">
                <a:solidFill>
                  <a:srgbClr val="000000"/>
                </a:solidFill>
                <a:latin typeface="Century Gothic"/>
                <a:cs typeface="Century Gothic"/>
              </a:rPr>
              <a:t>Some were tortured… Others suffered mocking and flogging, and even chains and imprisonment. They were stoned, they were sawn in two, they were killed with the sword. </a:t>
            </a:r>
            <a:endParaRPr lang="en-US" sz="3200" b="1" dirty="0">
              <a:solidFill>
                <a:srgbClr val="000000"/>
              </a:solidFill>
              <a:latin typeface="Century Gothic"/>
              <a:cs typeface="Century Gothic"/>
            </a:endParaRPr>
          </a:p>
        </p:txBody>
      </p:sp>
      <p:sp>
        <p:nvSpPr>
          <p:cNvPr id="4" name="Rounded Rectangle 3"/>
          <p:cNvSpPr/>
          <p:nvPr/>
        </p:nvSpPr>
        <p:spPr>
          <a:xfrm>
            <a:off x="3976741" y="2218990"/>
            <a:ext cx="1687609" cy="551481"/>
          </a:xfrm>
          <a:prstGeom prst="roundRect">
            <a:avLst/>
          </a:prstGeom>
          <a:noFill/>
          <a:ln w="5715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ounded Rectangle 7"/>
          <p:cNvSpPr/>
          <p:nvPr/>
        </p:nvSpPr>
        <p:spPr>
          <a:xfrm>
            <a:off x="2005080" y="3691615"/>
            <a:ext cx="2924075" cy="551481"/>
          </a:xfrm>
          <a:prstGeom prst="roundRect">
            <a:avLst/>
          </a:prstGeom>
          <a:noFill/>
          <a:ln w="5715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24663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heel(1)">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t="64568" b="10"/>
          <a:stretch/>
        </p:blipFill>
        <p:spPr>
          <a:xfrm>
            <a:off x="0" y="4700016"/>
            <a:ext cx="9144000" cy="2157984"/>
          </a:xfrm>
          <a:prstGeom prst="rect">
            <a:avLst/>
          </a:prstGeom>
        </p:spPr>
      </p:pic>
      <p:sp>
        <p:nvSpPr>
          <p:cNvPr id="5" name="Content Placeholder 4"/>
          <p:cNvSpPr>
            <a:spLocks noGrp="1"/>
          </p:cNvSpPr>
          <p:nvPr>
            <p:ph idx="1"/>
          </p:nvPr>
        </p:nvSpPr>
        <p:spPr>
          <a:xfrm>
            <a:off x="618232" y="284096"/>
            <a:ext cx="7901477" cy="5969665"/>
          </a:xfrm>
        </p:spPr>
        <p:txBody>
          <a:bodyPr anchor="t">
            <a:normAutofit/>
          </a:bodyPr>
          <a:lstStyle/>
          <a:p>
            <a:pPr marL="0" indent="0" algn="ctr">
              <a:spcBef>
                <a:spcPts val="2064"/>
              </a:spcBef>
              <a:buNone/>
            </a:pPr>
            <a:r>
              <a:rPr lang="en-US" sz="3600" dirty="0"/>
              <a:t>But recall the former days when, after you were enlightened, you endured a </a:t>
            </a:r>
            <a:r>
              <a:rPr lang="en-US" sz="3600" b="1" dirty="0">
                <a:solidFill>
                  <a:srgbClr val="FFFF00"/>
                </a:solidFill>
              </a:rPr>
              <a:t>hard struggle with sufferings</a:t>
            </a:r>
            <a:r>
              <a:rPr lang="en-US" sz="3600" dirty="0"/>
              <a:t>, sometimes being publicly exposed to reproach and affliction, and sometimes being partners with those so treated.  </a:t>
            </a:r>
            <a:endParaRPr lang="en-US" sz="3600" dirty="0" smtClean="0"/>
          </a:p>
          <a:p>
            <a:pPr marL="0" indent="0" algn="ctr">
              <a:spcBef>
                <a:spcPts val="2064"/>
              </a:spcBef>
              <a:buNone/>
            </a:pPr>
            <a:r>
              <a:rPr lang="en-US" sz="3600" dirty="0" smtClean="0"/>
              <a:t>Hebrews </a:t>
            </a:r>
            <a:r>
              <a:rPr lang="en-US" sz="3600" dirty="0"/>
              <a:t>10:32-33</a:t>
            </a:r>
            <a:endParaRPr lang="en-US" sz="3600" dirty="0" smtClean="0"/>
          </a:p>
        </p:txBody>
      </p:sp>
    </p:spTree>
    <p:extLst>
      <p:ext uri="{BB962C8B-B14F-4D97-AF65-F5344CB8AC3E}">
        <p14:creationId xmlns:p14="http://schemas.microsoft.com/office/powerpoint/2010/main" val="3405292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t="64568" b="10"/>
          <a:stretch/>
        </p:blipFill>
        <p:spPr>
          <a:xfrm>
            <a:off x="0" y="4700016"/>
            <a:ext cx="9144000" cy="2157984"/>
          </a:xfrm>
          <a:prstGeom prst="rect">
            <a:avLst/>
          </a:prstGeom>
        </p:spPr>
      </p:pic>
      <p:sp>
        <p:nvSpPr>
          <p:cNvPr id="5" name="Content Placeholder 4"/>
          <p:cNvSpPr>
            <a:spLocks noGrp="1"/>
          </p:cNvSpPr>
          <p:nvPr>
            <p:ph idx="1"/>
          </p:nvPr>
        </p:nvSpPr>
        <p:spPr>
          <a:xfrm>
            <a:off x="618232" y="401077"/>
            <a:ext cx="7901477" cy="5852685"/>
          </a:xfrm>
        </p:spPr>
        <p:txBody>
          <a:bodyPr anchor="t">
            <a:normAutofit/>
          </a:bodyPr>
          <a:lstStyle/>
          <a:p>
            <a:pPr marL="0" indent="0" algn="ctr">
              <a:buNone/>
            </a:pPr>
            <a:r>
              <a:rPr lang="en-US" sz="3600" dirty="0"/>
              <a:t>Consider him who endured from sinners such hostility against himself, so that you may not grow weary or fainthearted. In your struggle against sin you have not yet </a:t>
            </a:r>
            <a:r>
              <a:rPr lang="en-US" sz="3600" b="1" dirty="0">
                <a:solidFill>
                  <a:srgbClr val="FFFF00"/>
                </a:solidFill>
              </a:rPr>
              <a:t>resisted to the point of shedding your blood</a:t>
            </a:r>
            <a:r>
              <a:rPr lang="en-US" sz="3600" dirty="0"/>
              <a:t>.  </a:t>
            </a:r>
            <a:endParaRPr lang="en-US" sz="3600" dirty="0" smtClean="0"/>
          </a:p>
          <a:p>
            <a:pPr marL="0" indent="0" algn="ctr">
              <a:buNone/>
            </a:pPr>
            <a:r>
              <a:rPr lang="en-US" sz="3600" dirty="0" smtClean="0"/>
              <a:t>Hebrews </a:t>
            </a:r>
            <a:r>
              <a:rPr lang="en-US" sz="3600" dirty="0"/>
              <a:t>12:3-4</a:t>
            </a:r>
            <a:endParaRPr lang="en-US" sz="3600" dirty="0"/>
          </a:p>
        </p:txBody>
      </p:sp>
    </p:spTree>
    <p:extLst>
      <p:ext uri="{BB962C8B-B14F-4D97-AF65-F5344CB8AC3E}">
        <p14:creationId xmlns:p14="http://schemas.microsoft.com/office/powerpoint/2010/main" val="3405292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BEBA8EAE-BF5A-486C-A8C5-ECC9F3942E4B}">
                <a14:imgProps xmlns:a14="http://schemas.microsoft.com/office/drawing/2010/main">
                  <a14:imgLayer r:embed="rId3">
                    <a14:imgEffect>
                      <a14:brightnessContrast bright="-26000"/>
                    </a14:imgEffect>
                  </a14:imgLayer>
                </a14:imgProps>
              </a:ext>
            </a:extLst>
          </a:blip>
          <a:stretch>
            <a:fillRect/>
          </a:stretch>
        </p:blipFill>
        <p:spPr>
          <a:xfrm>
            <a:off x="0" y="381000"/>
            <a:ext cx="9144000" cy="6072188"/>
          </a:xfrm>
          <a:prstGeom prst="rect">
            <a:avLst/>
          </a:prstGeom>
        </p:spPr>
      </p:pic>
      <p:sp>
        <p:nvSpPr>
          <p:cNvPr id="2" name="Rounded Rectangle 1"/>
          <p:cNvSpPr/>
          <p:nvPr/>
        </p:nvSpPr>
        <p:spPr>
          <a:xfrm>
            <a:off x="1737736" y="1470619"/>
            <a:ext cx="5681059" cy="3877078"/>
          </a:xfrm>
          <a:prstGeom prst="roundRect">
            <a:avLst/>
          </a:prstGeom>
          <a:solidFill>
            <a:schemeClr val="tx1">
              <a:lumMod val="95000"/>
              <a:alpha val="1000"/>
            </a:schemeClr>
          </a:solidFill>
          <a:ln>
            <a:noFill/>
          </a:ln>
          <a:effectLst>
            <a:glow rad="1905000">
              <a:schemeClr val="tx1">
                <a:lumMod val="95000"/>
                <a:alpha val="70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1412829" y="1179260"/>
            <a:ext cx="6299292" cy="830997"/>
          </a:xfrm>
          <a:prstGeom prst="rect">
            <a:avLst/>
          </a:prstGeom>
          <a:noFill/>
        </p:spPr>
        <p:txBody>
          <a:bodyPr wrap="square" rtlCol="0">
            <a:spAutoFit/>
          </a:bodyPr>
          <a:lstStyle/>
          <a:p>
            <a:pPr algn="ctr"/>
            <a:r>
              <a:rPr lang="en-US" sz="4600" b="1" dirty="0" smtClean="0">
                <a:solidFill>
                  <a:schemeClr val="bg1"/>
                </a:solidFill>
                <a:latin typeface="Century Gothic"/>
                <a:cs typeface="Century Gothic"/>
              </a:rPr>
              <a:t>Hebrews 11</a:t>
            </a:r>
            <a:r>
              <a:rPr lang="en-US" sz="4600" b="1" dirty="0" smtClean="0">
                <a:solidFill>
                  <a:schemeClr val="bg1"/>
                </a:solidFill>
                <a:latin typeface="Century Gothic"/>
                <a:cs typeface="Century Gothic"/>
              </a:rPr>
              <a:t>:37-38</a:t>
            </a:r>
            <a:endParaRPr lang="en-US" sz="4600" b="1" dirty="0">
              <a:solidFill>
                <a:schemeClr val="bg1"/>
              </a:solidFill>
              <a:latin typeface="Century Gothic"/>
              <a:cs typeface="Century Gothic"/>
            </a:endParaRPr>
          </a:p>
        </p:txBody>
      </p:sp>
      <p:cxnSp>
        <p:nvCxnSpPr>
          <p:cNvPr id="7" name="Straight Connector 6"/>
          <p:cNvCxnSpPr/>
          <p:nvPr/>
        </p:nvCxnSpPr>
        <p:spPr>
          <a:xfrm>
            <a:off x="1971662" y="2048408"/>
            <a:ext cx="5146372" cy="1"/>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1412829" y="2182606"/>
            <a:ext cx="6299292" cy="3539430"/>
          </a:xfrm>
          <a:prstGeom prst="rect">
            <a:avLst/>
          </a:prstGeom>
          <a:noFill/>
        </p:spPr>
        <p:txBody>
          <a:bodyPr wrap="square" rtlCol="0">
            <a:spAutoFit/>
          </a:bodyPr>
          <a:lstStyle/>
          <a:p>
            <a:pPr algn="ctr"/>
            <a:r>
              <a:rPr lang="en-US" sz="3200" b="1" dirty="0">
                <a:solidFill>
                  <a:srgbClr val="000000"/>
                </a:solidFill>
                <a:latin typeface="Century Gothic"/>
                <a:cs typeface="Century Gothic"/>
              </a:rPr>
              <a:t>They went about in skins of sheep and goats, destitute, afflicted, mistreated—-of whom the world was not worthy—wandering about in deserts and mountains, and in dens and caves of the earth. </a:t>
            </a:r>
            <a:endParaRPr lang="en-US" sz="3200" b="1" dirty="0">
              <a:solidFill>
                <a:srgbClr val="000000"/>
              </a:solidFill>
              <a:latin typeface="Century Gothic"/>
              <a:cs typeface="Century Gothic"/>
            </a:endParaRPr>
          </a:p>
        </p:txBody>
      </p:sp>
      <p:sp>
        <p:nvSpPr>
          <p:cNvPr id="4" name="Rounded Rectangle 3"/>
          <p:cNvSpPr/>
          <p:nvPr/>
        </p:nvSpPr>
        <p:spPr>
          <a:xfrm>
            <a:off x="4160541" y="3706358"/>
            <a:ext cx="1236465" cy="551481"/>
          </a:xfrm>
          <a:prstGeom prst="roundRect">
            <a:avLst/>
          </a:prstGeom>
          <a:noFill/>
          <a:ln w="5715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ounded Rectangle 7"/>
          <p:cNvSpPr/>
          <p:nvPr/>
        </p:nvSpPr>
        <p:spPr>
          <a:xfrm>
            <a:off x="1704318" y="4191324"/>
            <a:ext cx="1470392" cy="551481"/>
          </a:xfrm>
          <a:prstGeom prst="roundRect">
            <a:avLst/>
          </a:prstGeom>
          <a:noFill/>
          <a:ln w="5715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06118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heel(1)">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47362</TotalTime>
  <Words>750</Words>
  <Application>Microsoft Macintosh PowerPoint</Application>
  <PresentationFormat>On-screen Show (4:3)</PresentationFormat>
  <Paragraphs>50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Black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Auburn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Joshua Carter</dc:creator>
  <cp:lastModifiedBy>David Maxson</cp:lastModifiedBy>
  <cp:revision>400</cp:revision>
  <dcterms:created xsi:type="dcterms:W3CDTF">2015-10-29T03:17:02Z</dcterms:created>
  <dcterms:modified xsi:type="dcterms:W3CDTF">2020-05-03T12:55:04Z</dcterms:modified>
</cp:coreProperties>
</file>