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896" r:id="rId2"/>
    <p:sldId id="890" r:id="rId3"/>
    <p:sldId id="897" r:id="rId4"/>
    <p:sldId id="898" r:id="rId5"/>
    <p:sldId id="899" r:id="rId6"/>
    <p:sldId id="900" r:id="rId7"/>
    <p:sldId id="891"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CFF0A"/>
    <a:srgbClr val="FF9900"/>
    <a:srgbClr val="FFCC33"/>
    <a:srgbClr val="FFFF66"/>
    <a:srgbClr val="3F2519"/>
    <a:srgbClr val="523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491" autoAdjust="0"/>
    <p:restoredTop sz="99012" autoAdjust="0"/>
  </p:normalViewPr>
  <p:slideViewPr>
    <p:cSldViewPr snapToGrid="0" snapToObjects="1">
      <p:cViewPr>
        <p:scale>
          <a:sx n="76" d="100"/>
          <a:sy n="76" d="100"/>
        </p:scale>
        <p:origin x="-80" y="-672"/>
      </p:cViewPr>
      <p:guideLst>
        <p:guide orient="horz" pos="2161"/>
        <p:guide pos="288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6/27/20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6/27/20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6/27/20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6/27/20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1EE1AC-C9C9-6E4B-B312-86B4310CBFEA}" type="datetimeFigureOut">
              <a:rPr lang="en-US" smtClean="0"/>
              <a:t>6/27/20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1EE1AC-C9C9-6E4B-B312-86B4310CBFEA}" type="datetimeFigureOut">
              <a:rPr lang="en-US" smtClean="0"/>
              <a:t>6/27/20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1EE1AC-C9C9-6E4B-B312-86B4310CBFEA}" type="datetimeFigureOut">
              <a:rPr lang="en-US" smtClean="0"/>
              <a:t>6/27/20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1EE1AC-C9C9-6E4B-B312-86B4310CBFEA}" type="datetimeFigureOut">
              <a:rPr lang="en-US" smtClean="0"/>
              <a:t>6/27/20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EE1AC-C9C9-6E4B-B312-86B4310CBFEA}" type="datetimeFigureOut">
              <a:rPr lang="en-US" smtClean="0"/>
              <a:t>6/27/20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2"/>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1EE1AC-C9C9-6E4B-B312-86B4310CBFEA}" type="datetimeFigureOut">
              <a:rPr lang="en-US" smtClean="0"/>
              <a:t>6/27/20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1EE1AC-C9C9-6E4B-B312-86B4310CBFEA}" type="datetimeFigureOut">
              <a:rPr lang="en-US" smtClean="0"/>
              <a:t>6/27/20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EE1AC-C9C9-6E4B-B312-86B4310CBFEA}" type="datetimeFigureOut">
              <a:rPr lang="en-US" smtClean="0"/>
              <a:t>6/27/20</a:t>
            </a:fld>
            <a:endParaRPr lang="en-US"/>
          </a:p>
        </p:txBody>
      </p:sp>
      <p:sp>
        <p:nvSpPr>
          <p:cNvPr id="5" name="Footer Placeholder 4"/>
          <p:cNvSpPr>
            <a:spLocks noGrp="1"/>
          </p:cNvSpPr>
          <p:nvPr>
            <p:ph type="ftr" sz="quarter" idx="3"/>
          </p:nvPr>
        </p:nvSpPr>
        <p:spPr>
          <a:xfrm>
            <a:off x="3124200" y="635635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BFD01-1AD5-E745-9704-EED3D1138211}"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5390.JPG"/>
          <p:cNvPicPr>
            <a:picLocks noChangeAspect="1"/>
          </p:cNvPicPr>
          <p:nvPr/>
        </p:nvPicPr>
        <p:blipFill rotWithShape="1">
          <a:blip r:embed="rId2">
            <a:extLst>
              <a:ext uri="{28A0092B-C50C-407E-A947-70E740481C1C}">
                <a14:useLocalDpi xmlns:a14="http://schemas.microsoft.com/office/drawing/2010/main" val="0"/>
              </a:ext>
            </a:extLst>
          </a:blip>
          <a:srcRect l="9004" t="10667" r="1" b="-6"/>
          <a:stretch/>
        </p:blipFill>
        <p:spPr>
          <a:xfrm>
            <a:off x="0" y="58756"/>
            <a:ext cx="9144000" cy="6732396"/>
          </a:xfrm>
          <a:prstGeom prst="rect">
            <a:avLst/>
          </a:prstGeom>
        </p:spPr>
      </p:pic>
      <p:sp>
        <p:nvSpPr>
          <p:cNvPr id="6" name="TextBox 5"/>
          <p:cNvSpPr txBox="1"/>
          <p:nvPr/>
        </p:nvSpPr>
        <p:spPr>
          <a:xfrm>
            <a:off x="969122" y="3048866"/>
            <a:ext cx="7234997" cy="759182"/>
          </a:xfrm>
          <a:prstGeom prst="rect">
            <a:avLst/>
          </a:prstGeom>
          <a:solidFill>
            <a:schemeClr val="tx1">
              <a:alpha val="85000"/>
            </a:schemeClr>
          </a:solidFill>
        </p:spPr>
        <p:txBody>
          <a:bodyPr wrap="square" rtlCol="0" anchor="b">
            <a:spAutoFit/>
          </a:bodyPr>
          <a:lstStyle/>
          <a:p>
            <a:pPr algn="ctr">
              <a:lnSpc>
                <a:spcPct val="80000"/>
              </a:lnSpc>
            </a:pPr>
            <a:r>
              <a:rPr lang="en-US" sz="5200" spc="600" dirty="0" smtClean="0">
                <a:solidFill>
                  <a:schemeClr val="bg1"/>
                </a:solidFill>
                <a:latin typeface="Times New Roman"/>
                <a:cs typeface="Times New Roman"/>
              </a:rPr>
              <a:t>The Good Samaritan</a:t>
            </a:r>
            <a:endParaRPr lang="en-US" sz="5200" spc="600" dirty="0">
              <a:solidFill>
                <a:schemeClr val="bg1"/>
              </a:solidFill>
              <a:latin typeface="Times New Roman"/>
              <a:cs typeface="Times New Roman"/>
            </a:endParaRPr>
          </a:p>
        </p:txBody>
      </p:sp>
    </p:spTree>
    <p:extLst>
      <p:ext uri="{BB962C8B-B14F-4D97-AF65-F5344CB8AC3E}">
        <p14:creationId xmlns:p14="http://schemas.microsoft.com/office/powerpoint/2010/main" val="1310696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G_5390.JPG"/>
          <p:cNvPicPr>
            <a:picLocks noChangeAspect="1"/>
          </p:cNvPicPr>
          <p:nvPr/>
        </p:nvPicPr>
        <p:blipFill rotWithShape="1">
          <a:blip r:embed="rId2">
            <a:extLst>
              <a:ext uri="{28A0092B-C50C-407E-A947-70E740481C1C}">
                <a14:useLocalDpi xmlns:a14="http://schemas.microsoft.com/office/drawing/2010/main" val="0"/>
              </a:ext>
            </a:extLst>
          </a:blip>
          <a:srcRect l="9004" t="10667" r="1" b="-6"/>
          <a:stretch/>
        </p:blipFill>
        <p:spPr>
          <a:xfrm>
            <a:off x="0" y="58756"/>
            <a:ext cx="9144000" cy="6732396"/>
          </a:xfrm>
          <a:prstGeom prst="rect">
            <a:avLst/>
          </a:prstGeom>
        </p:spPr>
      </p:pic>
      <p:sp>
        <p:nvSpPr>
          <p:cNvPr id="4" name="TextBox 3"/>
          <p:cNvSpPr txBox="1"/>
          <p:nvPr/>
        </p:nvSpPr>
        <p:spPr>
          <a:xfrm>
            <a:off x="1233031" y="2510253"/>
            <a:ext cx="6658888" cy="1846659"/>
          </a:xfrm>
          <a:prstGeom prst="rect">
            <a:avLst/>
          </a:prstGeom>
          <a:solidFill>
            <a:schemeClr val="tx1">
              <a:alpha val="80000"/>
            </a:schemeClr>
          </a:solidFill>
        </p:spPr>
        <p:txBody>
          <a:bodyPr wrap="square" rtlCol="0" anchor="b">
            <a:spAutoFit/>
          </a:bodyPr>
          <a:lstStyle/>
          <a:p>
            <a:pPr algn="ctr"/>
            <a:r>
              <a:rPr lang="en-US" sz="3800" dirty="0" smtClean="0">
                <a:solidFill>
                  <a:schemeClr val="bg1"/>
                </a:solidFill>
                <a:latin typeface="Times New Roman"/>
                <a:cs typeface="Times New Roman"/>
              </a:rPr>
              <a:t>“Teacher, what shall I do to inherit eternal life?”</a:t>
            </a:r>
            <a:endParaRPr lang="en-US" sz="3800" dirty="0" smtClean="0">
              <a:solidFill>
                <a:schemeClr val="bg1"/>
              </a:solidFill>
              <a:latin typeface="Times New Roman"/>
              <a:cs typeface="Times New Roman"/>
            </a:endParaRPr>
          </a:p>
          <a:p>
            <a:pPr algn="ctr"/>
            <a:r>
              <a:rPr lang="en-US" sz="3800" dirty="0" smtClean="0">
                <a:solidFill>
                  <a:schemeClr val="bg1"/>
                </a:solidFill>
                <a:latin typeface="Times New Roman"/>
                <a:cs typeface="Times New Roman"/>
              </a:rPr>
              <a:t>Luke 10:25</a:t>
            </a:r>
            <a:endParaRPr lang="en-US" sz="3800" dirty="0">
              <a:solidFill>
                <a:schemeClr val="bg1"/>
              </a:solidFill>
              <a:latin typeface="Times New Roman"/>
              <a:cs typeface="Times New Roman"/>
            </a:endParaRPr>
          </a:p>
        </p:txBody>
      </p:sp>
      <p:sp>
        <p:nvSpPr>
          <p:cNvPr id="5" name="Rounded Rectangle 4"/>
          <p:cNvSpPr/>
          <p:nvPr/>
        </p:nvSpPr>
        <p:spPr>
          <a:xfrm>
            <a:off x="3943325" y="3213336"/>
            <a:ext cx="2289132" cy="580182"/>
          </a:xfrm>
          <a:prstGeom prst="roundRect">
            <a:avLst/>
          </a:prstGeom>
          <a:noFill/>
          <a:ln w="571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222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G_5390.JPG"/>
          <p:cNvPicPr>
            <a:picLocks noChangeAspect="1"/>
          </p:cNvPicPr>
          <p:nvPr/>
        </p:nvPicPr>
        <p:blipFill rotWithShape="1">
          <a:blip r:embed="rId2">
            <a:extLst>
              <a:ext uri="{28A0092B-C50C-407E-A947-70E740481C1C}">
                <a14:useLocalDpi xmlns:a14="http://schemas.microsoft.com/office/drawing/2010/main" val="0"/>
              </a:ext>
            </a:extLst>
          </a:blip>
          <a:srcRect l="9004" t="10667" r="1" b="-6"/>
          <a:stretch/>
        </p:blipFill>
        <p:spPr>
          <a:xfrm>
            <a:off x="0" y="58756"/>
            <a:ext cx="9144000" cy="6732396"/>
          </a:xfrm>
          <a:prstGeom prst="rect">
            <a:avLst/>
          </a:prstGeom>
        </p:spPr>
      </p:pic>
      <p:sp>
        <p:nvSpPr>
          <p:cNvPr id="4" name="TextBox 3"/>
          <p:cNvSpPr txBox="1"/>
          <p:nvPr/>
        </p:nvSpPr>
        <p:spPr>
          <a:xfrm>
            <a:off x="1233031" y="2226293"/>
            <a:ext cx="6658888" cy="2431435"/>
          </a:xfrm>
          <a:prstGeom prst="rect">
            <a:avLst/>
          </a:prstGeom>
          <a:solidFill>
            <a:schemeClr val="tx1">
              <a:alpha val="80000"/>
            </a:schemeClr>
          </a:solidFill>
        </p:spPr>
        <p:txBody>
          <a:bodyPr wrap="square" rtlCol="0" anchor="b">
            <a:spAutoFit/>
          </a:bodyPr>
          <a:lstStyle/>
          <a:p>
            <a:pPr algn="ctr"/>
            <a:r>
              <a:rPr lang="en-US" sz="3800" dirty="0" smtClean="0">
                <a:solidFill>
                  <a:schemeClr val="bg1"/>
                </a:solidFill>
                <a:latin typeface="Times New Roman"/>
                <a:cs typeface="Times New Roman"/>
              </a:rPr>
              <a:t>But he, desiring to justify himself, said to Jesus, “And who is my neighbor?”</a:t>
            </a:r>
            <a:endParaRPr lang="en-US" sz="3800" dirty="0" smtClean="0">
              <a:solidFill>
                <a:schemeClr val="bg1"/>
              </a:solidFill>
              <a:latin typeface="Times New Roman"/>
              <a:cs typeface="Times New Roman"/>
            </a:endParaRPr>
          </a:p>
          <a:p>
            <a:pPr algn="ctr"/>
            <a:r>
              <a:rPr lang="en-US" sz="3800" dirty="0" smtClean="0">
                <a:solidFill>
                  <a:schemeClr val="bg1"/>
                </a:solidFill>
                <a:latin typeface="Times New Roman"/>
                <a:cs typeface="Times New Roman"/>
              </a:rPr>
              <a:t>Luke 10:29</a:t>
            </a:r>
            <a:endParaRPr lang="en-US" sz="3800" dirty="0">
              <a:solidFill>
                <a:schemeClr val="bg1"/>
              </a:solidFill>
              <a:latin typeface="Times New Roman"/>
              <a:cs typeface="Times New Roman"/>
            </a:endParaRPr>
          </a:p>
        </p:txBody>
      </p:sp>
      <p:sp>
        <p:nvSpPr>
          <p:cNvPr id="5" name="Rounded Rectangle 4"/>
          <p:cNvSpPr/>
          <p:nvPr/>
        </p:nvSpPr>
        <p:spPr>
          <a:xfrm>
            <a:off x="3993451" y="3497440"/>
            <a:ext cx="2005079" cy="580182"/>
          </a:xfrm>
          <a:prstGeom prst="roundRect">
            <a:avLst/>
          </a:prstGeom>
          <a:noFill/>
          <a:ln w="571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850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G_5390.JPG"/>
          <p:cNvPicPr>
            <a:picLocks noChangeAspect="1"/>
          </p:cNvPicPr>
          <p:nvPr/>
        </p:nvPicPr>
        <p:blipFill rotWithShape="1">
          <a:blip r:embed="rId2">
            <a:extLst>
              <a:ext uri="{28A0092B-C50C-407E-A947-70E740481C1C}">
                <a14:useLocalDpi xmlns:a14="http://schemas.microsoft.com/office/drawing/2010/main" val="0"/>
              </a:ext>
            </a:extLst>
          </a:blip>
          <a:srcRect l="9004" t="10667" r="1" b="-6"/>
          <a:stretch/>
        </p:blipFill>
        <p:spPr>
          <a:xfrm>
            <a:off x="0" y="58756"/>
            <a:ext cx="9144000" cy="6732396"/>
          </a:xfrm>
          <a:prstGeom prst="rect">
            <a:avLst/>
          </a:prstGeom>
        </p:spPr>
      </p:pic>
      <p:sp>
        <p:nvSpPr>
          <p:cNvPr id="4" name="TextBox 3"/>
          <p:cNvSpPr txBox="1"/>
          <p:nvPr/>
        </p:nvSpPr>
        <p:spPr>
          <a:xfrm>
            <a:off x="1233031" y="1925622"/>
            <a:ext cx="6658888" cy="3016210"/>
          </a:xfrm>
          <a:prstGeom prst="rect">
            <a:avLst/>
          </a:prstGeom>
          <a:solidFill>
            <a:schemeClr val="tx1">
              <a:alpha val="80000"/>
            </a:schemeClr>
          </a:solidFill>
        </p:spPr>
        <p:txBody>
          <a:bodyPr wrap="square" rtlCol="0" anchor="b">
            <a:spAutoFit/>
          </a:bodyPr>
          <a:lstStyle/>
          <a:p>
            <a:pPr algn="ctr"/>
            <a:r>
              <a:rPr lang="en-US" sz="3800" dirty="0" smtClean="0">
                <a:solidFill>
                  <a:schemeClr val="bg1"/>
                </a:solidFill>
                <a:latin typeface="Times New Roman"/>
                <a:cs typeface="Times New Roman"/>
              </a:rPr>
              <a:t>“But a Samaritan, as he journeyed, came to where he was, and when he saw him, he had compassion.”</a:t>
            </a:r>
            <a:endParaRPr lang="en-US" sz="3800" dirty="0" smtClean="0">
              <a:solidFill>
                <a:schemeClr val="bg1"/>
              </a:solidFill>
              <a:latin typeface="Times New Roman"/>
              <a:cs typeface="Times New Roman"/>
            </a:endParaRPr>
          </a:p>
          <a:p>
            <a:pPr algn="ctr"/>
            <a:r>
              <a:rPr lang="en-US" sz="3800" dirty="0" smtClean="0">
                <a:solidFill>
                  <a:schemeClr val="bg1"/>
                </a:solidFill>
                <a:latin typeface="Times New Roman"/>
                <a:cs typeface="Times New Roman"/>
              </a:rPr>
              <a:t>Luke 10:33</a:t>
            </a:r>
            <a:endParaRPr lang="en-US" sz="3800" dirty="0">
              <a:solidFill>
                <a:schemeClr val="bg1"/>
              </a:solidFill>
              <a:latin typeface="Times New Roman"/>
              <a:cs typeface="Times New Roman"/>
            </a:endParaRPr>
          </a:p>
        </p:txBody>
      </p:sp>
      <p:sp>
        <p:nvSpPr>
          <p:cNvPr id="5" name="Rounded Rectangle 4"/>
          <p:cNvSpPr/>
          <p:nvPr/>
        </p:nvSpPr>
        <p:spPr>
          <a:xfrm>
            <a:off x="3609144" y="2060254"/>
            <a:ext cx="2138752" cy="580182"/>
          </a:xfrm>
          <a:prstGeom prst="roundRect">
            <a:avLst/>
          </a:prstGeom>
          <a:noFill/>
          <a:ln w="571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3594454" y="3800294"/>
            <a:ext cx="2487622" cy="580182"/>
          </a:xfrm>
          <a:prstGeom prst="roundRect">
            <a:avLst/>
          </a:prstGeom>
          <a:noFill/>
          <a:ln w="571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4889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G_5390.JPG"/>
          <p:cNvPicPr>
            <a:picLocks noChangeAspect="1"/>
          </p:cNvPicPr>
          <p:nvPr/>
        </p:nvPicPr>
        <p:blipFill rotWithShape="1">
          <a:blip r:embed="rId2">
            <a:extLst>
              <a:ext uri="{28A0092B-C50C-407E-A947-70E740481C1C}">
                <a14:useLocalDpi xmlns:a14="http://schemas.microsoft.com/office/drawing/2010/main" val="0"/>
              </a:ext>
            </a:extLst>
          </a:blip>
          <a:srcRect l="9004" t="10667" r="1" b="-6"/>
          <a:stretch/>
        </p:blipFill>
        <p:spPr>
          <a:xfrm>
            <a:off x="0" y="58756"/>
            <a:ext cx="9144000" cy="6732396"/>
          </a:xfrm>
          <a:prstGeom prst="rect">
            <a:avLst/>
          </a:prstGeom>
        </p:spPr>
      </p:pic>
      <p:sp>
        <p:nvSpPr>
          <p:cNvPr id="4" name="TextBox 3"/>
          <p:cNvSpPr txBox="1"/>
          <p:nvPr/>
        </p:nvSpPr>
        <p:spPr>
          <a:xfrm>
            <a:off x="1233031" y="1624950"/>
            <a:ext cx="6658888" cy="3600986"/>
          </a:xfrm>
          <a:prstGeom prst="rect">
            <a:avLst/>
          </a:prstGeom>
          <a:solidFill>
            <a:schemeClr val="tx1">
              <a:alpha val="80000"/>
            </a:schemeClr>
          </a:solidFill>
        </p:spPr>
        <p:txBody>
          <a:bodyPr wrap="square" rtlCol="0" anchor="b">
            <a:spAutoFit/>
          </a:bodyPr>
          <a:lstStyle/>
          <a:p>
            <a:pPr algn="ctr"/>
            <a:r>
              <a:rPr lang="en-US" sz="3800" dirty="0" smtClean="0">
                <a:solidFill>
                  <a:schemeClr val="bg1"/>
                </a:solidFill>
                <a:latin typeface="Times New Roman"/>
                <a:cs typeface="Times New Roman"/>
              </a:rPr>
              <a:t>“He went to him and bound up his wounds, pouring on oil and wine. Then he set him on his own animal and brought him to an inn and took care of him.”</a:t>
            </a:r>
            <a:endParaRPr lang="en-US" sz="3800" dirty="0" smtClean="0">
              <a:solidFill>
                <a:schemeClr val="bg1"/>
              </a:solidFill>
              <a:latin typeface="Times New Roman"/>
              <a:cs typeface="Times New Roman"/>
            </a:endParaRPr>
          </a:p>
          <a:p>
            <a:pPr algn="ctr"/>
            <a:r>
              <a:rPr lang="en-US" sz="3800" dirty="0" smtClean="0">
                <a:solidFill>
                  <a:schemeClr val="bg1"/>
                </a:solidFill>
                <a:latin typeface="Times New Roman"/>
                <a:cs typeface="Times New Roman"/>
              </a:rPr>
              <a:t>Luke 10:34</a:t>
            </a:r>
            <a:endParaRPr lang="en-US" sz="3800" dirty="0">
              <a:solidFill>
                <a:schemeClr val="bg1"/>
              </a:solidFill>
              <a:latin typeface="Times New Roman"/>
              <a:cs typeface="Times New Roman"/>
            </a:endParaRPr>
          </a:p>
        </p:txBody>
      </p:sp>
      <p:sp>
        <p:nvSpPr>
          <p:cNvPr id="5" name="Rounded Rectangle 4"/>
          <p:cNvSpPr/>
          <p:nvPr/>
        </p:nvSpPr>
        <p:spPr>
          <a:xfrm>
            <a:off x="2389387" y="1776150"/>
            <a:ext cx="1136212" cy="580182"/>
          </a:xfrm>
          <a:prstGeom prst="roundRect">
            <a:avLst/>
          </a:prstGeom>
          <a:noFill/>
          <a:ln w="571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5647641" y="1744718"/>
            <a:ext cx="1971663" cy="580182"/>
          </a:xfrm>
          <a:prstGeom prst="roundRect">
            <a:avLst/>
          </a:prstGeom>
          <a:noFill/>
          <a:ln w="571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3893197" y="2360323"/>
            <a:ext cx="1721027" cy="580182"/>
          </a:xfrm>
          <a:prstGeom prst="roundRect">
            <a:avLst/>
          </a:prstGeom>
          <a:noFill/>
          <a:ln w="571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4530158" y="2961208"/>
            <a:ext cx="733178" cy="580182"/>
          </a:xfrm>
          <a:prstGeom prst="roundRect">
            <a:avLst/>
          </a:prstGeom>
          <a:noFill/>
          <a:ln w="571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4636748" y="3507966"/>
            <a:ext cx="1695962" cy="580182"/>
          </a:xfrm>
          <a:prstGeom prst="roundRect">
            <a:avLst/>
          </a:prstGeom>
          <a:noFill/>
          <a:ln w="571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3809652" y="4058715"/>
            <a:ext cx="1938243" cy="580182"/>
          </a:xfrm>
          <a:prstGeom prst="roundRect">
            <a:avLst/>
          </a:prstGeom>
          <a:noFill/>
          <a:ln w="571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653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heel(1)">
                                      <p:cBhvr>
                                        <p:cTn id="3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G_5390.JPG"/>
          <p:cNvPicPr>
            <a:picLocks noChangeAspect="1"/>
          </p:cNvPicPr>
          <p:nvPr/>
        </p:nvPicPr>
        <p:blipFill rotWithShape="1">
          <a:blip r:embed="rId2">
            <a:extLst>
              <a:ext uri="{28A0092B-C50C-407E-A947-70E740481C1C}">
                <a14:useLocalDpi xmlns:a14="http://schemas.microsoft.com/office/drawing/2010/main" val="0"/>
              </a:ext>
            </a:extLst>
          </a:blip>
          <a:srcRect l="9004" t="10667" r="1" b="-6"/>
          <a:stretch/>
        </p:blipFill>
        <p:spPr>
          <a:xfrm>
            <a:off x="0" y="58756"/>
            <a:ext cx="9144000" cy="6732396"/>
          </a:xfrm>
          <a:prstGeom prst="rect">
            <a:avLst/>
          </a:prstGeom>
        </p:spPr>
      </p:pic>
      <p:sp>
        <p:nvSpPr>
          <p:cNvPr id="4" name="TextBox 3"/>
          <p:cNvSpPr txBox="1"/>
          <p:nvPr/>
        </p:nvSpPr>
        <p:spPr>
          <a:xfrm>
            <a:off x="1233031" y="1324278"/>
            <a:ext cx="6658888" cy="4185762"/>
          </a:xfrm>
          <a:prstGeom prst="rect">
            <a:avLst/>
          </a:prstGeom>
          <a:solidFill>
            <a:schemeClr val="tx1">
              <a:alpha val="80000"/>
            </a:schemeClr>
          </a:solidFill>
        </p:spPr>
        <p:txBody>
          <a:bodyPr wrap="square" rtlCol="0" anchor="b">
            <a:spAutoFit/>
          </a:bodyPr>
          <a:lstStyle/>
          <a:p>
            <a:pPr algn="ctr"/>
            <a:r>
              <a:rPr lang="en-US" sz="3800" dirty="0" smtClean="0">
                <a:solidFill>
                  <a:schemeClr val="bg1"/>
                </a:solidFill>
                <a:latin typeface="Times New Roman"/>
                <a:cs typeface="Times New Roman"/>
              </a:rPr>
              <a:t>“And the next day he took out two denarii and gave them to the innkeeper, saying, ‘Take care of him, and whatever more you spend, I will repay you when I come back.’”</a:t>
            </a:r>
            <a:endParaRPr lang="en-US" sz="3800" dirty="0" smtClean="0">
              <a:solidFill>
                <a:schemeClr val="bg1"/>
              </a:solidFill>
              <a:latin typeface="Times New Roman"/>
              <a:cs typeface="Times New Roman"/>
            </a:endParaRPr>
          </a:p>
          <a:p>
            <a:pPr algn="ctr"/>
            <a:r>
              <a:rPr lang="en-US" sz="3800" dirty="0" smtClean="0">
                <a:solidFill>
                  <a:schemeClr val="bg1"/>
                </a:solidFill>
                <a:latin typeface="Times New Roman"/>
                <a:cs typeface="Times New Roman"/>
              </a:rPr>
              <a:t>Luke 10:35</a:t>
            </a:r>
            <a:endParaRPr lang="en-US" sz="3800" dirty="0">
              <a:solidFill>
                <a:schemeClr val="bg1"/>
              </a:solidFill>
              <a:latin typeface="Times New Roman"/>
              <a:cs typeface="Times New Roman"/>
            </a:endParaRPr>
          </a:p>
        </p:txBody>
      </p:sp>
      <p:sp>
        <p:nvSpPr>
          <p:cNvPr id="5" name="Rounded Rectangle 4"/>
          <p:cNvSpPr/>
          <p:nvPr/>
        </p:nvSpPr>
        <p:spPr>
          <a:xfrm>
            <a:off x="3458847" y="1480072"/>
            <a:ext cx="1787779" cy="580182"/>
          </a:xfrm>
          <a:prstGeom prst="roundRect">
            <a:avLst/>
          </a:prstGeom>
          <a:noFill/>
          <a:ln w="571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4076996" y="3800294"/>
            <a:ext cx="2021789" cy="580182"/>
          </a:xfrm>
          <a:prstGeom prst="roundRect">
            <a:avLst/>
          </a:prstGeom>
          <a:noFill/>
          <a:ln w="571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582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5390.JPG"/>
          <p:cNvPicPr>
            <a:picLocks noChangeAspect="1"/>
          </p:cNvPicPr>
          <p:nvPr/>
        </p:nvPicPr>
        <p:blipFill rotWithShape="1">
          <a:blip r:embed="rId2">
            <a:extLst>
              <a:ext uri="{28A0092B-C50C-407E-A947-70E740481C1C}">
                <a14:useLocalDpi xmlns:a14="http://schemas.microsoft.com/office/drawing/2010/main" val="0"/>
              </a:ext>
            </a:extLst>
          </a:blip>
          <a:srcRect l="9004" t="10667" r="1" b="-6"/>
          <a:stretch/>
        </p:blipFill>
        <p:spPr>
          <a:xfrm>
            <a:off x="0" y="58756"/>
            <a:ext cx="9144000" cy="6732396"/>
          </a:xfrm>
          <a:prstGeom prst="rect">
            <a:avLst/>
          </a:prstGeom>
        </p:spPr>
      </p:pic>
      <p:sp>
        <p:nvSpPr>
          <p:cNvPr id="6" name="TextBox 5"/>
          <p:cNvSpPr txBox="1"/>
          <p:nvPr/>
        </p:nvSpPr>
        <p:spPr>
          <a:xfrm>
            <a:off x="715228" y="921390"/>
            <a:ext cx="7722817" cy="5031121"/>
          </a:xfrm>
          <a:prstGeom prst="rect">
            <a:avLst/>
          </a:prstGeom>
          <a:solidFill>
            <a:schemeClr val="tx1">
              <a:alpha val="80000"/>
            </a:schemeClr>
          </a:solidFill>
        </p:spPr>
        <p:txBody>
          <a:bodyPr wrap="square" rtlCol="0" anchor="b">
            <a:spAutoFit/>
          </a:bodyPr>
          <a:lstStyle/>
          <a:p>
            <a:pPr marL="742950" indent="-742950">
              <a:lnSpc>
                <a:spcPct val="90000"/>
              </a:lnSpc>
              <a:spcBef>
                <a:spcPts val="900"/>
              </a:spcBef>
              <a:spcAft>
                <a:spcPts val="900"/>
              </a:spcAft>
              <a:buAutoNum type="arabicPeriod"/>
            </a:pPr>
            <a:r>
              <a:rPr lang="en-US" sz="3200" dirty="0" smtClean="0">
                <a:solidFill>
                  <a:schemeClr val="bg1"/>
                </a:solidFill>
                <a:latin typeface="Times New Roman"/>
                <a:cs typeface="Times New Roman"/>
              </a:rPr>
              <a:t>This is no ordinary story</a:t>
            </a:r>
            <a:endParaRPr lang="en-US" sz="3200" dirty="0">
              <a:solidFill>
                <a:schemeClr val="bg1"/>
              </a:solidFill>
              <a:latin typeface="Times New Roman"/>
              <a:cs typeface="Times New Roman"/>
            </a:endParaRPr>
          </a:p>
          <a:p>
            <a:pPr marL="742950" indent="-742950">
              <a:lnSpc>
                <a:spcPct val="90000"/>
              </a:lnSpc>
              <a:spcBef>
                <a:spcPts val="900"/>
              </a:spcBef>
              <a:spcAft>
                <a:spcPts val="900"/>
              </a:spcAft>
              <a:buAutoNum type="arabicPeriod"/>
            </a:pPr>
            <a:r>
              <a:rPr lang="en-US" sz="3200" dirty="0" smtClean="0">
                <a:solidFill>
                  <a:schemeClr val="bg1"/>
                </a:solidFill>
                <a:latin typeface="Times New Roman"/>
                <a:cs typeface="Times New Roman"/>
              </a:rPr>
              <a:t>Love covers a multitude of sins</a:t>
            </a:r>
          </a:p>
          <a:p>
            <a:pPr marL="742950" indent="-742950">
              <a:lnSpc>
                <a:spcPct val="90000"/>
              </a:lnSpc>
              <a:spcBef>
                <a:spcPts val="900"/>
              </a:spcBef>
              <a:spcAft>
                <a:spcPts val="900"/>
              </a:spcAft>
              <a:buFontTx/>
              <a:buAutoNum type="arabicPeriod"/>
            </a:pPr>
            <a:r>
              <a:rPr lang="en-US" sz="3200" dirty="0">
                <a:solidFill>
                  <a:schemeClr val="bg1"/>
                </a:solidFill>
                <a:latin typeface="Times New Roman"/>
                <a:cs typeface="Times New Roman"/>
              </a:rPr>
              <a:t>Actions speak louder than </a:t>
            </a:r>
            <a:r>
              <a:rPr lang="en-US" sz="3200" dirty="0" smtClean="0">
                <a:solidFill>
                  <a:schemeClr val="bg1"/>
                </a:solidFill>
                <a:latin typeface="Times New Roman"/>
                <a:cs typeface="Times New Roman"/>
              </a:rPr>
              <a:t>words</a:t>
            </a:r>
          </a:p>
          <a:p>
            <a:pPr marL="742950" indent="-742950">
              <a:lnSpc>
                <a:spcPct val="90000"/>
              </a:lnSpc>
              <a:spcBef>
                <a:spcPts val="900"/>
              </a:spcBef>
              <a:spcAft>
                <a:spcPts val="900"/>
              </a:spcAft>
              <a:buFontTx/>
              <a:buAutoNum type="arabicPeriod"/>
            </a:pPr>
            <a:r>
              <a:rPr lang="en-US" sz="3200" dirty="0" smtClean="0">
                <a:solidFill>
                  <a:schemeClr val="bg1"/>
                </a:solidFill>
                <a:latin typeface="Times New Roman"/>
                <a:cs typeface="Times New Roman"/>
              </a:rPr>
              <a:t>You love God by loving your neighbor</a:t>
            </a:r>
          </a:p>
          <a:p>
            <a:pPr marL="742950" indent="-742950">
              <a:lnSpc>
                <a:spcPct val="90000"/>
              </a:lnSpc>
              <a:spcBef>
                <a:spcPts val="900"/>
              </a:spcBef>
              <a:spcAft>
                <a:spcPts val="900"/>
              </a:spcAft>
              <a:buFontTx/>
              <a:buAutoNum type="arabicPeriod"/>
            </a:pPr>
            <a:r>
              <a:rPr lang="en-US" sz="3200" dirty="0" smtClean="0">
                <a:solidFill>
                  <a:schemeClr val="bg1"/>
                </a:solidFill>
                <a:latin typeface="Times New Roman"/>
                <a:cs typeface="Times New Roman"/>
              </a:rPr>
              <a:t>“Who is my neighbor?” is the wrong question</a:t>
            </a:r>
          </a:p>
          <a:p>
            <a:pPr marL="742950" indent="-742950">
              <a:lnSpc>
                <a:spcPct val="90000"/>
              </a:lnSpc>
              <a:spcBef>
                <a:spcPts val="900"/>
              </a:spcBef>
              <a:spcAft>
                <a:spcPts val="900"/>
              </a:spcAft>
              <a:buFontTx/>
              <a:buAutoNum type="arabicPeriod"/>
            </a:pPr>
            <a:r>
              <a:rPr lang="en-US" sz="3200" dirty="0" smtClean="0">
                <a:solidFill>
                  <a:schemeClr val="bg1"/>
                </a:solidFill>
                <a:latin typeface="Times New Roman"/>
                <a:cs typeface="Times New Roman"/>
              </a:rPr>
              <a:t>Do what you can, where you are</a:t>
            </a:r>
          </a:p>
          <a:p>
            <a:pPr marL="742950" indent="-742950">
              <a:lnSpc>
                <a:spcPct val="90000"/>
              </a:lnSpc>
              <a:spcBef>
                <a:spcPts val="900"/>
              </a:spcBef>
              <a:spcAft>
                <a:spcPts val="900"/>
              </a:spcAft>
              <a:buFontTx/>
              <a:buAutoNum type="arabicPeriod"/>
            </a:pPr>
            <a:r>
              <a:rPr lang="en-US" sz="3200" dirty="0" smtClean="0">
                <a:solidFill>
                  <a:schemeClr val="bg1"/>
                </a:solidFill>
                <a:latin typeface="Times New Roman"/>
                <a:cs typeface="Times New Roman"/>
              </a:rPr>
              <a:t>I am </a:t>
            </a:r>
            <a:r>
              <a:rPr lang="en-US" sz="3200" smtClean="0">
                <a:solidFill>
                  <a:schemeClr val="bg1"/>
                </a:solidFill>
                <a:latin typeface="Times New Roman"/>
                <a:cs typeface="Times New Roman"/>
              </a:rPr>
              <a:t>the helpless man</a:t>
            </a:r>
            <a:endParaRPr lang="en-US" sz="3200" dirty="0">
              <a:solidFill>
                <a:schemeClr val="bg1"/>
              </a:solidFill>
              <a:latin typeface="Times New Roman"/>
              <a:cs typeface="Times New Roman"/>
            </a:endParaRPr>
          </a:p>
        </p:txBody>
      </p:sp>
    </p:spTree>
    <p:extLst>
      <p:ext uri="{BB962C8B-B14F-4D97-AF65-F5344CB8AC3E}">
        <p14:creationId xmlns:p14="http://schemas.microsoft.com/office/powerpoint/2010/main" val="345478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51815</TotalTime>
  <Words>209</Words>
  <Application>Microsoft Macintosh PowerPoint</Application>
  <PresentationFormat>On-screen Show (4:3)</PresentationFormat>
  <Paragraphs>18</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Auburn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Joshua Carter</dc:creator>
  <cp:lastModifiedBy>David Maxson</cp:lastModifiedBy>
  <cp:revision>430</cp:revision>
  <dcterms:created xsi:type="dcterms:W3CDTF">2015-10-29T03:17:02Z</dcterms:created>
  <dcterms:modified xsi:type="dcterms:W3CDTF">2020-06-28T14:03:53Z</dcterms:modified>
</cp:coreProperties>
</file>