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BC89-08F8-4616-84EC-0B20A5E23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65F2D-F030-4258-8BA6-03066C24A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A3A78-36C9-4C4C-A66A-1B01B9C8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766A-8B9E-4D73-B0B0-7973A0172C8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36A20-0EF2-49D3-A15B-737B0245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91031-9136-45CD-ABD9-E0A38FC1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209-0703-4E1D-BE36-2740EEE3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8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2F4C-9162-4437-A47A-5142311D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84161-9EB6-4B4A-8467-63ACC26D4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E820A-4C73-4276-B8CC-F0D873DB2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766A-8B9E-4D73-B0B0-7973A0172C8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96C74-23F4-4559-ACE3-62A06EA8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2723B-A241-4FAD-B617-14551EF4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209-0703-4E1D-BE36-2740EEE3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0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A37E29-83EC-48DB-B97A-0C9A0456D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62375-DF71-4826-A7C7-AA4D59252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B2C43-270B-45B9-B540-4DAB784B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766A-8B9E-4D73-B0B0-7973A0172C8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EFC00-7F49-456F-9053-A3641B8C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7BE40-F380-470E-9A94-099E94D4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209-0703-4E1D-BE36-2740EEE3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6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8765-91F8-4810-B8EF-BD4FCC977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FEBEA-CF37-4554-8F39-9277EEFBC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AEADE-019A-4F09-8AE7-C01C361D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766A-8B9E-4D73-B0B0-7973A0172C8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68E43-3B28-4ACC-AA27-80EA0A01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C8274-A763-4912-92A9-2AF628FD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209-0703-4E1D-BE36-2740EEE3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8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D5DC-1F12-4B4D-92C9-63F66B4C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73E04-8E5F-4F77-919C-DE670EF6F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C4F-66F2-49ED-87D8-CBA490E9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766A-8B9E-4D73-B0B0-7973A0172C8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8399F-B0B9-4138-BF5F-D3D52410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DE9A-6163-4E19-A7B9-8C20D4C5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209-0703-4E1D-BE36-2740EEE3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2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D25D-AF29-42DA-8994-E73044FE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CB7A-2124-4721-B192-5790B2913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0AF5C-2B4B-463B-94DB-4C69830D6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63476-DD45-45C8-AFCA-9EC12E12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766A-8B9E-4D73-B0B0-7973A0172C8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FB3F4-4B21-4D3A-B8AB-F0E1AC35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37AED-4D6B-416E-8300-43F4833F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209-0703-4E1D-BE36-2740EEE3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2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07B-C3C1-49B9-93E6-10B9D3FC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1ECD3-1605-4ACE-91B0-7A9365608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73B1E-945F-42CD-B68F-72D2D2FE4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F3735-255A-476C-AC75-630468122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6B373-28DD-4E1A-83C8-0FCDD702C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0379A-7479-4262-9DC5-932645B0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766A-8B9E-4D73-B0B0-7973A0172C8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B5DE3-75D7-4864-B53B-923DAC26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19794-BC0A-4A58-863F-A30AEEC0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209-0703-4E1D-BE36-2740EEE3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7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6D61-DC63-48F4-963D-65D4D724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E07EE-DBC3-4DC2-85E6-755CF05C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766A-8B9E-4D73-B0B0-7973A0172C8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B2006-8C5D-4C5E-89D3-F46C01D2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24E5C-E022-4F96-8D5F-23DC6E0B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209-0703-4E1D-BE36-2740EEE3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9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E7A60-7D08-4942-B9B8-E6CA0878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766A-8B9E-4D73-B0B0-7973A0172C8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EFE9E-0BF5-43E3-95DC-0931D4DA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95C3F-40EB-40C9-ACB2-5C7F6766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209-0703-4E1D-BE36-2740EEE3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0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2FA7-438E-41A1-A7A4-5A59DA5B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8E2B1-951F-466D-954D-C9443B2FD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3A121-790C-4A77-8461-2864E4296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03A55-8C5F-446D-813D-3A19D311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766A-8B9E-4D73-B0B0-7973A0172C8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EA98C-FB3E-4E79-9C6D-4250CF22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95153-4F42-4631-B9DC-D509865A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209-0703-4E1D-BE36-2740EEE3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1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3F4B-2B31-457F-9DAA-A72A0498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ECE15-7345-4CFA-A81A-709B681A1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3E056-2327-4BC0-9173-3135C5819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EF449-2977-4A0A-B6FC-83FCE5B4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766A-8B9E-4D73-B0B0-7973A0172C8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9878F-4DEE-4A00-B49D-9CB93CEB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4BFB-72BE-479F-924D-3B109BFD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209-0703-4E1D-BE36-2740EEE3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8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E69D9D-FD85-404F-9803-2C17354B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A83F2-0769-4FD6-BC9F-2E63F4538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27810-59AF-49EB-B7E2-692557D16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8766A-8B9E-4D73-B0B0-7973A0172C8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9A4C6-6C5A-467E-A037-256E567D3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C0DC5-30A6-4B80-A20B-499212B9C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04209-0703-4E1D-BE36-2740EEE3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3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C8D6FC95-C619-450F-8DD8-D1B119A73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1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nature, shore&#10;&#10;Description automatically generated">
            <a:extLst>
              <a:ext uri="{FF2B5EF4-FFF2-40B4-BE49-F238E27FC236}">
                <a16:creationId xmlns:a16="http://schemas.microsoft.com/office/drawing/2014/main" id="{439834BC-23B5-4ACB-A96B-65127430A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61D3ED-AFDD-4D21-8C7D-28C462365288}"/>
              </a:ext>
            </a:extLst>
          </p:cNvPr>
          <p:cNvSpPr/>
          <p:nvPr/>
        </p:nvSpPr>
        <p:spPr>
          <a:xfrm>
            <a:off x="2106202" y="1006867"/>
            <a:ext cx="8286108" cy="2578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eorgia Pro Cond Semibold" panose="020B0604020202020204" pitchFamily="18" charset="0"/>
              </a:rPr>
              <a:t>God is good, even when His people aren’t.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Georgia Pro Cond Semibold" panose="020B06040202020202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Georgia Pro Cond Semibold" panose="020B0604020202020204" pitchFamily="18" charset="0"/>
              </a:rPr>
              <a:t>Isaiah 56.1-12</a:t>
            </a:r>
          </a:p>
        </p:txBody>
      </p:sp>
    </p:spTree>
    <p:extLst>
      <p:ext uri="{BB962C8B-B14F-4D97-AF65-F5344CB8AC3E}">
        <p14:creationId xmlns:p14="http://schemas.microsoft.com/office/powerpoint/2010/main" val="177899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nature, shore&#10;&#10;Description automatically generated">
            <a:extLst>
              <a:ext uri="{FF2B5EF4-FFF2-40B4-BE49-F238E27FC236}">
                <a16:creationId xmlns:a16="http://schemas.microsoft.com/office/drawing/2014/main" id="{439834BC-23B5-4ACB-A96B-65127430A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61D3ED-AFDD-4D21-8C7D-28C462365288}"/>
              </a:ext>
            </a:extLst>
          </p:cNvPr>
          <p:cNvSpPr/>
          <p:nvPr/>
        </p:nvSpPr>
        <p:spPr>
          <a:xfrm>
            <a:off x="2106202" y="1006867"/>
            <a:ext cx="8286108" cy="2578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eorgia Pro Cond Semibold" panose="020B0604020202020204" pitchFamily="18" charset="0"/>
              </a:rPr>
              <a:t>You need God’s mercy and forgiveness </a:t>
            </a:r>
            <a:r>
              <a:rPr lang="en-US" sz="2800" i="1" dirty="0">
                <a:solidFill>
                  <a:schemeClr val="tx1"/>
                </a:solidFill>
                <a:latin typeface="Georgia Pro Cond Semibold" panose="020B0604020202020204" pitchFamily="18" charset="0"/>
              </a:rPr>
              <a:t>continually</a:t>
            </a:r>
            <a:r>
              <a:rPr lang="en-US" sz="2800" dirty="0">
                <a:solidFill>
                  <a:schemeClr val="tx1"/>
                </a:solidFill>
                <a:latin typeface="Georgia Pro Cond Semibold" panose="020B0604020202020204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Georgia Pro Cond Semibold" panose="020B06040202020202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Georgia Pro Cond Semibold" panose="020B0604020202020204" pitchFamily="18" charset="0"/>
              </a:rPr>
              <a:t>1</a:t>
            </a:r>
            <a:r>
              <a:rPr lang="en-US" sz="2800" baseline="30000" dirty="0">
                <a:solidFill>
                  <a:schemeClr val="tx1"/>
                </a:solidFill>
                <a:latin typeface="Georgia Pro Cond Semibold" panose="020B0604020202020204" pitchFamily="18" charset="0"/>
              </a:rPr>
              <a:t>st</a:t>
            </a:r>
            <a:r>
              <a:rPr lang="en-US" sz="2800" dirty="0">
                <a:solidFill>
                  <a:schemeClr val="tx1"/>
                </a:solidFill>
                <a:latin typeface="Georgia Pro Cond Semibold" panose="020B0604020202020204" pitchFamily="18" charset="0"/>
              </a:rPr>
              <a:t> John 1.5-2.6</a:t>
            </a:r>
          </a:p>
        </p:txBody>
      </p:sp>
    </p:spTree>
    <p:extLst>
      <p:ext uri="{BB962C8B-B14F-4D97-AF65-F5344CB8AC3E}">
        <p14:creationId xmlns:p14="http://schemas.microsoft.com/office/powerpoint/2010/main" val="411443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nature, shore&#10;&#10;Description automatically generated">
            <a:extLst>
              <a:ext uri="{FF2B5EF4-FFF2-40B4-BE49-F238E27FC236}">
                <a16:creationId xmlns:a16="http://schemas.microsoft.com/office/drawing/2014/main" id="{439834BC-23B5-4ACB-A96B-65127430A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61D3ED-AFDD-4D21-8C7D-28C462365288}"/>
              </a:ext>
            </a:extLst>
          </p:cNvPr>
          <p:cNvSpPr/>
          <p:nvPr/>
        </p:nvSpPr>
        <p:spPr>
          <a:xfrm>
            <a:off x="2106202" y="1006867"/>
            <a:ext cx="8286108" cy="2578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eorgia Pro Cond Semibold" panose="020B0604020202020204" pitchFamily="18" charset="0"/>
              </a:rPr>
              <a:t>Our call is to serve: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Georgia Pro Cond Semibold" panose="020B06040202020202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Georgia Pro Cond Semibold" panose="020B0604020202020204" pitchFamily="18" charset="0"/>
              </a:rPr>
              <a:t>Galatians 6.1-10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2F8D4C-25C5-418D-BFFD-BE707382ADD9}"/>
              </a:ext>
            </a:extLst>
          </p:cNvPr>
          <p:cNvSpPr/>
          <p:nvPr/>
        </p:nvSpPr>
        <p:spPr>
          <a:xfrm>
            <a:off x="210621" y="4345968"/>
            <a:ext cx="3210673" cy="1751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eorgia Pro Cond Semibold" panose="02040706050405020303" pitchFamily="18" charset="0"/>
              </a:rPr>
              <a:t>…in gentle correction.</a:t>
            </a:r>
          </a:p>
          <a:p>
            <a:pPr algn="ctr"/>
            <a:endParaRPr lang="en-US" dirty="0">
              <a:solidFill>
                <a:schemeClr val="tx1"/>
              </a:solidFill>
              <a:latin typeface="Georgia Pro Cond Semibold" panose="02040706050405020303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Georgia Pro Cond Semibold" panose="02040706050405020303" pitchFamily="18" charset="0"/>
              </a:rPr>
              <a:t>Vs.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FB8E8B-1E3B-4E35-9820-84C5F98F4C1E}"/>
              </a:ext>
            </a:extLst>
          </p:cNvPr>
          <p:cNvSpPr/>
          <p:nvPr/>
        </p:nvSpPr>
        <p:spPr>
          <a:xfrm>
            <a:off x="4237232" y="4345969"/>
            <a:ext cx="3464104" cy="1751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eorgia Pro Cond Semibold" panose="02040706050405020303" pitchFamily="18" charset="0"/>
              </a:rPr>
              <a:t>… with understanding of our flaws.</a:t>
            </a:r>
          </a:p>
          <a:p>
            <a:pPr algn="ctr"/>
            <a:endParaRPr lang="en-US" dirty="0">
              <a:solidFill>
                <a:schemeClr val="tx1"/>
              </a:solidFill>
              <a:latin typeface="Georgia Pro Cond Semibold" panose="02040706050405020303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Georgia Pro Cond Semibold" panose="02040706050405020303" pitchFamily="18" charset="0"/>
              </a:rPr>
              <a:t>Vs. 2-5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29E929-B4AA-43E6-AB3B-89A408DD0753}"/>
              </a:ext>
            </a:extLst>
          </p:cNvPr>
          <p:cNvSpPr/>
          <p:nvPr/>
        </p:nvSpPr>
        <p:spPr>
          <a:xfrm>
            <a:off x="8517275" y="4345968"/>
            <a:ext cx="3464104" cy="1751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eorgia Pro Cond Semibold" panose="02040706050405020303" pitchFamily="18" charset="0"/>
              </a:rPr>
              <a:t>… in humility.</a:t>
            </a:r>
          </a:p>
          <a:p>
            <a:pPr algn="ctr"/>
            <a:endParaRPr lang="en-US" dirty="0">
              <a:solidFill>
                <a:schemeClr val="tx1"/>
              </a:solidFill>
              <a:latin typeface="Georgia Pro Cond Semibold" panose="02040706050405020303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Georgia Pro Cond Semibold" panose="02040706050405020303" pitchFamily="18" charset="0"/>
              </a:rPr>
              <a:t>Vs. 1-10</a:t>
            </a:r>
          </a:p>
        </p:txBody>
      </p:sp>
    </p:spTree>
    <p:extLst>
      <p:ext uri="{BB962C8B-B14F-4D97-AF65-F5344CB8AC3E}">
        <p14:creationId xmlns:p14="http://schemas.microsoft.com/office/powerpoint/2010/main" val="236799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nature, shore&#10;&#10;Description automatically generated">
            <a:extLst>
              <a:ext uri="{FF2B5EF4-FFF2-40B4-BE49-F238E27FC236}">
                <a16:creationId xmlns:a16="http://schemas.microsoft.com/office/drawing/2014/main" id="{439834BC-23B5-4ACB-A96B-65127430A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61D3ED-AFDD-4D21-8C7D-28C462365288}"/>
              </a:ext>
            </a:extLst>
          </p:cNvPr>
          <p:cNvSpPr/>
          <p:nvPr/>
        </p:nvSpPr>
        <p:spPr>
          <a:xfrm>
            <a:off x="2106202" y="1006867"/>
            <a:ext cx="8286108" cy="2578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Georgia Pro Cond Semibold" panose="020B0604020202020204" pitchFamily="18" charset="0"/>
              </a:rPr>
              <a:t>God is perfect. His followers are not.</a:t>
            </a:r>
          </a:p>
          <a:p>
            <a:pPr marL="514350" indent="-514350" algn="ctr">
              <a:buAutoNum type="arabicPeriod"/>
            </a:pPr>
            <a:endParaRPr lang="en-US" sz="2800" dirty="0">
              <a:solidFill>
                <a:schemeClr val="tx1"/>
              </a:solidFill>
              <a:latin typeface="Georgia Pro Cond Semibold" panose="020B0604020202020204" pitchFamily="18" charset="0"/>
            </a:endParaRPr>
          </a:p>
          <a:p>
            <a:pPr marL="514350" indent="-514350" algn="ctr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Georgia Pro Cond Semibold" panose="020B0604020202020204" pitchFamily="18" charset="0"/>
              </a:rPr>
              <a:t>You fall short and need His grace.</a:t>
            </a:r>
          </a:p>
          <a:p>
            <a:pPr marL="514350" indent="-514350" algn="ctr">
              <a:buAutoNum type="arabicPeriod"/>
            </a:pPr>
            <a:endParaRPr lang="en-US" sz="2800" dirty="0">
              <a:solidFill>
                <a:schemeClr val="tx1"/>
              </a:solidFill>
              <a:latin typeface="Georgia Pro Cond Semibold" panose="020B0604020202020204" pitchFamily="18" charset="0"/>
            </a:endParaRPr>
          </a:p>
          <a:p>
            <a:pPr marL="514350" indent="-514350" algn="ctr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Georgia Pro Cond Semibold" panose="020B0604020202020204" pitchFamily="18" charset="0"/>
              </a:rPr>
              <a:t>Serve others in humility and gentleness. </a:t>
            </a:r>
          </a:p>
        </p:txBody>
      </p:sp>
    </p:spTree>
    <p:extLst>
      <p:ext uri="{BB962C8B-B14F-4D97-AF65-F5344CB8AC3E}">
        <p14:creationId xmlns:p14="http://schemas.microsoft.com/office/powerpoint/2010/main" val="134140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80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Georgia Pro Cond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Newman</dc:creator>
  <cp:lastModifiedBy>Northwood1</cp:lastModifiedBy>
  <cp:revision>4</cp:revision>
  <dcterms:created xsi:type="dcterms:W3CDTF">2021-01-31T05:53:46Z</dcterms:created>
  <dcterms:modified xsi:type="dcterms:W3CDTF">2021-01-31T16:22:03Z</dcterms:modified>
</cp:coreProperties>
</file>