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05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embeddedFontLst>
    <p:embeddedFont>
      <p:font typeface="Dubai" panose="020B0503030403030204" pitchFamily="34" charset="-78"/>
      <p:regular r:id="rId8"/>
      <p:bold r:id="rId9"/>
    </p:embeddedFont>
    <p:embeddedFont>
      <p:font typeface="Georgia Pro" panose="02040502050405020303" pitchFamily="18" charset="0"/>
      <p:regular r:id="rId10"/>
    </p:embeddedFont>
    <p:embeddedFont>
      <p:font typeface="Wingdings 2" panose="05020102010507070707" pitchFamily="18" charset="2"/>
      <p:regular r:id="rId11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51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7591" y="1769541"/>
            <a:ext cx="12586712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7591" y="3773490"/>
            <a:ext cx="12586712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38747-4367-4BD2-8D51-C97E202738E2}" type="datetime1">
              <a:rPr lang="en-US" smtClean="0"/>
              <a:t>9/9/2021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3626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>
            <a:extLst>
              <a:ext uri="{FF2B5EF4-FFF2-40B4-BE49-F238E27FC236}">
                <a16:creationId xmlns:a16="http://schemas.microsoft.com/office/drawing/2014/main" id="{CE39118B-B3AD-4BD4-BA22-DEFF4E76CE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1845" y="547807"/>
            <a:ext cx="135223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8408" y="4565255"/>
            <a:ext cx="13807101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59132" y="695010"/>
            <a:ext cx="13127128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8393" y="5247728"/>
            <a:ext cx="13805016" cy="543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1B079-7EF0-44EE-B798-BCC497C9F3B2}" type="datetime1">
              <a:rPr lang="en-US" smtClean="0"/>
              <a:t>9/9/2021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53928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8393" y="608437"/>
            <a:ext cx="13805016" cy="3534344"/>
          </a:xfrm>
        </p:spPr>
        <p:txBody>
          <a:bodyPr anchor="ctr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8393" y="4295180"/>
            <a:ext cx="13805017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F70A8-1D13-4657-95F0-A9EA54967B8D}" type="datetime1">
              <a:rPr lang="en-US" smtClean="0"/>
              <a:t>9/9/2021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99314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8283" y="609600"/>
            <a:ext cx="12403669" cy="2992904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2294193" y="3610033"/>
            <a:ext cx="11669732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8393" y="4304353"/>
            <a:ext cx="13805017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B90AC-71BD-4C7F-8ACA-7B3F18292E63}" type="datetime1">
              <a:rPr lang="en-US" smtClean="0"/>
              <a:t>9/9/2021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3F0D53-0705-41B7-8554-09D21E7807F9}"/>
              </a:ext>
            </a:extLst>
          </p:cNvPr>
          <p:cNvSpPr txBox="1"/>
          <p:nvPr/>
        </p:nvSpPr>
        <p:spPr>
          <a:xfrm>
            <a:off x="1320800" y="884796"/>
            <a:ext cx="8128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F647CD-0F1A-4BB3-89E0-A74F1E1B098D}"/>
              </a:ext>
            </a:extLst>
          </p:cNvPr>
          <p:cNvSpPr txBox="1"/>
          <p:nvPr/>
        </p:nvSpPr>
        <p:spPr>
          <a:xfrm>
            <a:off x="14006288" y="2928258"/>
            <a:ext cx="8128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217057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8393" y="2126943"/>
            <a:ext cx="1380501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8379" y="4650556"/>
            <a:ext cx="1380293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EFC2C-8905-46F0-B443-CE905B76BA01}" type="datetime1">
              <a:rPr lang="en-US" smtClean="0"/>
              <a:t>9/9/2021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74127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218393" y="609600"/>
            <a:ext cx="13805016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218393" y="1885950"/>
            <a:ext cx="4401312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218393" y="2768112"/>
            <a:ext cx="4401312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28948" y="1885950"/>
            <a:ext cx="4401312" cy="764783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5921913" y="2768112"/>
            <a:ext cx="4401312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0622096" y="1885950"/>
            <a:ext cx="4401312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10622096" y="2768111"/>
            <a:ext cx="4401312" cy="302308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79DC3-C9B5-499E-9140-0DC28B7074E2}" type="datetime1">
              <a:rPr lang="en-US" smtClean="0"/>
              <a:t>9/9/2021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02914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>
            <a:extLst>
              <a:ext uri="{FF2B5EF4-FFF2-40B4-BE49-F238E27FC236}">
                <a16:creationId xmlns:a16="http://schemas.microsoft.com/office/drawing/2014/main" id="{7E87C569-D426-4615-ADA7-B370EA9834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283" y="1818215"/>
            <a:ext cx="4453296" cy="1847851"/>
          </a:xfrm>
          <a:prstGeom prst="rect">
            <a:avLst/>
          </a:prstGeom>
        </p:spPr>
      </p:pic>
      <p:pic>
        <p:nvPicPr>
          <p:cNvPr id="36" name="Picture 35" descr="Slate-V2-HD-3colPhotoInset.png">
            <a:extLst>
              <a:ext uri="{FF2B5EF4-FFF2-40B4-BE49-F238E27FC236}">
                <a16:creationId xmlns:a16="http://schemas.microsoft.com/office/drawing/2014/main" id="{7B353ED4-7AD0-46C9-88ED-1A16B1433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1733" y="1818215"/>
            <a:ext cx="4453296" cy="1847851"/>
          </a:xfrm>
          <a:prstGeom prst="rect">
            <a:avLst/>
          </a:prstGeom>
        </p:spPr>
      </p:pic>
      <p:pic>
        <p:nvPicPr>
          <p:cNvPr id="37" name="Picture 36" descr="Slate-V2-HD-3colPhotoInset.png">
            <a:extLst>
              <a:ext uri="{FF2B5EF4-FFF2-40B4-BE49-F238E27FC236}">
                <a16:creationId xmlns:a16="http://schemas.microsoft.com/office/drawing/2014/main" id="{F561D985-AD57-459A-B3A6-EBF296039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1401" y="1818215"/>
            <a:ext cx="4453296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218393" y="609600"/>
            <a:ext cx="13805017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218393" y="3904106"/>
            <a:ext cx="4401312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57470" y="1938918"/>
            <a:ext cx="4123157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218393" y="4572443"/>
            <a:ext cx="4401312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23717" y="3904106"/>
            <a:ext cx="4401312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6060991" y="1939094"/>
            <a:ext cx="4123157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5921913" y="4572442"/>
            <a:ext cx="4401312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0622263" y="3904106"/>
            <a:ext cx="4401312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10767598" y="1934432"/>
            <a:ext cx="4123157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10622096" y="4572442"/>
            <a:ext cx="4401312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B33EA-E472-4D22-9C03-A9C14AA21CED}" type="datetime1">
              <a:rPr lang="en-US" smtClean="0"/>
              <a:t>9/9/2021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64900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E833E-1B6D-415F-AD29-75AE8C43BD0D}" type="datetime1">
              <a:rPr lang="en-US" smtClean="0"/>
              <a:t>9/9/2021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6994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977425" y="609600"/>
            <a:ext cx="3045983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8395" y="609600"/>
            <a:ext cx="10555829" cy="5181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2596F-08A7-4B70-989A-F2B1CF31E66B}" type="datetime1">
              <a:rPr lang="en-US" smtClean="0"/>
              <a:t>9/9/2021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6332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55A3C-5767-4844-A0A3-83778C2E5409}" type="datetime1">
              <a:rPr lang="en-US" smtClean="0"/>
              <a:t>9/9/2021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3226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7201" y="1761068"/>
            <a:ext cx="1278740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27201" y="3763439"/>
            <a:ext cx="12787400" cy="133349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507A8-A5CF-4D38-AB86-7EDDA87A85D4}" type="datetime1">
              <a:rPr lang="en-US" smtClean="0"/>
              <a:t>9/9/2021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5274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8393" y="609600"/>
            <a:ext cx="13805016" cy="12618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8394" y="2076450"/>
            <a:ext cx="6475788" cy="362267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47622" y="2076451"/>
            <a:ext cx="6475788" cy="3622672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CD27C-8599-43EF-BA1D-14DDC1946E06}" type="datetime1">
              <a:rPr lang="en-US" smtClean="0"/>
              <a:t>9/9/2021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5227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>
            <a:extLst>
              <a:ext uri="{FF2B5EF4-FFF2-40B4-BE49-F238E27FC236}">
                <a16:creationId xmlns:a16="http://schemas.microsoft.com/office/drawing/2014/main" id="{37B721FF-D609-4D98-9D19-CF75AA8A5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393" y="1734507"/>
            <a:ext cx="6705600" cy="4099959"/>
          </a:xfrm>
          <a:prstGeom prst="rect">
            <a:avLst/>
          </a:prstGeom>
        </p:spPr>
      </p:pic>
      <p:pic>
        <p:nvPicPr>
          <p:cNvPr id="21" name="Picture 20" descr="Slate-V2-HD-compPhotoInset.png">
            <a:extLst>
              <a:ext uri="{FF2B5EF4-FFF2-40B4-BE49-F238E27FC236}">
                <a16:creationId xmlns:a16="http://schemas.microsoft.com/office/drawing/2014/main" id="{073936BD-C868-433F-8E84-D6DD8E640E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7809" y="1734507"/>
            <a:ext cx="6705600" cy="40999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8393" y="609600"/>
            <a:ext cx="13805016" cy="9704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94684" y="1855153"/>
            <a:ext cx="6353019" cy="6924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94684" y="2702104"/>
            <a:ext cx="6353019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484221" y="1855153"/>
            <a:ext cx="6372776" cy="6924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484223" y="2702104"/>
            <a:ext cx="6372775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3D99-809A-49C0-96E5-4250D0B498EE}" type="datetime1">
              <a:rPr lang="en-US" smtClean="0"/>
              <a:t>9/9/2021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46463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DE9B-B678-4EFB-BB7D-A4370204A0B0}" type="datetime1">
              <a:rPr lang="en-US" smtClean="0"/>
              <a:t>9/9/2021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3453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812DA-F765-4142-A6A3-A8ED7235E082}" type="datetime1">
              <a:rPr lang="en-US" smtClean="0"/>
              <a:t>9/9/2021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29180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8394" y="609600"/>
            <a:ext cx="4942519" cy="1821918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4177" y="609601"/>
            <a:ext cx="8549232" cy="50800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8394" y="2673351"/>
            <a:ext cx="4942519" cy="301625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277FD-7DE6-41D4-930D-AC99F5AFE54E}" type="datetime1">
              <a:rPr lang="en-US" smtClean="0"/>
              <a:t>9/9/2021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3172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>
            <a:extLst>
              <a:ext uri="{FF2B5EF4-FFF2-40B4-BE49-F238E27FC236}">
                <a16:creationId xmlns:a16="http://schemas.microsoft.com/office/drawing/2014/main" id="{4D06E496-ACBA-4063-B4A1-C5C484EE5A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4887" y="609600"/>
            <a:ext cx="4778888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8394" y="763702"/>
            <a:ext cx="7610532" cy="1675559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923402" y="763702"/>
            <a:ext cx="4367668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64931" y="2679700"/>
            <a:ext cx="6117459" cy="3135695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15526-7079-4B7B-987C-1B5FAE11A0FF}" type="datetime1">
              <a:rPr lang="en-US" smtClean="0"/>
              <a:t>9/9/2021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8010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8393" y="609600"/>
            <a:ext cx="13805016" cy="12573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8393" y="2076450"/>
            <a:ext cx="13805016" cy="371474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38315" y="6000750"/>
            <a:ext cx="3657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073ED0CC-082F-4160-86E5-0D6041F12778}" type="datetime1">
              <a:rPr lang="en-US" smtClean="0"/>
              <a:t>9/9/2021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18394" y="6000750"/>
            <a:ext cx="889715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4018682" y="6000750"/>
            <a:ext cx="10047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836009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702" r:id="rId12"/>
    <p:sldLayoutId id="2147483697" r:id="rId13"/>
    <p:sldLayoutId id="2147483698" r:id="rId14"/>
    <p:sldLayoutId id="2147483699" r:id="rId15"/>
    <p:sldLayoutId id="2147483700" r:id="rId16"/>
    <p:sldLayoutId id="2147483701" r:id="rId17"/>
  </p:sldLayoutIdLst>
  <p:hf sldNum="0" hdr="0" ftr="0" dt="0"/>
  <p:txStyles>
    <p:titleStyle>
      <a:lvl1pPr algn="ctr" defTabSz="457200" rtl="0" eaLnBrk="1" latinLnBrk="0" hangingPunct="1">
        <a:lnSpc>
          <a:spcPct val="90000"/>
        </a:lnSpc>
        <a:spcBef>
          <a:spcPct val="0"/>
        </a:spcBef>
        <a:buNone/>
        <a:defRPr sz="39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1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9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7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5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5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puzzle pieces&#10;&#10;Description automatically generated">
            <a:extLst>
              <a:ext uri="{FF2B5EF4-FFF2-40B4-BE49-F238E27FC236}">
                <a16:creationId xmlns:a16="http://schemas.microsoft.com/office/drawing/2014/main" id="{246CDF10-6B83-494B-AB42-3760EA595C9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0"/>
            <a:ext cx="1219200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001" y="2207602"/>
            <a:ext cx="9143999" cy="3162146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5000">
                <a:schemeClr val="bg1">
                  <a:alpha val="15000"/>
                </a:schemeClr>
              </a:gs>
              <a:gs pos="75200">
                <a:schemeClr val="bg1">
                  <a:alpha val="15000"/>
                </a:schemeClr>
              </a:gs>
              <a:gs pos="50000">
                <a:schemeClr val="bg1">
                  <a:alpha val="30000"/>
                </a:schemeClr>
              </a:gs>
              <a:gs pos="100000">
                <a:schemeClr val="bg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7C971E-2431-4DB4-8E2D-ACF95A6EC8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06599" y="2449742"/>
            <a:ext cx="8178794" cy="15240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sz="4800" dirty="0">
                <a:solidFill>
                  <a:schemeClr val="tx1"/>
                </a:solidFill>
              </a:rPr>
              <a:t>Providence and Discernment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D4F794-4F39-4036-A040-DB0FFB8577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06599" y="4133136"/>
            <a:ext cx="8176512" cy="100876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sz="2000" b="1" dirty="0"/>
              <a:t>Dealing with Misconceptions About Providence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4E5597F-CE67-4085-9548-E6A8036DA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69410" y="4035362"/>
            <a:ext cx="4053178" cy="0"/>
          </a:xfrm>
          <a:prstGeom prst="line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35713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close up of puzzle pieces&#10;&#10;Description automatically generated">
            <a:extLst>
              <a:ext uri="{FF2B5EF4-FFF2-40B4-BE49-F238E27FC236}">
                <a16:creationId xmlns:a16="http://schemas.microsoft.com/office/drawing/2014/main" id="{E0584761-4EA8-4CB5-835C-FEE16FF5F20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0"/>
            <a:ext cx="1219200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2B1FBF3-B620-4D20-A63B-5DB1268121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6948" y="109058"/>
            <a:ext cx="8791661" cy="1757843"/>
          </a:xfrm>
        </p:spPr>
        <p:txBody>
          <a:bodyPr>
            <a:normAutofit/>
          </a:bodyPr>
          <a:lstStyle/>
          <a:p>
            <a:r>
              <a:rPr lang="en-US" dirty="0"/>
              <a:t>Providence Isn’t a </a:t>
            </a:r>
            <a:br>
              <a:rPr lang="en-US" dirty="0"/>
            </a:br>
            <a:r>
              <a:rPr lang="en-US" dirty="0"/>
              <a:t>License to Make Selfish Choices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7FD12776-C0CD-4E4E-946A-8466C428B7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0730" y="1702966"/>
            <a:ext cx="9765437" cy="4907560"/>
          </a:xfrm>
        </p:spPr>
        <p:txBody>
          <a:bodyPr anchor="ctr">
            <a:normAutofit/>
          </a:bodyPr>
          <a:lstStyle/>
          <a:p>
            <a:pPr algn="ctr"/>
            <a:r>
              <a:rPr lang="en-US" sz="3600" dirty="0"/>
              <a:t>We run into trouble when we try to equate opportunity with approval.</a:t>
            </a:r>
            <a:br>
              <a:rPr lang="en-US" sz="3600" dirty="0"/>
            </a:br>
            <a:endParaRPr lang="en-US" sz="3600" dirty="0"/>
          </a:p>
          <a:p>
            <a:pPr algn="ctr"/>
            <a:r>
              <a:rPr lang="en-US" sz="3600" dirty="0"/>
              <a:t>Providence is not a divining rod: it is something that we appreciate after it happens.</a:t>
            </a:r>
          </a:p>
        </p:txBody>
      </p:sp>
    </p:spTree>
    <p:extLst>
      <p:ext uri="{BB962C8B-B14F-4D97-AF65-F5344CB8AC3E}">
        <p14:creationId xmlns:p14="http://schemas.microsoft.com/office/powerpoint/2010/main" val="24372105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close up of puzzle pieces&#10;&#10;Description automatically generated">
            <a:extLst>
              <a:ext uri="{FF2B5EF4-FFF2-40B4-BE49-F238E27FC236}">
                <a16:creationId xmlns:a16="http://schemas.microsoft.com/office/drawing/2014/main" id="{E0584761-4EA8-4CB5-835C-FEE16FF5F20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0"/>
            <a:ext cx="1219200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2B1FBF3-B620-4D20-A63B-5DB1268121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6948" y="109058"/>
            <a:ext cx="8791661" cy="1757843"/>
          </a:xfrm>
        </p:spPr>
        <p:txBody>
          <a:bodyPr>
            <a:normAutofit/>
          </a:bodyPr>
          <a:lstStyle/>
          <a:p>
            <a:r>
              <a:rPr lang="en-US" dirty="0"/>
              <a:t>Providence Isn’t a </a:t>
            </a:r>
            <a:br>
              <a:rPr lang="en-US" dirty="0"/>
            </a:br>
            <a:r>
              <a:rPr lang="en-US" dirty="0"/>
              <a:t>Promise that All Will Go Our Way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7FD12776-C0CD-4E4E-946A-8466C428B7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3392" y="1702966"/>
            <a:ext cx="8724549" cy="4907560"/>
          </a:xfrm>
        </p:spPr>
        <p:txBody>
          <a:bodyPr anchor="ctr">
            <a:normAutofit/>
          </a:bodyPr>
          <a:lstStyle/>
          <a:p>
            <a:pPr algn="ctr"/>
            <a:r>
              <a:rPr lang="en-US" sz="3600" dirty="0"/>
              <a:t>God has not promised that providence </a:t>
            </a:r>
            <a:br>
              <a:rPr lang="en-US" sz="3600" dirty="0"/>
            </a:br>
            <a:r>
              <a:rPr lang="en-US" sz="3600" dirty="0"/>
              <a:t>is a pain free experience.</a:t>
            </a:r>
            <a:br>
              <a:rPr lang="en-US" sz="3600" dirty="0"/>
            </a:br>
            <a:endParaRPr lang="en-US" sz="3600" dirty="0"/>
          </a:p>
          <a:p>
            <a:pPr algn="ctr"/>
            <a:r>
              <a:rPr lang="en-US" sz="3600" dirty="0"/>
              <a:t>God’s providence has not stopped working</a:t>
            </a:r>
            <a:br>
              <a:rPr lang="en-US" sz="3600" dirty="0"/>
            </a:br>
            <a:r>
              <a:rPr lang="en-US" sz="3600" dirty="0"/>
              <a:t>when our circumstance is difficult.</a:t>
            </a:r>
          </a:p>
        </p:txBody>
      </p:sp>
    </p:spTree>
    <p:extLst>
      <p:ext uri="{BB962C8B-B14F-4D97-AF65-F5344CB8AC3E}">
        <p14:creationId xmlns:p14="http://schemas.microsoft.com/office/powerpoint/2010/main" val="27256639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close up of puzzle pieces&#10;&#10;Description automatically generated">
            <a:extLst>
              <a:ext uri="{FF2B5EF4-FFF2-40B4-BE49-F238E27FC236}">
                <a16:creationId xmlns:a16="http://schemas.microsoft.com/office/drawing/2014/main" id="{E0584761-4EA8-4CB5-835C-FEE16FF5F20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10"/>
            <a:ext cx="12192001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2B1FBF3-B620-4D20-A63B-5DB1268121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6948" y="109058"/>
            <a:ext cx="8791661" cy="1757843"/>
          </a:xfrm>
        </p:spPr>
        <p:txBody>
          <a:bodyPr>
            <a:normAutofit/>
          </a:bodyPr>
          <a:lstStyle/>
          <a:p>
            <a:r>
              <a:rPr lang="en-US" dirty="0"/>
              <a:t>Providence Isn’t a Means</a:t>
            </a:r>
            <a:br>
              <a:rPr lang="en-US" dirty="0"/>
            </a:br>
            <a:r>
              <a:rPr lang="en-US" dirty="0"/>
              <a:t>of Justifying Our Bad Choices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7FD12776-C0CD-4E4E-946A-8466C428B7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3962" y="1702966"/>
            <a:ext cx="9478019" cy="4907560"/>
          </a:xfrm>
        </p:spPr>
        <p:txBody>
          <a:bodyPr anchor="ctr">
            <a:normAutofit/>
          </a:bodyPr>
          <a:lstStyle/>
          <a:p>
            <a:pPr algn="ctr"/>
            <a:r>
              <a:rPr lang="en-US" sz="3600" dirty="0"/>
              <a:t>When God spares us from facing the full brunt of our consequences, what are we to learn?</a:t>
            </a:r>
            <a:br>
              <a:rPr lang="en-US" sz="3600" dirty="0"/>
            </a:br>
            <a:endParaRPr lang="en-US" sz="3600" dirty="0"/>
          </a:p>
          <a:p>
            <a:pPr algn="ctr"/>
            <a:r>
              <a:rPr lang="en-US" sz="3600" dirty="0"/>
              <a:t>Why do we make applications that we would never make from stories in the text?</a:t>
            </a:r>
          </a:p>
        </p:txBody>
      </p:sp>
    </p:spTree>
    <p:extLst>
      <p:ext uri="{BB962C8B-B14F-4D97-AF65-F5344CB8AC3E}">
        <p14:creationId xmlns:p14="http://schemas.microsoft.com/office/powerpoint/2010/main" val="19745262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close up of puzzle pieces&#10;&#10;Description automatically generated">
            <a:extLst>
              <a:ext uri="{FF2B5EF4-FFF2-40B4-BE49-F238E27FC236}">
                <a16:creationId xmlns:a16="http://schemas.microsoft.com/office/drawing/2014/main" id="{E0584761-4EA8-4CB5-835C-FEE16FF5F20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0"/>
            <a:ext cx="1219200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2B1FBF3-B620-4D20-A63B-5DB1268121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6948" y="109058"/>
            <a:ext cx="8791661" cy="1757843"/>
          </a:xfrm>
        </p:spPr>
        <p:txBody>
          <a:bodyPr>
            <a:normAutofit/>
          </a:bodyPr>
          <a:lstStyle/>
          <a:p>
            <a:r>
              <a:rPr lang="en-US" sz="6000" dirty="0"/>
              <a:t>Thinking Ahead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7FD12776-C0CD-4E4E-946A-8466C428B7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3392" y="1702966"/>
            <a:ext cx="8724549" cy="4907560"/>
          </a:xfrm>
        </p:spPr>
        <p:txBody>
          <a:bodyPr anchor="ctr">
            <a:normAutofit/>
          </a:bodyPr>
          <a:lstStyle/>
          <a:p>
            <a:pPr algn="ctr"/>
            <a:r>
              <a:rPr lang="en-US" sz="4000" dirty="0"/>
              <a:t>Consult: Decide: Trust</a:t>
            </a:r>
            <a:br>
              <a:rPr lang="en-US" sz="4000" dirty="0"/>
            </a:br>
            <a:endParaRPr lang="en-US" sz="4000" dirty="0"/>
          </a:p>
          <a:p>
            <a:pPr algn="ctr"/>
            <a:r>
              <a:rPr lang="en-US" sz="4000" dirty="0"/>
              <a:t>Don’t Complain About God’s Methods</a:t>
            </a:r>
            <a:br>
              <a:rPr lang="en-US" sz="4000" dirty="0"/>
            </a:br>
            <a:endParaRPr lang="en-US" sz="4000" dirty="0"/>
          </a:p>
          <a:p>
            <a:pPr algn="ctr"/>
            <a:r>
              <a:rPr lang="en-US" sz="4000" dirty="0"/>
              <a:t>Don’t Speak with Presumption</a:t>
            </a:r>
          </a:p>
        </p:txBody>
      </p:sp>
    </p:spTree>
    <p:extLst>
      <p:ext uri="{BB962C8B-B14F-4D97-AF65-F5344CB8AC3E}">
        <p14:creationId xmlns:p14="http://schemas.microsoft.com/office/powerpoint/2010/main" val="18622020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puzzle pieces&#10;&#10;Description automatically generated">
            <a:extLst>
              <a:ext uri="{FF2B5EF4-FFF2-40B4-BE49-F238E27FC236}">
                <a16:creationId xmlns:a16="http://schemas.microsoft.com/office/drawing/2014/main" id="{246CDF10-6B83-494B-AB42-3760EA595C9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0"/>
            <a:ext cx="1219200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001" y="2207602"/>
            <a:ext cx="9143999" cy="3162146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5000">
                <a:schemeClr val="bg1">
                  <a:alpha val="15000"/>
                </a:schemeClr>
              </a:gs>
              <a:gs pos="75200">
                <a:schemeClr val="bg1">
                  <a:alpha val="15000"/>
                </a:schemeClr>
              </a:gs>
              <a:gs pos="50000">
                <a:schemeClr val="bg1">
                  <a:alpha val="30000"/>
                </a:schemeClr>
              </a:gs>
              <a:gs pos="100000">
                <a:schemeClr val="bg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7C971E-2431-4DB4-8E2D-ACF95A6EC8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06599" y="2449742"/>
            <a:ext cx="8178794" cy="15240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sz="4800" dirty="0">
                <a:solidFill>
                  <a:schemeClr val="tx1"/>
                </a:solidFill>
              </a:rPr>
              <a:t>Providence and Discernment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D4F794-4F39-4036-A040-DB0FFB8577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06599" y="4133136"/>
            <a:ext cx="8176512" cy="100876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sz="2000" b="1" dirty="0"/>
              <a:t>Dealing with Misconceptions About Providence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4E5597F-CE67-4085-9548-E6A8036DA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69410" y="4035362"/>
            <a:ext cx="4053178" cy="0"/>
          </a:xfrm>
          <a:prstGeom prst="line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816900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VTI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Slate">
      <a:majorFont>
        <a:latin typeface="Georgia Pro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Dubai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VTI" id="{35C4A07C-0176-4A32-9BCB-B016516853F0}" vid="{9B70D35C-BCA8-4715-BB49-8BE54A7FC07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1846</TotalTime>
  <Words>158</Words>
  <Application>Microsoft Office PowerPoint</Application>
  <PresentationFormat>Widescreen</PresentationFormat>
  <Paragraphs>17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Wingdings 2</vt:lpstr>
      <vt:lpstr>Dubai</vt:lpstr>
      <vt:lpstr>Georgia Pro</vt:lpstr>
      <vt:lpstr>SlateVTI</vt:lpstr>
      <vt:lpstr>Providence and Discernment</vt:lpstr>
      <vt:lpstr>Providence Isn’t a  License to Make Selfish Choices</vt:lpstr>
      <vt:lpstr>Providence Isn’t a  Promise that All Will Go Our Way</vt:lpstr>
      <vt:lpstr>Providence Isn’t a Means of Justifying Our Bad Choices</vt:lpstr>
      <vt:lpstr>Thinking Ahead</vt:lpstr>
      <vt:lpstr>Providence and Discernment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Providence and Discernment</dc:title>
  <dc:creator>Seth Mauldin</dc:creator>
  <cp:lastModifiedBy>Seth Mauldin</cp:lastModifiedBy>
  <cp:revision>4</cp:revision>
  <dcterms:created xsi:type="dcterms:W3CDTF">2020-04-25T01:15:37Z</dcterms:created>
  <dcterms:modified xsi:type="dcterms:W3CDTF">2021-09-10T21:57:05Z</dcterms:modified>
</cp:coreProperties>
</file>