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p:scale>
          <a:sx n="93" d="100"/>
          <a:sy n="93" d="100"/>
        </p:scale>
        <p:origin x="72" y="32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Saturday, October 16, 2021</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645993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Saturday, October 16, 2021</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53588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Saturday, October 16, 2021</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780472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Saturday, October 16, 2021</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668597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Saturday, October 16, 2021</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1555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Saturday, October 16, 2021</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78720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Saturday, October 16, 2021</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3976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Saturday, October 16, 2021</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16242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Saturday, October 16, 2021</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64908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Saturday, October 16, 2021</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385780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Saturday, October 16, 2021</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54121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Saturday, October 16, 2021</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1236156107"/>
      </p:ext>
    </p:extLst>
  </p:cSld>
  <p:clrMap bg1="dk1" tx1="lt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48" r:id="rId6"/>
    <p:sldLayoutId id="2147483744" r:id="rId7"/>
    <p:sldLayoutId id="2147483745" r:id="rId8"/>
    <p:sldLayoutId id="2147483746" r:id="rId9"/>
    <p:sldLayoutId id="2147483747" r:id="rId10"/>
    <p:sldLayoutId id="2147483749"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880390-07A0-4D95-BDBC-8B3BC47BB69F}"/>
              </a:ext>
            </a:extLst>
          </p:cNvPr>
          <p:cNvSpPr>
            <a:spLocks noGrp="1"/>
          </p:cNvSpPr>
          <p:nvPr>
            <p:ph type="ctrTitle"/>
          </p:nvPr>
        </p:nvSpPr>
        <p:spPr>
          <a:xfrm>
            <a:off x="535781" y="1935883"/>
            <a:ext cx="5437187" cy="2986234"/>
          </a:xfrm>
        </p:spPr>
        <p:txBody>
          <a:bodyPr anchor="b">
            <a:normAutofit/>
          </a:bodyPr>
          <a:lstStyle/>
          <a:p>
            <a:pPr algn="ctr"/>
            <a:r>
              <a:rPr lang="en-US" dirty="0">
                <a:latin typeface="Modern No. 20" panose="02070704070505020303" pitchFamily="18" charset="0"/>
              </a:rPr>
              <a:t>Dealing with Suffering</a:t>
            </a:r>
          </a:p>
        </p:txBody>
      </p:sp>
      <p:pic>
        <p:nvPicPr>
          <p:cNvPr id="4" name="Picture 3" descr="Autumn red leaves on blue turquoise background">
            <a:extLst>
              <a:ext uri="{FF2B5EF4-FFF2-40B4-BE49-F238E27FC236}">
                <a16:creationId xmlns:a16="http://schemas.microsoft.com/office/drawing/2014/main" id="{7A3E5979-A5F0-47D2-9CE5-59D7F047C6CD}"/>
              </a:ext>
            </a:extLst>
          </p:cNvPr>
          <p:cNvPicPr>
            <a:picLocks noChangeAspect="1"/>
          </p:cNvPicPr>
          <p:nvPr/>
        </p:nvPicPr>
        <p:blipFill rotWithShape="1">
          <a:blip r:embed="rId2"/>
          <a:srcRect l="35347" r="2904"/>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8" name="Group 17">
            <a:extLst>
              <a:ext uri="{FF2B5EF4-FFF2-40B4-BE49-F238E27FC236}">
                <a16:creationId xmlns:a16="http://schemas.microsoft.com/office/drawing/2014/main" id="{73840CF4-F848-4FE0-AEA6-C9E806911B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20950" y="549275"/>
            <a:ext cx="667802" cy="631474"/>
            <a:chOff x="10478914" y="1506691"/>
            <a:chExt cx="667802" cy="631474"/>
          </a:xfrm>
        </p:grpSpPr>
        <p:sp>
          <p:nvSpPr>
            <p:cNvPr id="19" name="Freeform: Shape 18">
              <a:extLst>
                <a:ext uri="{FF2B5EF4-FFF2-40B4-BE49-F238E27FC236}">
                  <a16:creationId xmlns:a16="http://schemas.microsoft.com/office/drawing/2014/main" id="{F4B46153-41DB-494F-9B08-EBCCF27283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7B6D42DA-2D84-4A50-A359-7A5C651B1C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2" name="Oval 21">
            <a:extLst>
              <a:ext uri="{FF2B5EF4-FFF2-40B4-BE49-F238E27FC236}">
                <a16:creationId xmlns:a16="http://schemas.microsoft.com/office/drawing/2014/main" id="{94459D96-B947-4C7F-8BCA-915F8B07C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2954" y="5171203"/>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28152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F31FE-014F-4B09-853D-157634770E9E}"/>
              </a:ext>
            </a:extLst>
          </p:cNvPr>
          <p:cNvSpPr>
            <a:spLocks noGrp="1"/>
          </p:cNvSpPr>
          <p:nvPr>
            <p:ph type="title"/>
          </p:nvPr>
        </p:nvSpPr>
        <p:spPr>
          <a:xfrm>
            <a:off x="550863" y="317500"/>
            <a:ext cx="7043736" cy="1239030"/>
          </a:xfrm>
        </p:spPr>
        <p:txBody>
          <a:bodyPr wrap="square" anchor="b">
            <a:normAutofit/>
          </a:bodyPr>
          <a:lstStyle/>
          <a:p>
            <a:pPr>
              <a:lnSpc>
                <a:spcPct val="90000"/>
              </a:lnSpc>
            </a:pPr>
            <a:r>
              <a:rPr lang="en-US" sz="3400" dirty="0"/>
              <a:t>Does Suffering Mean Anything?</a:t>
            </a:r>
            <a:br>
              <a:rPr lang="en-US" sz="3400" dirty="0"/>
            </a:br>
            <a:r>
              <a:rPr lang="en-US" sz="3400" dirty="0"/>
              <a:t>(Ecclesiastes 3.16-22)</a:t>
            </a:r>
          </a:p>
        </p:txBody>
      </p:sp>
      <p:pic>
        <p:nvPicPr>
          <p:cNvPr id="5" name="Picture 4" descr="A person wearing a suit and tie&#10;&#10;Description automatically generated with medium confidence">
            <a:extLst>
              <a:ext uri="{FF2B5EF4-FFF2-40B4-BE49-F238E27FC236}">
                <a16:creationId xmlns:a16="http://schemas.microsoft.com/office/drawing/2014/main" id="{0C1DCACB-B720-4A55-AFAF-A516A7F3AE2B}"/>
              </a:ext>
            </a:extLst>
          </p:cNvPr>
          <p:cNvPicPr>
            <a:picLocks noChangeAspect="1"/>
          </p:cNvPicPr>
          <p:nvPr/>
        </p:nvPicPr>
        <p:blipFill rotWithShape="1">
          <a:blip r:embed="rId2">
            <a:extLst>
              <a:ext uri="{28A0092B-C50C-407E-A947-70E740481C1C}">
                <a14:useLocalDpi xmlns:a14="http://schemas.microsoft.com/office/drawing/2010/main" val="0"/>
              </a:ext>
            </a:extLst>
          </a:blip>
          <a:srcRect l="16625" r="21625"/>
          <a:stretch/>
        </p:blipFill>
        <p:spPr>
          <a:xfrm>
            <a:off x="10150982" y="114962"/>
            <a:ext cx="1644105" cy="1644105"/>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2" name="Group 11">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3"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7" name="Oval 16">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E094E9C8-2D17-4BDD-8F49-D64A76A33D5C}"/>
              </a:ext>
            </a:extLst>
          </p:cNvPr>
          <p:cNvSpPr>
            <a:spLocks noGrp="1"/>
          </p:cNvSpPr>
          <p:nvPr>
            <p:ph idx="1"/>
          </p:nvPr>
        </p:nvSpPr>
        <p:spPr>
          <a:xfrm>
            <a:off x="406079" y="1986250"/>
            <a:ext cx="10169525" cy="3414425"/>
          </a:xfrm>
        </p:spPr>
        <p:txBody>
          <a:bodyPr anchor="t">
            <a:noAutofit/>
          </a:bodyPr>
          <a:lstStyle/>
          <a:p>
            <a:pPr>
              <a:lnSpc>
                <a:spcPct val="100000"/>
              </a:lnSpc>
            </a:pPr>
            <a:r>
              <a:rPr lang="en-US" sz="2400" dirty="0"/>
              <a:t>“The universe we observe has precisely the properties we should expect if there is, at bottom, no design, no purpose, no evil, no good, nothing but blind, pitiless indifference.” – Richard Dawkins</a:t>
            </a:r>
          </a:p>
          <a:p>
            <a:pPr>
              <a:lnSpc>
                <a:spcPct val="100000"/>
              </a:lnSpc>
            </a:pPr>
            <a:endParaRPr lang="en-US" sz="2400" dirty="0"/>
          </a:p>
          <a:p>
            <a:pPr>
              <a:lnSpc>
                <a:spcPct val="100000"/>
              </a:lnSpc>
            </a:pPr>
            <a:r>
              <a:rPr lang="en-US" sz="2400" dirty="0"/>
              <a:t>Does suffering matter at all? Does it make it better that nothing will be made right?</a:t>
            </a:r>
          </a:p>
          <a:p>
            <a:pPr>
              <a:lnSpc>
                <a:spcPct val="100000"/>
              </a:lnSpc>
            </a:pPr>
            <a:endParaRPr lang="en-US" sz="2400" dirty="0"/>
          </a:p>
          <a:p>
            <a:pPr>
              <a:lnSpc>
                <a:spcPct val="100000"/>
              </a:lnSpc>
            </a:pPr>
            <a:r>
              <a:rPr lang="en-US" sz="2400" dirty="0"/>
              <a:t>Removing God from the equation doesn’t make suffering go away – it just means that our pain will never receive an answer.</a:t>
            </a:r>
          </a:p>
        </p:txBody>
      </p:sp>
    </p:spTree>
    <p:extLst>
      <p:ext uri="{BB962C8B-B14F-4D97-AF65-F5344CB8AC3E}">
        <p14:creationId xmlns:p14="http://schemas.microsoft.com/office/powerpoint/2010/main" val="569860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31FE-014F-4B09-853D-157634770E9E}"/>
              </a:ext>
            </a:extLst>
          </p:cNvPr>
          <p:cNvSpPr>
            <a:spLocks noGrp="1"/>
          </p:cNvSpPr>
          <p:nvPr>
            <p:ph type="title"/>
          </p:nvPr>
        </p:nvSpPr>
        <p:spPr>
          <a:xfrm>
            <a:off x="550863" y="317500"/>
            <a:ext cx="7043736" cy="1239030"/>
          </a:xfrm>
        </p:spPr>
        <p:txBody>
          <a:bodyPr wrap="square" anchor="b">
            <a:normAutofit/>
          </a:bodyPr>
          <a:lstStyle/>
          <a:p>
            <a:pPr>
              <a:lnSpc>
                <a:spcPct val="90000"/>
              </a:lnSpc>
            </a:pPr>
            <a:r>
              <a:rPr lang="en-US" sz="3400" dirty="0"/>
              <a:t>What do we make of “natural” evil?</a:t>
            </a:r>
            <a:br>
              <a:rPr lang="en-US" sz="3400" dirty="0"/>
            </a:br>
            <a:r>
              <a:rPr lang="en-US" sz="3400" dirty="0"/>
              <a:t>(Amos 4.6-13)</a:t>
            </a:r>
          </a:p>
        </p:txBody>
      </p:sp>
      <p:sp>
        <p:nvSpPr>
          <p:cNvPr id="3" name="Content Placeholder 2">
            <a:extLst>
              <a:ext uri="{FF2B5EF4-FFF2-40B4-BE49-F238E27FC236}">
                <a16:creationId xmlns:a16="http://schemas.microsoft.com/office/drawing/2014/main" id="{E094E9C8-2D17-4BDD-8F49-D64A76A33D5C}"/>
              </a:ext>
            </a:extLst>
          </p:cNvPr>
          <p:cNvSpPr>
            <a:spLocks noGrp="1"/>
          </p:cNvSpPr>
          <p:nvPr>
            <p:ph idx="1"/>
          </p:nvPr>
        </p:nvSpPr>
        <p:spPr>
          <a:xfrm>
            <a:off x="406079" y="1986250"/>
            <a:ext cx="10169525" cy="3414425"/>
          </a:xfrm>
        </p:spPr>
        <p:txBody>
          <a:bodyPr anchor="t">
            <a:noAutofit/>
          </a:bodyPr>
          <a:lstStyle/>
          <a:p>
            <a:pPr>
              <a:lnSpc>
                <a:spcPct val="100000"/>
              </a:lnSpc>
            </a:pPr>
            <a:r>
              <a:rPr lang="en-US" sz="2400" dirty="0"/>
              <a:t>Israel’s disobedience had plenty of warnings of what was to befall them – they just refused to listen – and it would lead to dire consequences. </a:t>
            </a:r>
          </a:p>
          <a:p>
            <a:pPr>
              <a:lnSpc>
                <a:spcPct val="100000"/>
              </a:lnSpc>
            </a:pPr>
            <a:endParaRPr lang="en-US" sz="2400" dirty="0"/>
          </a:p>
          <a:p>
            <a:pPr>
              <a:lnSpc>
                <a:spcPct val="100000"/>
              </a:lnSpc>
            </a:pPr>
            <a:r>
              <a:rPr lang="en-US" sz="2400" dirty="0"/>
              <a:t>What else could make us consider our souls and mortality than the fact that we have so little control.</a:t>
            </a:r>
          </a:p>
          <a:p>
            <a:pPr>
              <a:lnSpc>
                <a:spcPct val="100000"/>
              </a:lnSpc>
            </a:pPr>
            <a:endParaRPr lang="en-US" sz="2400" dirty="0"/>
          </a:p>
          <a:p>
            <a:pPr>
              <a:lnSpc>
                <a:spcPct val="100000"/>
              </a:lnSpc>
            </a:pPr>
            <a:r>
              <a:rPr lang="en-US" sz="2400" dirty="0"/>
              <a:t>If what I put my trust in here can fail, shouldn’t I put my trust in something that cannot fail?</a:t>
            </a:r>
          </a:p>
        </p:txBody>
      </p:sp>
      <p:pic>
        <p:nvPicPr>
          <p:cNvPr id="6" name="Picture 5" descr="A picture containing snow, outdoor, aquatic mammal, mammal&#10;&#10;Description automatically generated">
            <a:extLst>
              <a:ext uri="{FF2B5EF4-FFF2-40B4-BE49-F238E27FC236}">
                <a16:creationId xmlns:a16="http://schemas.microsoft.com/office/drawing/2014/main" id="{22C41F05-473B-42A0-9A28-5FA8225DBB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3431" y="246580"/>
            <a:ext cx="1697706" cy="1606106"/>
          </a:xfrm>
          <a:prstGeom prst="flowChartConnector">
            <a:avLst/>
          </a:prstGeom>
        </p:spPr>
      </p:pic>
    </p:spTree>
    <p:extLst>
      <p:ext uri="{BB962C8B-B14F-4D97-AF65-F5344CB8AC3E}">
        <p14:creationId xmlns:p14="http://schemas.microsoft.com/office/powerpoint/2010/main" val="404443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31FE-014F-4B09-853D-157634770E9E}"/>
              </a:ext>
            </a:extLst>
          </p:cNvPr>
          <p:cNvSpPr>
            <a:spLocks noGrp="1"/>
          </p:cNvSpPr>
          <p:nvPr>
            <p:ph type="title"/>
          </p:nvPr>
        </p:nvSpPr>
        <p:spPr>
          <a:xfrm>
            <a:off x="550863" y="317500"/>
            <a:ext cx="7043736" cy="1239030"/>
          </a:xfrm>
        </p:spPr>
        <p:txBody>
          <a:bodyPr wrap="square" anchor="b">
            <a:normAutofit/>
          </a:bodyPr>
          <a:lstStyle/>
          <a:p>
            <a:pPr>
              <a:lnSpc>
                <a:spcPct val="90000"/>
              </a:lnSpc>
            </a:pPr>
            <a:r>
              <a:rPr lang="en-US" sz="3400" dirty="0"/>
              <a:t>What do we make of injustice?</a:t>
            </a:r>
            <a:br>
              <a:rPr lang="en-US" sz="3400" dirty="0"/>
            </a:br>
            <a:r>
              <a:rPr lang="en-US" sz="3400" dirty="0"/>
              <a:t>(Ecclesiastes 3.16-22)</a:t>
            </a:r>
          </a:p>
        </p:txBody>
      </p:sp>
      <p:pic>
        <p:nvPicPr>
          <p:cNvPr id="5" name="Picture 4">
            <a:extLst>
              <a:ext uri="{FF2B5EF4-FFF2-40B4-BE49-F238E27FC236}">
                <a16:creationId xmlns:a16="http://schemas.microsoft.com/office/drawing/2014/main" id="{0C1DCACB-B720-4A55-AFAF-A516A7F3AE2B}"/>
              </a:ext>
            </a:extLst>
          </p:cNvPr>
          <p:cNvPicPr>
            <a:picLocks noChangeAspect="1"/>
          </p:cNvPicPr>
          <p:nvPr/>
        </p:nvPicPr>
        <p:blipFill>
          <a:blip r:embed="rId2">
            <a:extLst>
              <a:ext uri="{28A0092B-C50C-407E-A947-70E740481C1C}">
                <a14:useLocalDpi xmlns:a14="http://schemas.microsoft.com/office/drawing/2010/main" val="0"/>
              </a:ext>
            </a:extLst>
          </a:blip>
          <a:srcRect l="16515" r="16515"/>
          <a:stretch/>
        </p:blipFill>
        <p:spPr>
          <a:xfrm>
            <a:off x="10150982" y="114962"/>
            <a:ext cx="1644105" cy="1644105"/>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3" name="Content Placeholder 2">
            <a:extLst>
              <a:ext uri="{FF2B5EF4-FFF2-40B4-BE49-F238E27FC236}">
                <a16:creationId xmlns:a16="http://schemas.microsoft.com/office/drawing/2014/main" id="{E094E9C8-2D17-4BDD-8F49-D64A76A33D5C}"/>
              </a:ext>
            </a:extLst>
          </p:cNvPr>
          <p:cNvSpPr>
            <a:spLocks noGrp="1"/>
          </p:cNvSpPr>
          <p:nvPr>
            <p:ph idx="1"/>
          </p:nvPr>
        </p:nvSpPr>
        <p:spPr>
          <a:xfrm>
            <a:off x="406079" y="1986250"/>
            <a:ext cx="10169525" cy="3414425"/>
          </a:xfrm>
        </p:spPr>
        <p:txBody>
          <a:bodyPr anchor="t">
            <a:noAutofit/>
          </a:bodyPr>
          <a:lstStyle/>
          <a:p>
            <a:pPr>
              <a:lnSpc>
                <a:spcPct val="100000"/>
              </a:lnSpc>
            </a:pPr>
            <a:r>
              <a:rPr lang="en-US" sz="2400" dirty="0"/>
              <a:t>The leaders of Israel had not just abandoned their people, but they abused them to the point of barbarism. The evils they committed were against those who had no power. But the Lord would bring judgement on the corrupt.</a:t>
            </a:r>
          </a:p>
          <a:p>
            <a:pPr>
              <a:lnSpc>
                <a:spcPct val="100000"/>
              </a:lnSpc>
            </a:pPr>
            <a:endParaRPr lang="en-US" sz="2400" dirty="0"/>
          </a:p>
          <a:p>
            <a:pPr>
              <a:lnSpc>
                <a:spcPct val="100000"/>
              </a:lnSpc>
            </a:pPr>
            <a:r>
              <a:rPr lang="en-US" sz="2400" dirty="0"/>
              <a:t>Injustice on the part of the state is real. But our hope is ultimately in the Lord’s justice when he makes it right. Don’t trust in wealth or a system, but in a righteous God. </a:t>
            </a:r>
          </a:p>
        </p:txBody>
      </p:sp>
    </p:spTree>
    <p:extLst>
      <p:ext uri="{BB962C8B-B14F-4D97-AF65-F5344CB8AC3E}">
        <p14:creationId xmlns:p14="http://schemas.microsoft.com/office/powerpoint/2010/main" val="1323553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31FE-014F-4B09-853D-157634770E9E}"/>
              </a:ext>
            </a:extLst>
          </p:cNvPr>
          <p:cNvSpPr>
            <a:spLocks noGrp="1"/>
          </p:cNvSpPr>
          <p:nvPr>
            <p:ph type="title"/>
          </p:nvPr>
        </p:nvSpPr>
        <p:spPr>
          <a:xfrm>
            <a:off x="550863" y="317500"/>
            <a:ext cx="7043736" cy="1239030"/>
          </a:xfrm>
        </p:spPr>
        <p:txBody>
          <a:bodyPr wrap="square" anchor="b">
            <a:normAutofit/>
          </a:bodyPr>
          <a:lstStyle/>
          <a:p>
            <a:pPr>
              <a:lnSpc>
                <a:spcPct val="90000"/>
              </a:lnSpc>
            </a:pPr>
            <a:r>
              <a:rPr lang="en-US" sz="3400" dirty="0"/>
              <a:t>What about when the innocent suffer?</a:t>
            </a:r>
            <a:br>
              <a:rPr lang="en-US" sz="3400" dirty="0"/>
            </a:br>
            <a:r>
              <a:rPr lang="en-US" sz="3400" dirty="0"/>
              <a:t>(John 9.16-30)</a:t>
            </a:r>
          </a:p>
        </p:txBody>
      </p:sp>
      <p:pic>
        <p:nvPicPr>
          <p:cNvPr id="5" name="Picture 4">
            <a:extLst>
              <a:ext uri="{FF2B5EF4-FFF2-40B4-BE49-F238E27FC236}">
                <a16:creationId xmlns:a16="http://schemas.microsoft.com/office/drawing/2014/main" id="{0C1DCACB-B720-4A55-AFAF-A516A7F3AE2B}"/>
              </a:ext>
            </a:extLst>
          </p:cNvPr>
          <p:cNvPicPr>
            <a:picLocks noChangeAspect="1"/>
          </p:cNvPicPr>
          <p:nvPr/>
        </p:nvPicPr>
        <p:blipFill>
          <a:blip r:embed="rId2">
            <a:extLst>
              <a:ext uri="{28A0092B-C50C-407E-A947-70E740481C1C}">
                <a14:useLocalDpi xmlns:a14="http://schemas.microsoft.com/office/drawing/2010/main" val="0"/>
              </a:ext>
            </a:extLst>
          </a:blip>
          <a:srcRect l="23250" r="23250"/>
          <a:stretch/>
        </p:blipFill>
        <p:spPr>
          <a:xfrm>
            <a:off x="10150982" y="114962"/>
            <a:ext cx="1644105" cy="1644105"/>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3" name="Content Placeholder 2">
            <a:extLst>
              <a:ext uri="{FF2B5EF4-FFF2-40B4-BE49-F238E27FC236}">
                <a16:creationId xmlns:a16="http://schemas.microsoft.com/office/drawing/2014/main" id="{E094E9C8-2D17-4BDD-8F49-D64A76A33D5C}"/>
              </a:ext>
            </a:extLst>
          </p:cNvPr>
          <p:cNvSpPr>
            <a:spLocks noGrp="1"/>
          </p:cNvSpPr>
          <p:nvPr>
            <p:ph idx="1"/>
          </p:nvPr>
        </p:nvSpPr>
        <p:spPr>
          <a:xfrm>
            <a:off x="406079" y="1986250"/>
            <a:ext cx="10169525" cy="3414425"/>
          </a:xfrm>
        </p:spPr>
        <p:txBody>
          <a:bodyPr anchor="t">
            <a:noAutofit/>
          </a:bodyPr>
          <a:lstStyle/>
          <a:p>
            <a:pPr>
              <a:lnSpc>
                <a:spcPct val="100000"/>
              </a:lnSpc>
            </a:pPr>
            <a:r>
              <a:rPr lang="en-US" sz="2400" dirty="0"/>
              <a:t>The Lord cares about the innocent so much that he became one to suffer for all.</a:t>
            </a:r>
          </a:p>
          <a:p>
            <a:pPr>
              <a:lnSpc>
                <a:spcPct val="100000"/>
              </a:lnSpc>
            </a:pPr>
            <a:endParaRPr lang="en-US" sz="2400" dirty="0"/>
          </a:p>
          <a:p>
            <a:pPr>
              <a:lnSpc>
                <a:spcPct val="100000"/>
              </a:lnSpc>
            </a:pPr>
            <a:r>
              <a:rPr lang="en-US" sz="2400" dirty="0"/>
              <a:t>The ultimate innocent one to ever exist suffered for those who brought the pain upon Him.</a:t>
            </a:r>
          </a:p>
          <a:p>
            <a:pPr>
              <a:lnSpc>
                <a:spcPct val="100000"/>
              </a:lnSpc>
            </a:pPr>
            <a:endParaRPr lang="en-US" sz="2400" dirty="0"/>
          </a:p>
          <a:p>
            <a:pPr>
              <a:lnSpc>
                <a:spcPct val="100000"/>
              </a:lnSpc>
            </a:pPr>
            <a:r>
              <a:rPr lang="en-US" sz="2400" dirty="0"/>
              <a:t>On the darkest day, God was able to bring joy and light from it. Even in our pains, the confidence we have in the Lord is our hope.</a:t>
            </a:r>
          </a:p>
        </p:txBody>
      </p:sp>
    </p:spTree>
    <p:extLst>
      <p:ext uri="{BB962C8B-B14F-4D97-AF65-F5344CB8AC3E}">
        <p14:creationId xmlns:p14="http://schemas.microsoft.com/office/powerpoint/2010/main" val="804045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F31FE-014F-4B09-853D-157634770E9E}"/>
              </a:ext>
            </a:extLst>
          </p:cNvPr>
          <p:cNvSpPr>
            <a:spLocks noGrp="1"/>
          </p:cNvSpPr>
          <p:nvPr>
            <p:ph type="title"/>
          </p:nvPr>
        </p:nvSpPr>
        <p:spPr>
          <a:xfrm>
            <a:off x="550863" y="317500"/>
            <a:ext cx="7043736" cy="1239030"/>
          </a:xfrm>
        </p:spPr>
        <p:txBody>
          <a:bodyPr wrap="square" anchor="b">
            <a:normAutofit/>
          </a:bodyPr>
          <a:lstStyle/>
          <a:p>
            <a:pPr>
              <a:lnSpc>
                <a:spcPct val="90000"/>
              </a:lnSpc>
            </a:pPr>
            <a:r>
              <a:rPr lang="en-US" sz="3400" dirty="0"/>
              <a:t>What about understanding mortality?</a:t>
            </a:r>
            <a:br>
              <a:rPr lang="en-US" sz="3400" dirty="0"/>
            </a:br>
            <a:r>
              <a:rPr lang="en-US" sz="3400" dirty="0"/>
              <a:t>(1</a:t>
            </a:r>
            <a:r>
              <a:rPr lang="en-US" sz="3400" baseline="30000" dirty="0"/>
              <a:t>st</a:t>
            </a:r>
            <a:r>
              <a:rPr lang="en-US" sz="3400" dirty="0"/>
              <a:t> Thessalonians 4.13-18)</a:t>
            </a:r>
          </a:p>
        </p:txBody>
      </p:sp>
      <p:pic>
        <p:nvPicPr>
          <p:cNvPr id="5" name="Picture 4">
            <a:extLst>
              <a:ext uri="{FF2B5EF4-FFF2-40B4-BE49-F238E27FC236}">
                <a16:creationId xmlns:a16="http://schemas.microsoft.com/office/drawing/2014/main" id="{0C1DCACB-B720-4A55-AFAF-A516A7F3AE2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50982" y="114962"/>
            <a:ext cx="1644105" cy="1644105"/>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
        <p:nvSpPr>
          <p:cNvPr id="3" name="Content Placeholder 2">
            <a:extLst>
              <a:ext uri="{FF2B5EF4-FFF2-40B4-BE49-F238E27FC236}">
                <a16:creationId xmlns:a16="http://schemas.microsoft.com/office/drawing/2014/main" id="{E094E9C8-2D17-4BDD-8F49-D64A76A33D5C}"/>
              </a:ext>
            </a:extLst>
          </p:cNvPr>
          <p:cNvSpPr>
            <a:spLocks noGrp="1"/>
          </p:cNvSpPr>
          <p:nvPr>
            <p:ph idx="1"/>
          </p:nvPr>
        </p:nvSpPr>
        <p:spPr>
          <a:xfrm>
            <a:off x="406079" y="1986250"/>
            <a:ext cx="10169525" cy="3414425"/>
          </a:xfrm>
        </p:spPr>
        <p:txBody>
          <a:bodyPr anchor="t">
            <a:noAutofit/>
          </a:bodyPr>
          <a:lstStyle/>
          <a:p>
            <a:pPr>
              <a:lnSpc>
                <a:spcPct val="100000"/>
              </a:lnSpc>
            </a:pPr>
            <a:r>
              <a:rPr lang="en-US" sz="2400" dirty="0"/>
              <a:t>Paul corrects a misunderstanding that was in the Thessalonian church – those who passed before Jesus’ return would not be missing a thing.</a:t>
            </a:r>
          </a:p>
          <a:p>
            <a:pPr>
              <a:lnSpc>
                <a:spcPct val="100000"/>
              </a:lnSpc>
            </a:pPr>
            <a:endParaRPr lang="en-US" sz="2400" dirty="0"/>
          </a:p>
          <a:p>
            <a:pPr>
              <a:lnSpc>
                <a:spcPct val="100000"/>
              </a:lnSpc>
            </a:pPr>
            <a:r>
              <a:rPr lang="en-US" sz="2400" dirty="0"/>
              <a:t>Grief is a natural part of losing someone. We should not act like that pain doesn’t exist. </a:t>
            </a:r>
          </a:p>
          <a:p>
            <a:pPr>
              <a:lnSpc>
                <a:spcPct val="100000"/>
              </a:lnSpc>
            </a:pPr>
            <a:endParaRPr lang="en-US" sz="2400" dirty="0"/>
          </a:p>
          <a:p>
            <a:pPr>
              <a:lnSpc>
                <a:spcPct val="100000"/>
              </a:lnSpc>
            </a:pPr>
            <a:r>
              <a:rPr lang="en-US" sz="2400" dirty="0"/>
              <a:t>Since the Lord resurrected, those who trusted in Him will not be let down. And that includes those who are still there for his appearing.</a:t>
            </a:r>
          </a:p>
        </p:txBody>
      </p:sp>
    </p:spTree>
    <p:extLst>
      <p:ext uri="{BB962C8B-B14F-4D97-AF65-F5344CB8AC3E}">
        <p14:creationId xmlns:p14="http://schemas.microsoft.com/office/powerpoint/2010/main" val="1223903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F31FE-014F-4B09-853D-157634770E9E}"/>
              </a:ext>
            </a:extLst>
          </p:cNvPr>
          <p:cNvSpPr>
            <a:spLocks noGrp="1"/>
          </p:cNvSpPr>
          <p:nvPr>
            <p:ph type="title"/>
          </p:nvPr>
        </p:nvSpPr>
        <p:spPr>
          <a:xfrm>
            <a:off x="550863" y="395555"/>
            <a:ext cx="7981824" cy="1399125"/>
          </a:xfrm>
        </p:spPr>
        <p:txBody>
          <a:bodyPr wrap="square" anchor="b">
            <a:normAutofit/>
          </a:bodyPr>
          <a:lstStyle/>
          <a:p>
            <a:pPr>
              <a:lnSpc>
                <a:spcPct val="90000"/>
              </a:lnSpc>
            </a:pPr>
            <a:r>
              <a:rPr lang="en-US" dirty="0"/>
              <a:t>Practical Thoughts on Suffering</a:t>
            </a:r>
          </a:p>
        </p:txBody>
      </p:sp>
      <p:pic>
        <p:nvPicPr>
          <p:cNvPr id="6" name="Picture 5" descr="Hands holding a plant&#10;&#10;Description automatically generated with low confidence">
            <a:extLst>
              <a:ext uri="{FF2B5EF4-FFF2-40B4-BE49-F238E27FC236}">
                <a16:creationId xmlns:a16="http://schemas.microsoft.com/office/drawing/2014/main" id="{28663331-60A1-41FA-AC85-AC8DC2EAD5D2}"/>
              </a:ext>
            </a:extLst>
          </p:cNvPr>
          <p:cNvPicPr>
            <a:picLocks noChangeAspect="1"/>
          </p:cNvPicPr>
          <p:nvPr/>
        </p:nvPicPr>
        <p:blipFill rotWithShape="1">
          <a:blip r:embed="rId2">
            <a:extLst>
              <a:ext uri="{28A0092B-C50C-407E-A947-70E740481C1C}">
                <a14:useLocalDpi xmlns:a14="http://schemas.microsoft.com/office/drawing/2010/main" val="0"/>
              </a:ext>
            </a:extLst>
          </a:blip>
          <a:srcRect l="29176" r="34574" b="1"/>
          <a:stretch/>
        </p:blipFill>
        <p:spPr>
          <a:xfrm>
            <a:off x="9883246" y="103245"/>
            <a:ext cx="1885802" cy="1885802"/>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3" name="Group 12">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4"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8" name="Oval 17">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Content Placeholder 2">
            <a:extLst>
              <a:ext uri="{FF2B5EF4-FFF2-40B4-BE49-F238E27FC236}">
                <a16:creationId xmlns:a16="http://schemas.microsoft.com/office/drawing/2014/main" id="{E094E9C8-2D17-4BDD-8F49-D64A76A33D5C}"/>
              </a:ext>
            </a:extLst>
          </p:cNvPr>
          <p:cNvSpPr>
            <a:spLocks noGrp="1"/>
          </p:cNvSpPr>
          <p:nvPr>
            <p:ph idx="1"/>
          </p:nvPr>
        </p:nvSpPr>
        <p:spPr>
          <a:xfrm>
            <a:off x="550863" y="1984894"/>
            <a:ext cx="10331310" cy="4302890"/>
          </a:xfrm>
        </p:spPr>
        <p:txBody>
          <a:bodyPr anchor="t">
            <a:normAutofit/>
          </a:bodyPr>
          <a:lstStyle/>
          <a:p>
            <a:pPr marL="342900" indent="-342900">
              <a:lnSpc>
                <a:spcPct val="100000"/>
              </a:lnSpc>
              <a:buFont typeface="+mj-lt"/>
              <a:buAutoNum type="arabicPeriod"/>
            </a:pPr>
            <a:r>
              <a:rPr lang="en-US" dirty="0"/>
              <a:t>In your suffering, are you using it to grow closer to the Lord or using it to be a bitter person?</a:t>
            </a:r>
          </a:p>
          <a:p>
            <a:pPr marL="342900" indent="-342900">
              <a:lnSpc>
                <a:spcPct val="100000"/>
              </a:lnSpc>
              <a:buFont typeface="+mj-lt"/>
              <a:buAutoNum type="arabicPeriod"/>
            </a:pPr>
            <a:endParaRPr lang="en-US" dirty="0"/>
          </a:p>
          <a:p>
            <a:pPr marL="342900" indent="-342900">
              <a:lnSpc>
                <a:spcPct val="100000"/>
              </a:lnSpc>
              <a:buFont typeface="+mj-lt"/>
              <a:buAutoNum type="arabicPeriod"/>
            </a:pPr>
            <a:r>
              <a:rPr lang="en-US" dirty="0"/>
              <a:t>The world is suffering – sympathize and love those. Help them to find the meaning you have in Jesus.</a:t>
            </a:r>
          </a:p>
          <a:p>
            <a:pPr>
              <a:lnSpc>
                <a:spcPct val="100000"/>
              </a:lnSpc>
            </a:pPr>
            <a:endParaRPr lang="en-US" dirty="0"/>
          </a:p>
          <a:p>
            <a:pPr marL="0" indent="0">
              <a:lnSpc>
                <a:spcPct val="100000"/>
              </a:lnSpc>
              <a:buNone/>
            </a:pPr>
            <a:r>
              <a:rPr lang="en-US" dirty="0"/>
              <a:t>3.     Remember Jesus. As he came and suffered while also being among the suffering, he showed us that pain is real. He also showed that trusting in the Lord will never let you down. And at the end of it all, he will wipe away every tear.</a:t>
            </a:r>
          </a:p>
        </p:txBody>
      </p:sp>
    </p:spTree>
    <p:extLst>
      <p:ext uri="{BB962C8B-B14F-4D97-AF65-F5344CB8AC3E}">
        <p14:creationId xmlns:p14="http://schemas.microsoft.com/office/powerpoint/2010/main" val="1609113326"/>
      </p:ext>
    </p:extLst>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docProps/app.xml><?xml version="1.0" encoding="utf-8"?>
<Properties xmlns="http://schemas.openxmlformats.org/officeDocument/2006/extended-properties" xmlns:vt="http://schemas.openxmlformats.org/officeDocument/2006/docPropsVTypes">
  <TotalTime>112</TotalTime>
  <Words>536</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Modern No. 20</vt:lpstr>
      <vt:lpstr>Sitka Heading</vt:lpstr>
      <vt:lpstr>Source Sans Pro</vt:lpstr>
      <vt:lpstr>3DFloatVTI</vt:lpstr>
      <vt:lpstr>Dealing with Suffering</vt:lpstr>
      <vt:lpstr>Does Suffering Mean Anything? (Ecclesiastes 3.16-22)</vt:lpstr>
      <vt:lpstr>What do we make of “natural” evil? (Amos 4.6-13)</vt:lpstr>
      <vt:lpstr>What do we make of injustice? (Ecclesiastes 3.16-22)</vt:lpstr>
      <vt:lpstr>What about when the innocent suffer? (John 9.16-30)</vt:lpstr>
      <vt:lpstr>What about understanding mortality? (1st Thessalonians 4.13-18)</vt:lpstr>
      <vt:lpstr>Practical Thoughts on Suffering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Dealing with Suffering</dc:title>
  <dc:creator>Alexander Newman</dc:creator>
  <cp:lastModifiedBy>Alexander Newman</cp:lastModifiedBy>
  <cp:revision>1</cp:revision>
  <dcterms:created xsi:type="dcterms:W3CDTF">2021-10-17T00:47:48Z</dcterms:created>
  <dcterms:modified xsi:type="dcterms:W3CDTF">2021-10-17T02:39:57Z</dcterms:modified>
</cp:coreProperties>
</file>