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12" r:id="rId1"/>
  </p:sldMasterIdLst>
  <p:sldIdLst>
    <p:sldId id="262" r:id="rId2"/>
    <p:sldId id="259" r:id="rId3"/>
    <p:sldId id="258" r:id="rId4"/>
    <p:sldId id="257" r:id="rId5"/>
    <p:sldId id="260" r:id="rId6"/>
    <p:sldId id="261" r:id="rId7"/>
  </p:sldIdLst>
  <p:sldSz cx="12192000" cy="6858000"/>
  <p:notesSz cx="6858000" cy="9144000"/>
  <p:embeddedFontLst>
    <p:embeddedFont>
      <p:font typeface="Gloucester MT Extra Condensed" panose="02030808020601010101" pitchFamily="18" charset="0"/>
      <p:regular r:id="rId8"/>
    </p:embeddedFont>
    <p:embeddedFont>
      <p:font typeface="The Serif Hand Black" panose="03070902030502020204" pitchFamily="66" charset="0"/>
      <p:bold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3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4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5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5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40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24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8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79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1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7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8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4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4F87819-B70D-4927-B657-7D175613F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CB3820D-C773-4632-9F79-C890E1B2B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177668"/>
          </a:xfrm>
          <a:custGeom>
            <a:avLst/>
            <a:gdLst>
              <a:gd name="connsiteX0" fmla="*/ 6861986 w 12191999"/>
              <a:gd name="connsiteY0" fmla="*/ 6107659 h 6177668"/>
              <a:gd name="connsiteX1" fmla="*/ 6860986 w 12191999"/>
              <a:gd name="connsiteY1" fmla="*/ 6107739 h 6177668"/>
              <a:gd name="connsiteX2" fmla="*/ 6860759 w 12191999"/>
              <a:gd name="connsiteY2" fmla="*/ 6108287 h 6177668"/>
              <a:gd name="connsiteX3" fmla="*/ 0 w 12191999"/>
              <a:gd name="connsiteY3" fmla="*/ 0 h 6177668"/>
              <a:gd name="connsiteX4" fmla="*/ 12191999 w 12191999"/>
              <a:gd name="connsiteY4" fmla="*/ 0 h 6177668"/>
              <a:gd name="connsiteX5" fmla="*/ 12191999 w 12191999"/>
              <a:gd name="connsiteY5" fmla="*/ 5215324 h 6177668"/>
              <a:gd name="connsiteX6" fmla="*/ 12144282 w 12191999"/>
              <a:gd name="connsiteY6" fmla="*/ 5229900 h 6177668"/>
              <a:gd name="connsiteX7" fmla="*/ 11759192 w 12191999"/>
              <a:gd name="connsiteY7" fmla="*/ 5336208 h 6177668"/>
              <a:gd name="connsiteX8" fmla="*/ 10505159 w 12191999"/>
              <a:gd name="connsiteY8" fmla="*/ 5627228 h 6177668"/>
              <a:gd name="connsiteX9" fmla="*/ 9501755 w 12191999"/>
              <a:gd name="connsiteY9" fmla="*/ 5807012 h 6177668"/>
              <a:gd name="connsiteX10" fmla="*/ 8534155 w 12191999"/>
              <a:gd name="connsiteY10" fmla="*/ 5944240 h 6177668"/>
              <a:gd name="connsiteX11" fmla="*/ 7790171 w 12191999"/>
              <a:gd name="connsiteY11" fmla="*/ 6026297 h 6177668"/>
              <a:gd name="connsiteX12" fmla="*/ 7024337 w 12191999"/>
              <a:gd name="connsiteY12" fmla="*/ 6093812 h 6177668"/>
              <a:gd name="connsiteX13" fmla="*/ 7008892 w 12191999"/>
              <a:gd name="connsiteY13" fmla="*/ 6095938 h 6177668"/>
              <a:gd name="connsiteX14" fmla="*/ 6862735 w 12191999"/>
              <a:gd name="connsiteY14" fmla="*/ 6107599 h 6177668"/>
              <a:gd name="connsiteX15" fmla="*/ 6872248 w 12191999"/>
              <a:gd name="connsiteY15" fmla="*/ 6109467 h 6177668"/>
              <a:gd name="connsiteX16" fmla="*/ 6907812 w 12191999"/>
              <a:gd name="connsiteY16" fmla="*/ 6107715 h 6177668"/>
              <a:gd name="connsiteX17" fmla="*/ 6956484 w 12191999"/>
              <a:gd name="connsiteY17" fmla="*/ 6104658 h 6177668"/>
              <a:gd name="connsiteX18" fmla="*/ 7652688 w 12191999"/>
              <a:gd name="connsiteY18" fmla="*/ 6071273 h 6177668"/>
              <a:gd name="connsiteX19" fmla="*/ 8699923 w 12191999"/>
              <a:gd name="connsiteY19" fmla="*/ 5982083 h 6177668"/>
              <a:gd name="connsiteX20" fmla="*/ 9557819 w 12191999"/>
              <a:gd name="connsiteY20" fmla="*/ 5875435 h 6177668"/>
              <a:gd name="connsiteX21" fmla="*/ 10709534 w 12191999"/>
              <a:gd name="connsiteY21" fmla="*/ 5676156 h 6177668"/>
              <a:gd name="connsiteX22" fmla="*/ 12081554 w 12191999"/>
              <a:gd name="connsiteY22" fmla="*/ 5341561 h 6177668"/>
              <a:gd name="connsiteX23" fmla="*/ 12191999 w 12191999"/>
              <a:gd name="connsiteY23" fmla="*/ 5308238 h 6177668"/>
              <a:gd name="connsiteX24" fmla="*/ 12191999 w 12191999"/>
              <a:gd name="connsiteY24" fmla="*/ 5364054 h 6177668"/>
              <a:gd name="connsiteX25" fmla="*/ 11911964 w 12191999"/>
              <a:gd name="connsiteY25" fmla="*/ 5447316 h 6177668"/>
              <a:gd name="connsiteX26" fmla="*/ 11020049 w 12191999"/>
              <a:gd name="connsiteY26" fmla="*/ 5667491 h 6177668"/>
              <a:gd name="connsiteX27" fmla="*/ 10064425 w 12191999"/>
              <a:gd name="connsiteY27" fmla="*/ 5852245 h 6177668"/>
              <a:gd name="connsiteX28" fmla="*/ 9264124 w 12191999"/>
              <a:gd name="connsiteY28" fmla="*/ 5971252 h 6177668"/>
              <a:gd name="connsiteX29" fmla="*/ 8654182 w 12191999"/>
              <a:gd name="connsiteY29" fmla="*/ 6042605 h 6177668"/>
              <a:gd name="connsiteX30" fmla="*/ 7938866 w 12191999"/>
              <a:gd name="connsiteY30" fmla="*/ 6105677 h 6177668"/>
              <a:gd name="connsiteX31" fmla="*/ 7008089 w 12191999"/>
              <a:gd name="connsiteY31" fmla="*/ 6158427 h 6177668"/>
              <a:gd name="connsiteX32" fmla="*/ 6549390 w 12191999"/>
              <a:gd name="connsiteY32" fmla="*/ 6172697 h 6177668"/>
              <a:gd name="connsiteX33" fmla="*/ 6433696 w 12191999"/>
              <a:gd name="connsiteY33" fmla="*/ 6177668 h 6177668"/>
              <a:gd name="connsiteX34" fmla="*/ 6127899 w 12191999"/>
              <a:gd name="connsiteY34" fmla="*/ 6177668 h 6177668"/>
              <a:gd name="connsiteX35" fmla="*/ 6048391 w 12191999"/>
              <a:gd name="connsiteY35" fmla="*/ 6172953 h 6177668"/>
              <a:gd name="connsiteX36" fmla="*/ 5334221 w 12191999"/>
              <a:gd name="connsiteY36" fmla="*/ 6135747 h 6177668"/>
              <a:gd name="connsiteX37" fmla="*/ 4413510 w 12191999"/>
              <a:gd name="connsiteY37" fmla="*/ 6072039 h 6177668"/>
              <a:gd name="connsiteX38" fmla="*/ 3438265 w 12191999"/>
              <a:gd name="connsiteY38" fmla="*/ 5970870 h 6177668"/>
              <a:gd name="connsiteX39" fmla="*/ 2425303 w 12191999"/>
              <a:gd name="connsiteY39" fmla="*/ 5848805 h 6177668"/>
              <a:gd name="connsiteX40" fmla="*/ 1293973 w 12191999"/>
              <a:gd name="connsiteY40" fmla="*/ 5671060 h 6177668"/>
              <a:gd name="connsiteX41" fmla="*/ 126888 w 12191999"/>
              <a:gd name="connsiteY41" fmla="*/ 5425029 h 6177668"/>
              <a:gd name="connsiteX42" fmla="*/ 0 w 12191999"/>
              <a:gd name="connsiteY42" fmla="*/ 5392100 h 6177668"/>
              <a:gd name="connsiteX43" fmla="*/ 0 w 12191999"/>
              <a:gd name="connsiteY43" fmla="*/ 5333771 h 6177668"/>
              <a:gd name="connsiteX44" fmla="*/ 130837 w 12191999"/>
              <a:gd name="connsiteY44" fmla="*/ 5368509 h 6177668"/>
              <a:gd name="connsiteX45" fmla="*/ 660204 w 12191999"/>
              <a:gd name="connsiteY45" fmla="*/ 5490001 h 6177668"/>
              <a:gd name="connsiteX46" fmla="*/ 1831416 w 12191999"/>
              <a:gd name="connsiteY46" fmla="*/ 5705715 h 6177668"/>
              <a:gd name="connsiteX47" fmla="*/ 2677204 w 12191999"/>
              <a:gd name="connsiteY47" fmla="*/ 5825742 h 6177668"/>
              <a:gd name="connsiteX48" fmla="*/ 2644716 w 12191999"/>
              <a:gd name="connsiteY48" fmla="*/ 5815549 h 6177668"/>
              <a:gd name="connsiteX49" fmla="*/ 1173182 w 12191999"/>
              <a:gd name="connsiteY49" fmla="*/ 5474074 h 6177668"/>
              <a:gd name="connsiteX50" fmla="*/ 479527 w 12191999"/>
              <a:gd name="connsiteY50" fmla="*/ 5269379 h 6177668"/>
              <a:gd name="connsiteX51" fmla="*/ 0 w 12191999"/>
              <a:gd name="connsiteY51" fmla="*/ 5107083 h 617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Outdoors: Dove hunting season in NY? There's a chance">
            <a:extLst>
              <a:ext uri="{FF2B5EF4-FFF2-40B4-BE49-F238E27FC236}">
                <a16:creationId xmlns:a16="http://schemas.microsoft.com/office/drawing/2014/main" id="{301E02E1-3338-477E-937A-ED329890AA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19"/>
          <a:stretch/>
        </p:blipFill>
        <p:spPr bwMode="auto">
          <a:xfrm>
            <a:off x="20" y="10"/>
            <a:ext cx="12191979" cy="6177658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5CF97A-6E0C-497B-9237-47B261743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795" y="1041400"/>
            <a:ext cx="11459361" cy="2387600"/>
          </a:xfrm>
        </p:spPr>
        <p:txBody>
          <a:bodyPr>
            <a:norm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Understanding the Spirit's Role Today</a:t>
            </a:r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DCB8EB4B-AFE9-41E8-95B0-F246E5740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650059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6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BDE7D-77E2-4BC8-BDBD-BAF625824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loucester MT Extra Condensed" panose="02030808020601010101" pitchFamily="18" charset="0"/>
              </a:rPr>
              <a:t>Is the Spirit Finished?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97071-96F1-4669-AAE0-6E5392282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32" y="1879050"/>
            <a:ext cx="10515600" cy="425196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Gloucester MT Extra Condensed" panose="02030808020601010101" pitchFamily="18" charset="0"/>
              </a:rPr>
              <a:t>Being finished with one task doesn’t mean finished altogether.</a:t>
            </a:r>
          </a:p>
          <a:p>
            <a:endParaRPr lang="en-US" sz="4000" dirty="0">
              <a:latin typeface="Gloucester MT Extra Condensed" panose="02030808020601010101" pitchFamily="18" charset="0"/>
            </a:endParaRPr>
          </a:p>
          <a:p>
            <a:r>
              <a:rPr lang="en-US" sz="4000" dirty="0">
                <a:latin typeface="Gloucester MT Extra Condensed" panose="02030808020601010101" pitchFamily="18" charset="0"/>
              </a:rPr>
              <a:t>God’s methods of interaction have continually changed: Never did they signal that He was no longer involved in the world.</a:t>
            </a:r>
          </a:p>
          <a:p>
            <a:endParaRPr lang="en-US" sz="4000" dirty="0">
              <a:latin typeface="Gloucester MT Extra Condensed" panose="02030808020601010101" pitchFamily="18" charset="0"/>
            </a:endParaRPr>
          </a:p>
          <a:p>
            <a:r>
              <a:rPr lang="en-US" sz="4000" dirty="0">
                <a:latin typeface="Gloucester MT Extra Condensed" panose="02030808020601010101" pitchFamily="18" charset="0"/>
              </a:rPr>
              <a:t>The Spirit’s work extends beyond what was done in the first century.</a:t>
            </a:r>
          </a:p>
        </p:txBody>
      </p:sp>
    </p:spTree>
    <p:extLst>
      <p:ext uri="{BB962C8B-B14F-4D97-AF65-F5344CB8AC3E}">
        <p14:creationId xmlns:p14="http://schemas.microsoft.com/office/powerpoint/2010/main" val="323782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BDE7D-77E2-4BC8-BDBD-BAF625824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loucester MT Extra Condensed" panose="02030808020601010101" pitchFamily="18" charset="0"/>
              </a:rPr>
              <a:t>Knowing the Difference Between Feelings and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97071-96F1-4669-AAE0-6E5392282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088" y="1912606"/>
            <a:ext cx="10515600" cy="4488194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latin typeface="Gloucester MT Extra Condensed" panose="02030808020601010101" pitchFamily="18" charset="0"/>
              </a:rPr>
              <a:t>Where in scripture has the Spirit ever communicated through </a:t>
            </a:r>
            <a:br>
              <a:rPr lang="en-US" sz="4000" dirty="0">
                <a:latin typeface="Gloucester MT Extra Condensed" panose="02030808020601010101" pitchFamily="18" charset="0"/>
              </a:rPr>
            </a:br>
            <a:r>
              <a:rPr lang="en-US" sz="4000" dirty="0">
                <a:latin typeface="Gloucester MT Extra Condensed" panose="02030808020601010101" pitchFamily="18" charset="0"/>
              </a:rPr>
              <a:t>sensations or a vague sense of intuition?</a:t>
            </a:r>
          </a:p>
          <a:p>
            <a:endParaRPr lang="en-US" sz="4000" dirty="0">
              <a:latin typeface="Gloucester MT Extra Condensed" panose="02030808020601010101" pitchFamily="18" charset="0"/>
            </a:endParaRPr>
          </a:p>
          <a:p>
            <a:r>
              <a:rPr lang="en-US" sz="4000" dirty="0">
                <a:latin typeface="Gloucester MT Extra Condensed" panose="02030808020601010101" pitchFamily="18" charset="0"/>
              </a:rPr>
              <a:t>What good is a feeling of the heart apart from what scripture teaches?</a:t>
            </a:r>
          </a:p>
          <a:p>
            <a:endParaRPr lang="en-US" sz="4000" dirty="0">
              <a:latin typeface="Gloucester MT Extra Condensed" panose="02030808020601010101" pitchFamily="18" charset="0"/>
            </a:endParaRPr>
          </a:p>
          <a:p>
            <a:r>
              <a:rPr lang="en-US" sz="4000" dirty="0">
                <a:latin typeface="Gloucester MT Extra Condensed" panose="02030808020601010101" pitchFamily="18" charset="0"/>
              </a:rPr>
              <a:t>Walking by the Spirit means setting our mind on the things of the Spirit.</a:t>
            </a:r>
          </a:p>
        </p:txBody>
      </p:sp>
    </p:spTree>
    <p:extLst>
      <p:ext uri="{BB962C8B-B14F-4D97-AF65-F5344CB8AC3E}">
        <p14:creationId xmlns:p14="http://schemas.microsoft.com/office/powerpoint/2010/main" val="116573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BDE7D-77E2-4BC8-BDBD-BAF625824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loucester MT Extra Condensed" panose="02030808020601010101" pitchFamily="18" charset="0"/>
              </a:rPr>
              <a:t>The Flow of Communication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97071-96F1-4669-AAE0-6E5392282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1329"/>
            <a:ext cx="10515600" cy="425196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Gloucester MT Extra Condensed" panose="02030808020601010101" pitchFamily="18" charset="0"/>
              </a:rPr>
              <a:t>We can confirm ourselves through what is revealed in scripture; but the co-testimony from the Spirit is to the Father.</a:t>
            </a:r>
          </a:p>
          <a:p>
            <a:endParaRPr lang="en-US" sz="4000" dirty="0">
              <a:latin typeface="Gloucester MT Extra Condensed" panose="02030808020601010101" pitchFamily="18" charset="0"/>
            </a:endParaRPr>
          </a:p>
          <a:p>
            <a:r>
              <a:rPr lang="en-US" sz="4000" dirty="0">
                <a:latin typeface="Gloucester MT Extra Condensed" panose="02030808020601010101" pitchFamily="18" charset="0"/>
              </a:rPr>
              <a:t>When the Spirit intercedes in prayer, it is also to the Father, and not</a:t>
            </a:r>
            <a:br>
              <a:rPr lang="en-US" sz="4000" dirty="0">
                <a:latin typeface="Gloucester MT Extra Condensed" panose="02030808020601010101" pitchFamily="18" charset="0"/>
              </a:rPr>
            </a:br>
            <a:r>
              <a:rPr lang="en-US" sz="4000" dirty="0">
                <a:latin typeface="Gloucester MT Extra Condensed" panose="02030808020601010101" pitchFamily="18" charset="0"/>
              </a:rPr>
              <a:t>a communication directed to us. </a:t>
            </a:r>
          </a:p>
          <a:p>
            <a:pPr marL="0" indent="0">
              <a:buNone/>
            </a:pPr>
            <a:endParaRPr lang="en-US" sz="4000" dirty="0">
              <a:latin typeface="Gloucester MT Extra Condensed" panose="020308080206010101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17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BDE7D-77E2-4BC8-BDBD-BAF625824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latin typeface="Gloucester MT Extra Condensed" panose="02030808020601010101" pitchFamily="18" charset="0"/>
              </a:rPr>
              <a:t>Thinking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97071-96F1-4669-AAE0-6E5392282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5826"/>
            <a:ext cx="10515600" cy="3070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atin typeface="Gloucester MT Extra Condensed" panose="02030808020601010101" pitchFamily="18" charset="0"/>
              </a:rPr>
              <a:t>Appreciate, Emphasize, Understand</a:t>
            </a:r>
          </a:p>
          <a:p>
            <a:pPr marL="0" indent="0" algn="ctr">
              <a:buNone/>
            </a:pPr>
            <a:endParaRPr lang="en-US" sz="5400" dirty="0">
              <a:latin typeface="Gloucester MT Extra Condensed" panose="02030808020601010101" pitchFamily="18" charset="0"/>
            </a:endParaRPr>
          </a:p>
          <a:p>
            <a:pPr marL="0" indent="0" algn="ctr">
              <a:buNone/>
            </a:pPr>
            <a:r>
              <a:rPr lang="en-US" sz="5400" dirty="0">
                <a:latin typeface="Gloucester MT Extra Condensed" panose="02030808020601010101" pitchFamily="18" charset="0"/>
              </a:rPr>
              <a:t>Desire what God Offers</a:t>
            </a:r>
          </a:p>
          <a:p>
            <a:pPr marL="0" indent="0" algn="ctr">
              <a:buNone/>
            </a:pPr>
            <a:endParaRPr lang="en-US" sz="4400" dirty="0">
              <a:latin typeface="Gloucester MT Extra Condensed" panose="020308080206010101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90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4F87819-B70D-4927-B657-7D175613F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CB3820D-C773-4632-9F79-C890E1B2B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177668"/>
          </a:xfrm>
          <a:custGeom>
            <a:avLst/>
            <a:gdLst>
              <a:gd name="connsiteX0" fmla="*/ 6861986 w 12191999"/>
              <a:gd name="connsiteY0" fmla="*/ 6107659 h 6177668"/>
              <a:gd name="connsiteX1" fmla="*/ 6860986 w 12191999"/>
              <a:gd name="connsiteY1" fmla="*/ 6107739 h 6177668"/>
              <a:gd name="connsiteX2" fmla="*/ 6860759 w 12191999"/>
              <a:gd name="connsiteY2" fmla="*/ 6108287 h 6177668"/>
              <a:gd name="connsiteX3" fmla="*/ 0 w 12191999"/>
              <a:gd name="connsiteY3" fmla="*/ 0 h 6177668"/>
              <a:gd name="connsiteX4" fmla="*/ 12191999 w 12191999"/>
              <a:gd name="connsiteY4" fmla="*/ 0 h 6177668"/>
              <a:gd name="connsiteX5" fmla="*/ 12191999 w 12191999"/>
              <a:gd name="connsiteY5" fmla="*/ 5215324 h 6177668"/>
              <a:gd name="connsiteX6" fmla="*/ 12144282 w 12191999"/>
              <a:gd name="connsiteY6" fmla="*/ 5229900 h 6177668"/>
              <a:gd name="connsiteX7" fmla="*/ 11759192 w 12191999"/>
              <a:gd name="connsiteY7" fmla="*/ 5336208 h 6177668"/>
              <a:gd name="connsiteX8" fmla="*/ 10505159 w 12191999"/>
              <a:gd name="connsiteY8" fmla="*/ 5627228 h 6177668"/>
              <a:gd name="connsiteX9" fmla="*/ 9501755 w 12191999"/>
              <a:gd name="connsiteY9" fmla="*/ 5807012 h 6177668"/>
              <a:gd name="connsiteX10" fmla="*/ 8534155 w 12191999"/>
              <a:gd name="connsiteY10" fmla="*/ 5944240 h 6177668"/>
              <a:gd name="connsiteX11" fmla="*/ 7790171 w 12191999"/>
              <a:gd name="connsiteY11" fmla="*/ 6026297 h 6177668"/>
              <a:gd name="connsiteX12" fmla="*/ 7024337 w 12191999"/>
              <a:gd name="connsiteY12" fmla="*/ 6093812 h 6177668"/>
              <a:gd name="connsiteX13" fmla="*/ 7008892 w 12191999"/>
              <a:gd name="connsiteY13" fmla="*/ 6095938 h 6177668"/>
              <a:gd name="connsiteX14" fmla="*/ 6862735 w 12191999"/>
              <a:gd name="connsiteY14" fmla="*/ 6107599 h 6177668"/>
              <a:gd name="connsiteX15" fmla="*/ 6872248 w 12191999"/>
              <a:gd name="connsiteY15" fmla="*/ 6109467 h 6177668"/>
              <a:gd name="connsiteX16" fmla="*/ 6907812 w 12191999"/>
              <a:gd name="connsiteY16" fmla="*/ 6107715 h 6177668"/>
              <a:gd name="connsiteX17" fmla="*/ 6956484 w 12191999"/>
              <a:gd name="connsiteY17" fmla="*/ 6104658 h 6177668"/>
              <a:gd name="connsiteX18" fmla="*/ 7652688 w 12191999"/>
              <a:gd name="connsiteY18" fmla="*/ 6071273 h 6177668"/>
              <a:gd name="connsiteX19" fmla="*/ 8699923 w 12191999"/>
              <a:gd name="connsiteY19" fmla="*/ 5982083 h 6177668"/>
              <a:gd name="connsiteX20" fmla="*/ 9557819 w 12191999"/>
              <a:gd name="connsiteY20" fmla="*/ 5875435 h 6177668"/>
              <a:gd name="connsiteX21" fmla="*/ 10709534 w 12191999"/>
              <a:gd name="connsiteY21" fmla="*/ 5676156 h 6177668"/>
              <a:gd name="connsiteX22" fmla="*/ 12081554 w 12191999"/>
              <a:gd name="connsiteY22" fmla="*/ 5341561 h 6177668"/>
              <a:gd name="connsiteX23" fmla="*/ 12191999 w 12191999"/>
              <a:gd name="connsiteY23" fmla="*/ 5308238 h 6177668"/>
              <a:gd name="connsiteX24" fmla="*/ 12191999 w 12191999"/>
              <a:gd name="connsiteY24" fmla="*/ 5364054 h 6177668"/>
              <a:gd name="connsiteX25" fmla="*/ 11911964 w 12191999"/>
              <a:gd name="connsiteY25" fmla="*/ 5447316 h 6177668"/>
              <a:gd name="connsiteX26" fmla="*/ 11020049 w 12191999"/>
              <a:gd name="connsiteY26" fmla="*/ 5667491 h 6177668"/>
              <a:gd name="connsiteX27" fmla="*/ 10064425 w 12191999"/>
              <a:gd name="connsiteY27" fmla="*/ 5852245 h 6177668"/>
              <a:gd name="connsiteX28" fmla="*/ 9264124 w 12191999"/>
              <a:gd name="connsiteY28" fmla="*/ 5971252 h 6177668"/>
              <a:gd name="connsiteX29" fmla="*/ 8654182 w 12191999"/>
              <a:gd name="connsiteY29" fmla="*/ 6042605 h 6177668"/>
              <a:gd name="connsiteX30" fmla="*/ 7938866 w 12191999"/>
              <a:gd name="connsiteY30" fmla="*/ 6105677 h 6177668"/>
              <a:gd name="connsiteX31" fmla="*/ 7008089 w 12191999"/>
              <a:gd name="connsiteY31" fmla="*/ 6158427 h 6177668"/>
              <a:gd name="connsiteX32" fmla="*/ 6549390 w 12191999"/>
              <a:gd name="connsiteY32" fmla="*/ 6172697 h 6177668"/>
              <a:gd name="connsiteX33" fmla="*/ 6433696 w 12191999"/>
              <a:gd name="connsiteY33" fmla="*/ 6177668 h 6177668"/>
              <a:gd name="connsiteX34" fmla="*/ 6127899 w 12191999"/>
              <a:gd name="connsiteY34" fmla="*/ 6177668 h 6177668"/>
              <a:gd name="connsiteX35" fmla="*/ 6048391 w 12191999"/>
              <a:gd name="connsiteY35" fmla="*/ 6172953 h 6177668"/>
              <a:gd name="connsiteX36" fmla="*/ 5334221 w 12191999"/>
              <a:gd name="connsiteY36" fmla="*/ 6135747 h 6177668"/>
              <a:gd name="connsiteX37" fmla="*/ 4413510 w 12191999"/>
              <a:gd name="connsiteY37" fmla="*/ 6072039 h 6177668"/>
              <a:gd name="connsiteX38" fmla="*/ 3438265 w 12191999"/>
              <a:gd name="connsiteY38" fmla="*/ 5970870 h 6177668"/>
              <a:gd name="connsiteX39" fmla="*/ 2425303 w 12191999"/>
              <a:gd name="connsiteY39" fmla="*/ 5848805 h 6177668"/>
              <a:gd name="connsiteX40" fmla="*/ 1293973 w 12191999"/>
              <a:gd name="connsiteY40" fmla="*/ 5671060 h 6177668"/>
              <a:gd name="connsiteX41" fmla="*/ 126888 w 12191999"/>
              <a:gd name="connsiteY41" fmla="*/ 5425029 h 6177668"/>
              <a:gd name="connsiteX42" fmla="*/ 0 w 12191999"/>
              <a:gd name="connsiteY42" fmla="*/ 5392100 h 6177668"/>
              <a:gd name="connsiteX43" fmla="*/ 0 w 12191999"/>
              <a:gd name="connsiteY43" fmla="*/ 5333771 h 6177668"/>
              <a:gd name="connsiteX44" fmla="*/ 130837 w 12191999"/>
              <a:gd name="connsiteY44" fmla="*/ 5368509 h 6177668"/>
              <a:gd name="connsiteX45" fmla="*/ 660204 w 12191999"/>
              <a:gd name="connsiteY45" fmla="*/ 5490001 h 6177668"/>
              <a:gd name="connsiteX46" fmla="*/ 1831416 w 12191999"/>
              <a:gd name="connsiteY46" fmla="*/ 5705715 h 6177668"/>
              <a:gd name="connsiteX47" fmla="*/ 2677204 w 12191999"/>
              <a:gd name="connsiteY47" fmla="*/ 5825742 h 6177668"/>
              <a:gd name="connsiteX48" fmla="*/ 2644716 w 12191999"/>
              <a:gd name="connsiteY48" fmla="*/ 5815549 h 6177668"/>
              <a:gd name="connsiteX49" fmla="*/ 1173182 w 12191999"/>
              <a:gd name="connsiteY49" fmla="*/ 5474074 h 6177668"/>
              <a:gd name="connsiteX50" fmla="*/ 479527 w 12191999"/>
              <a:gd name="connsiteY50" fmla="*/ 5269379 h 6177668"/>
              <a:gd name="connsiteX51" fmla="*/ 0 w 12191999"/>
              <a:gd name="connsiteY51" fmla="*/ 5107083 h 617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Outdoors: Dove hunting season in NY? There's a chance">
            <a:extLst>
              <a:ext uri="{FF2B5EF4-FFF2-40B4-BE49-F238E27FC236}">
                <a16:creationId xmlns:a16="http://schemas.microsoft.com/office/drawing/2014/main" id="{301E02E1-3338-477E-937A-ED329890AA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19"/>
          <a:stretch/>
        </p:blipFill>
        <p:spPr bwMode="auto">
          <a:xfrm>
            <a:off x="20" y="10"/>
            <a:ext cx="12191979" cy="6177658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5CF97A-6E0C-497B-9237-47B261743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795" y="1041400"/>
            <a:ext cx="11459361" cy="2387600"/>
          </a:xfrm>
        </p:spPr>
        <p:txBody>
          <a:bodyPr>
            <a:norm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Understanding the Spirit's Role Today</a:t>
            </a:r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DCB8EB4B-AFE9-41E8-95B0-F246E5740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650059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5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6108</TotalTime>
  <Words>174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The Hand Bold</vt:lpstr>
      <vt:lpstr>Arial</vt:lpstr>
      <vt:lpstr>The Serif Hand Black</vt:lpstr>
      <vt:lpstr>Gloucester MT Extra Condensed</vt:lpstr>
      <vt:lpstr>SketchyVTI</vt:lpstr>
      <vt:lpstr>Understanding the Spirit's Role Today</vt:lpstr>
      <vt:lpstr>Is the Spirit Finished?</vt:lpstr>
      <vt:lpstr>Knowing the Difference Between Feelings and Instruction</vt:lpstr>
      <vt:lpstr>The Flow of Communication </vt:lpstr>
      <vt:lpstr>Thinking Ahead</vt:lpstr>
      <vt:lpstr>Understanding the Spirit's Role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the Spirit Still Speak?</dc:title>
  <dc:creator>Seth Mauldin</dc:creator>
  <cp:lastModifiedBy>Seth Mauldin</cp:lastModifiedBy>
  <cp:revision>12</cp:revision>
  <dcterms:created xsi:type="dcterms:W3CDTF">2021-02-01T15:40:47Z</dcterms:created>
  <dcterms:modified xsi:type="dcterms:W3CDTF">2021-10-30T20:41:09Z</dcterms:modified>
</cp:coreProperties>
</file>