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9" r:id="rId4"/>
    <p:sldId id="260" r:id="rId5"/>
    <p:sldId id="261" r:id="rId6"/>
    <p:sldId id="263" r:id="rId7"/>
    <p:sldId id="26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52" d="100"/>
          <a:sy n="52" d="100"/>
        </p:scale>
        <p:origin x="69" y="8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11/21/2021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694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11/21/2021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037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11/21/2021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4039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11/21/2021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7508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11/21/2021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894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11/21/2021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6678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11/21/2021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2943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11/21/2021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5867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11/21/2021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399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11/21/2021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0927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11/21/2021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4122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11/21/2021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6885861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BF642132-805A-497E-9C84-8D6774339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1E7F1DA-407F-41FD-AC0F-D9CAD1187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685800"/>
            <a:ext cx="4724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B1E9AF-7EA8-4FF8-A16B-2AF384F59CAB}"/>
              </a:ext>
            </a:extLst>
          </p:cNvPr>
          <p:cNvSpPr/>
          <p:nvPr/>
        </p:nvSpPr>
        <p:spPr>
          <a:xfrm>
            <a:off x="7448550" y="2248785"/>
            <a:ext cx="3390900" cy="23604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3100" kern="1200" cap="all" spc="300" baseline="0" dirty="0">
                <a:solidFill>
                  <a:schemeClr val="bg2"/>
                </a:solidFill>
                <a:latin typeface="+mj-lt"/>
                <a:ea typeface="+mj-ea"/>
                <a:cs typeface="+mj-cs"/>
              </a:rPr>
              <a:t>Walking In the truth:</a:t>
            </a:r>
          </a:p>
          <a:p>
            <a:pPr algn="ctr">
              <a:lnSpc>
                <a:spcPct val="90000"/>
              </a:lnSpc>
              <a:spcBef>
                <a:spcPct val="0"/>
              </a:spcBef>
              <a:spcAft>
                <a:spcPts val="600"/>
              </a:spcAft>
            </a:pPr>
            <a:r>
              <a:rPr lang="en-US" sz="3100" kern="1200" cap="all" spc="300" baseline="0" dirty="0">
                <a:solidFill>
                  <a:schemeClr val="bg2"/>
                </a:solidFill>
                <a:latin typeface="+mj-lt"/>
                <a:ea typeface="+mj-ea"/>
                <a:cs typeface="+mj-cs"/>
              </a:rPr>
              <a:t>1</a:t>
            </a:r>
            <a:r>
              <a:rPr lang="en-US" sz="3100" kern="1200" cap="all" spc="300" baseline="30000" dirty="0">
                <a:solidFill>
                  <a:schemeClr val="bg2"/>
                </a:solidFill>
                <a:latin typeface="+mj-lt"/>
                <a:ea typeface="+mj-ea"/>
                <a:cs typeface="+mj-cs"/>
              </a:rPr>
              <a:t>st</a:t>
            </a:r>
            <a:r>
              <a:rPr lang="en-US" sz="3100" kern="1200" cap="all" spc="300" baseline="0" dirty="0">
                <a:solidFill>
                  <a:schemeClr val="bg2"/>
                </a:solidFill>
                <a:latin typeface="+mj-lt"/>
                <a:ea typeface="+mj-ea"/>
                <a:cs typeface="+mj-cs"/>
              </a:rPr>
              <a:t> john     2.7-27</a:t>
            </a:r>
          </a:p>
        </p:txBody>
      </p:sp>
      <p:pic>
        <p:nvPicPr>
          <p:cNvPr id="7" name="Picture 6">
            <a:extLst>
              <a:ext uri="{FF2B5EF4-FFF2-40B4-BE49-F238E27FC236}">
                <a16:creationId xmlns:a16="http://schemas.microsoft.com/office/drawing/2014/main" id="{7BD85C1A-47E8-45ED-AE0C-6A341BE95709}"/>
              </a:ext>
            </a:extLst>
          </p:cNvPr>
          <p:cNvPicPr>
            <a:picLocks noChangeAspect="1"/>
          </p:cNvPicPr>
          <p:nvPr/>
        </p:nvPicPr>
        <p:blipFill>
          <a:blip r:embed="rId2">
            <a:extLst>
              <a:ext uri="{28A0092B-C50C-407E-A947-70E740481C1C}">
                <a14:useLocalDpi xmlns:a14="http://schemas.microsoft.com/office/drawing/2010/main" val="0"/>
              </a:ext>
            </a:extLst>
          </a:blip>
          <a:srcRect l="20350" r="20350"/>
          <a:stretch/>
        </p:blipFill>
        <p:spPr>
          <a:xfrm>
            <a:off x="0" y="-56498"/>
            <a:ext cx="6096000" cy="6857990"/>
          </a:xfrm>
          <a:prstGeom prst="rect">
            <a:avLst/>
          </a:prstGeom>
        </p:spPr>
      </p:pic>
    </p:spTree>
    <p:extLst>
      <p:ext uri="{BB962C8B-B14F-4D97-AF65-F5344CB8AC3E}">
        <p14:creationId xmlns:p14="http://schemas.microsoft.com/office/powerpoint/2010/main" val="179779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B1E9AF-7EA8-4FF8-A16B-2AF384F59CAB}"/>
              </a:ext>
            </a:extLst>
          </p:cNvPr>
          <p:cNvSpPr/>
          <p:nvPr/>
        </p:nvSpPr>
        <p:spPr>
          <a:xfrm>
            <a:off x="6095999" y="0"/>
            <a:ext cx="6095999" cy="68579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20000"/>
          </a:bodyPr>
          <a:lstStyle/>
          <a:p>
            <a:pPr algn="ctr">
              <a:lnSpc>
                <a:spcPct val="90000"/>
              </a:lnSpc>
              <a:spcBef>
                <a:spcPct val="0"/>
              </a:spcBef>
              <a:spcAft>
                <a:spcPts val="600"/>
              </a:spcAft>
            </a:pPr>
            <a:endParaRPr lang="en-US" sz="3100" cap="all" spc="300" dirty="0">
              <a:solidFill>
                <a:schemeClr val="bg2"/>
              </a:solidFill>
              <a:latin typeface="+mj-lt"/>
              <a:ea typeface="+mj-ea"/>
              <a:cs typeface="+mj-cs"/>
            </a:endParaRPr>
          </a:p>
          <a:p>
            <a:pPr algn="ctr">
              <a:lnSpc>
                <a:spcPct val="90000"/>
              </a:lnSpc>
              <a:spcBef>
                <a:spcPct val="0"/>
              </a:spcBef>
              <a:spcAft>
                <a:spcPts val="600"/>
              </a:spcAft>
            </a:pPr>
            <a:endParaRPr lang="en-US" sz="3100" kern="1200" cap="all" spc="300" baseline="0" dirty="0">
              <a:solidFill>
                <a:schemeClr val="bg2"/>
              </a:solidFill>
              <a:latin typeface="+mj-lt"/>
              <a:ea typeface="+mj-ea"/>
              <a:cs typeface="+mj-cs"/>
            </a:endParaRPr>
          </a:p>
          <a:p>
            <a:pPr algn="ctr">
              <a:lnSpc>
                <a:spcPct val="90000"/>
              </a:lnSpc>
              <a:spcBef>
                <a:spcPct val="0"/>
              </a:spcBef>
              <a:spcAft>
                <a:spcPts val="600"/>
              </a:spcAft>
            </a:pPr>
            <a:r>
              <a:rPr lang="en-US" sz="3100" cap="all" spc="300" dirty="0">
                <a:solidFill>
                  <a:schemeClr val="bg2"/>
                </a:solidFill>
                <a:latin typeface="+mj-lt"/>
                <a:ea typeface="+mj-ea"/>
                <a:cs typeface="+mj-cs"/>
              </a:rPr>
              <a:t>Themes of our series</a:t>
            </a:r>
          </a:p>
          <a:p>
            <a:pPr algn="ctr">
              <a:lnSpc>
                <a:spcPct val="90000"/>
              </a:lnSpc>
              <a:spcBef>
                <a:spcPct val="0"/>
              </a:spcBef>
              <a:spcAft>
                <a:spcPts val="600"/>
              </a:spcAft>
            </a:pPr>
            <a:endParaRPr lang="en-US" sz="3100" kern="1200" cap="all" spc="300" baseline="0" dirty="0">
              <a:solidFill>
                <a:schemeClr val="bg2"/>
              </a:solidFill>
              <a:latin typeface="+mj-lt"/>
              <a:ea typeface="+mj-ea"/>
              <a:cs typeface="+mj-cs"/>
            </a:endParaRPr>
          </a:p>
          <a:p>
            <a:pPr marL="457200" indent="-457200" algn="ctr">
              <a:lnSpc>
                <a:spcPct val="90000"/>
              </a:lnSpc>
              <a:spcBef>
                <a:spcPct val="0"/>
              </a:spcBef>
              <a:spcAft>
                <a:spcPts val="600"/>
              </a:spcAft>
              <a:buFont typeface="Arial" panose="020B0604020202020204" pitchFamily="34" charset="0"/>
              <a:buChar char="•"/>
            </a:pPr>
            <a:r>
              <a:rPr lang="en-US" sz="3100" cap="all" spc="300" dirty="0">
                <a:solidFill>
                  <a:schemeClr val="bg2"/>
                </a:solidFill>
                <a:latin typeface="+mj-lt"/>
                <a:ea typeface="+mj-ea"/>
                <a:cs typeface="+mj-cs"/>
              </a:rPr>
              <a:t>Jesus is the center of the gospel</a:t>
            </a:r>
          </a:p>
          <a:p>
            <a:pPr marL="457200" indent="-457200" algn="ctr">
              <a:lnSpc>
                <a:spcPct val="90000"/>
              </a:lnSpc>
              <a:spcBef>
                <a:spcPct val="0"/>
              </a:spcBef>
              <a:spcAft>
                <a:spcPts val="600"/>
              </a:spcAft>
              <a:buFont typeface="Arial" panose="020B0604020202020204" pitchFamily="34" charset="0"/>
              <a:buChar char="•"/>
            </a:pPr>
            <a:endParaRPr lang="en-US" sz="3100" cap="all" spc="300" dirty="0">
              <a:solidFill>
                <a:schemeClr val="bg2"/>
              </a:solidFill>
              <a:latin typeface="+mj-lt"/>
              <a:ea typeface="+mj-ea"/>
              <a:cs typeface="+mj-cs"/>
            </a:endParaRPr>
          </a:p>
          <a:p>
            <a:pPr marL="457200" indent="-457200" algn="ctr">
              <a:lnSpc>
                <a:spcPct val="90000"/>
              </a:lnSpc>
              <a:spcBef>
                <a:spcPct val="0"/>
              </a:spcBef>
              <a:spcAft>
                <a:spcPts val="600"/>
              </a:spcAft>
              <a:buFont typeface="Arial" panose="020B0604020202020204" pitchFamily="34" charset="0"/>
              <a:buChar char="•"/>
            </a:pPr>
            <a:r>
              <a:rPr lang="en-US" sz="3100" cap="all" spc="300" dirty="0">
                <a:solidFill>
                  <a:schemeClr val="bg2"/>
                </a:solidFill>
                <a:latin typeface="+mj-lt"/>
                <a:ea typeface="+mj-ea"/>
                <a:cs typeface="+mj-cs"/>
              </a:rPr>
              <a:t>The effect of love: God’s love towards us and us towards him</a:t>
            </a:r>
          </a:p>
          <a:p>
            <a:pPr algn="ctr">
              <a:lnSpc>
                <a:spcPct val="90000"/>
              </a:lnSpc>
              <a:spcBef>
                <a:spcPct val="0"/>
              </a:spcBef>
              <a:spcAft>
                <a:spcPts val="600"/>
              </a:spcAft>
            </a:pPr>
            <a:endParaRPr lang="en-US" sz="3100" cap="all" spc="300" dirty="0">
              <a:solidFill>
                <a:schemeClr val="bg2"/>
              </a:solidFill>
              <a:latin typeface="+mj-lt"/>
              <a:ea typeface="+mj-ea"/>
              <a:cs typeface="+mj-cs"/>
            </a:endParaRPr>
          </a:p>
          <a:p>
            <a:pPr marL="457200" indent="-457200" algn="ctr">
              <a:lnSpc>
                <a:spcPct val="90000"/>
              </a:lnSpc>
              <a:spcBef>
                <a:spcPct val="0"/>
              </a:spcBef>
              <a:spcAft>
                <a:spcPts val="600"/>
              </a:spcAft>
              <a:buFont typeface="Arial" panose="020B0604020202020204" pitchFamily="34" charset="0"/>
              <a:buChar char="•"/>
            </a:pPr>
            <a:r>
              <a:rPr lang="en-US" sz="3100" cap="all" spc="300" dirty="0">
                <a:solidFill>
                  <a:schemeClr val="bg2"/>
                </a:solidFill>
                <a:latin typeface="+mj-lt"/>
                <a:ea typeface="+mj-ea"/>
                <a:cs typeface="+mj-cs"/>
              </a:rPr>
              <a:t>Walking with the lord means to listen to his wisdom</a:t>
            </a:r>
          </a:p>
          <a:p>
            <a:pPr marL="457200" indent="-457200" algn="ctr">
              <a:lnSpc>
                <a:spcPct val="90000"/>
              </a:lnSpc>
              <a:spcBef>
                <a:spcPct val="0"/>
              </a:spcBef>
              <a:spcAft>
                <a:spcPts val="600"/>
              </a:spcAft>
              <a:buFont typeface="Arial" panose="020B0604020202020204" pitchFamily="34" charset="0"/>
              <a:buChar char="•"/>
            </a:pPr>
            <a:endParaRPr lang="en-US" sz="3100" cap="all" spc="300" dirty="0">
              <a:solidFill>
                <a:schemeClr val="bg2"/>
              </a:solidFill>
              <a:latin typeface="+mj-lt"/>
              <a:ea typeface="+mj-ea"/>
              <a:cs typeface="+mj-cs"/>
            </a:endParaRPr>
          </a:p>
          <a:p>
            <a:pPr marL="457200" indent="-457200" algn="ctr">
              <a:lnSpc>
                <a:spcPct val="90000"/>
              </a:lnSpc>
              <a:spcBef>
                <a:spcPct val="0"/>
              </a:spcBef>
              <a:spcAft>
                <a:spcPts val="600"/>
              </a:spcAft>
              <a:buFont typeface="Arial" panose="020B0604020202020204" pitchFamily="34" charset="0"/>
              <a:buChar char="•"/>
            </a:pPr>
            <a:r>
              <a:rPr lang="en-US" sz="3100" cap="all" spc="300" dirty="0">
                <a:solidFill>
                  <a:schemeClr val="bg2"/>
                </a:solidFill>
                <a:latin typeface="+mj-lt"/>
                <a:ea typeface="+mj-ea"/>
                <a:cs typeface="+mj-cs"/>
              </a:rPr>
              <a:t>Walking as Jesus did in compassion, love, and truth.</a:t>
            </a:r>
          </a:p>
          <a:p>
            <a:pPr marL="457200" indent="-457200" algn="ctr">
              <a:lnSpc>
                <a:spcPct val="90000"/>
              </a:lnSpc>
              <a:spcBef>
                <a:spcPct val="0"/>
              </a:spcBef>
              <a:spcAft>
                <a:spcPts val="600"/>
              </a:spcAft>
              <a:buFont typeface="Arial" panose="020B0604020202020204" pitchFamily="34" charset="0"/>
              <a:buChar char="•"/>
            </a:pPr>
            <a:endParaRPr lang="en-US" sz="3100" cap="all" spc="30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DC49BC61-9BEF-42DD-9DAF-2A743D559885}"/>
              </a:ext>
            </a:extLst>
          </p:cNvPr>
          <p:cNvPicPr>
            <a:picLocks noChangeAspect="1"/>
          </p:cNvPicPr>
          <p:nvPr/>
        </p:nvPicPr>
        <p:blipFill>
          <a:blip r:embed="rId2">
            <a:extLst>
              <a:ext uri="{28A0092B-C50C-407E-A947-70E740481C1C}">
                <a14:useLocalDpi xmlns:a14="http://schemas.microsoft.com/office/drawing/2010/main" val="0"/>
              </a:ext>
            </a:extLst>
          </a:blip>
          <a:srcRect l="20350" r="20350"/>
          <a:stretch/>
        </p:blipFill>
        <p:spPr>
          <a:xfrm>
            <a:off x="0" y="10"/>
            <a:ext cx="6096000" cy="6857990"/>
          </a:xfrm>
          <a:prstGeom prst="rect">
            <a:avLst/>
          </a:prstGeom>
        </p:spPr>
      </p:pic>
    </p:spTree>
    <p:extLst>
      <p:ext uri="{BB962C8B-B14F-4D97-AF65-F5344CB8AC3E}">
        <p14:creationId xmlns:p14="http://schemas.microsoft.com/office/powerpoint/2010/main" val="346434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56E65-2429-45F4-A07D-A0E97E1E327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Modern No. 20" panose="02070704070505020303" pitchFamily="18" charset="0"/>
              </a:rPr>
              <a:t>1</a:t>
            </a:r>
            <a:r>
              <a:rPr lang="en-US" sz="4000" baseline="30000" dirty="0">
                <a:latin typeface="Modern No. 20" panose="02070704070505020303" pitchFamily="18" charset="0"/>
              </a:rPr>
              <a:t>st</a:t>
            </a:r>
            <a:r>
              <a:rPr lang="en-US" sz="4000" dirty="0">
                <a:latin typeface="Modern No. 20" panose="02070704070505020303" pitchFamily="18" charset="0"/>
              </a:rPr>
              <a:t> John 2.7-11</a:t>
            </a:r>
          </a:p>
          <a:p>
            <a:pPr marL="457200" indent="-457200">
              <a:buFont typeface="Arial" panose="020B0604020202020204" pitchFamily="34" charset="0"/>
              <a:buChar char="•"/>
            </a:pPr>
            <a:r>
              <a:rPr lang="en-US" sz="3000" dirty="0">
                <a:solidFill>
                  <a:schemeClr val="bg1"/>
                </a:solidFill>
                <a:latin typeface="Modern No. 20" panose="02070704070505020303" pitchFamily="18" charset="0"/>
              </a:rPr>
              <a:t>There is importance in repeating teaching – we need to hear the same lessons to remind of our need to grow.</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dirty="0">
                <a:latin typeface="Modern No. 20" panose="02070704070505020303" pitchFamily="18" charset="0"/>
              </a:rPr>
              <a:t>“The darkness is passing away and the true light is already shining.” A comfort to know that evil is being overcome.</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dirty="0">
                <a:latin typeface="Modern No. 20" panose="02070704070505020303" pitchFamily="18" charset="0"/>
              </a:rPr>
              <a:t>To claim that you love God, but then you hate your neighbor – it means that you are a liar.</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u="sng" dirty="0">
                <a:solidFill>
                  <a:schemeClr val="bg1"/>
                </a:solidFill>
                <a:latin typeface="Modern No. 20" panose="02070704070505020303" pitchFamily="18" charset="0"/>
              </a:rPr>
              <a:t>To love your neighbor means to desire their good – is that how you treat your relationship with others?</a:t>
            </a:r>
          </a:p>
        </p:txBody>
      </p:sp>
    </p:spTree>
    <p:extLst>
      <p:ext uri="{BB962C8B-B14F-4D97-AF65-F5344CB8AC3E}">
        <p14:creationId xmlns:p14="http://schemas.microsoft.com/office/powerpoint/2010/main" val="349822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56E65-2429-45F4-A07D-A0E97E1E327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Modern No. 20" panose="02070704070505020303" pitchFamily="18" charset="0"/>
              </a:rPr>
              <a:t>1</a:t>
            </a:r>
            <a:r>
              <a:rPr lang="en-US" sz="4000" baseline="30000" dirty="0">
                <a:latin typeface="Modern No. 20" panose="02070704070505020303" pitchFamily="18" charset="0"/>
              </a:rPr>
              <a:t>st</a:t>
            </a:r>
            <a:r>
              <a:rPr lang="en-US" sz="4000" dirty="0">
                <a:latin typeface="Modern No. 20" panose="02070704070505020303" pitchFamily="18" charset="0"/>
              </a:rPr>
              <a:t> John 2.12-15</a:t>
            </a:r>
          </a:p>
          <a:p>
            <a:pPr algn="ctr"/>
            <a:endParaRPr lang="en-US" sz="40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p:txBody>
      </p:sp>
      <p:sp>
        <p:nvSpPr>
          <p:cNvPr id="2" name="Rectangle 1">
            <a:extLst>
              <a:ext uri="{FF2B5EF4-FFF2-40B4-BE49-F238E27FC236}">
                <a16:creationId xmlns:a16="http://schemas.microsoft.com/office/drawing/2014/main" id="{6CE22454-E22F-4718-BF30-7A4B8D7DA2DC}"/>
              </a:ext>
            </a:extLst>
          </p:cNvPr>
          <p:cNvSpPr/>
          <p:nvPr/>
        </p:nvSpPr>
        <p:spPr>
          <a:xfrm>
            <a:off x="0" y="1357744"/>
            <a:ext cx="4008582" cy="2678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 the children:</a:t>
            </a:r>
          </a:p>
          <a:p>
            <a:pPr algn="ctr"/>
            <a:r>
              <a:rPr lang="en-US" sz="2800" dirty="0"/>
              <a:t>You have forgiveness of sins and knowledge of the Father.</a:t>
            </a:r>
          </a:p>
          <a:p>
            <a:pPr algn="ctr"/>
            <a:endParaRPr lang="en-US" sz="2800" dirty="0"/>
          </a:p>
          <a:p>
            <a:pPr algn="ctr"/>
            <a:r>
              <a:rPr lang="en-US" sz="2800" u="sng" dirty="0"/>
              <a:t>Confidence </a:t>
            </a:r>
          </a:p>
        </p:txBody>
      </p:sp>
      <p:sp>
        <p:nvSpPr>
          <p:cNvPr id="5" name="Rectangle 4">
            <a:extLst>
              <a:ext uri="{FF2B5EF4-FFF2-40B4-BE49-F238E27FC236}">
                <a16:creationId xmlns:a16="http://schemas.microsoft.com/office/drawing/2014/main" id="{392F7353-998D-4A5B-B1B0-92E82D6BDB39}"/>
              </a:ext>
            </a:extLst>
          </p:cNvPr>
          <p:cNvSpPr/>
          <p:nvPr/>
        </p:nvSpPr>
        <p:spPr>
          <a:xfrm>
            <a:off x="4091709" y="1357744"/>
            <a:ext cx="4008582" cy="2678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 the fathers: </a:t>
            </a:r>
          </a:p>
          <a:p>
            <a:pPr algn="ctr"/>
            <a:r>
              <a:rPr lang="en-US" sz="2800" dirty="0"/>
              <a:t>You have known Him who was from the beginning.</a:t>
            </a:r>
          </a:p>
          <a:p>
            <a:pPr algn="ctr"/>
            <a:endParaRPr lang="en-US" sz="2800" dirty="0"/>
          </a:p>
          <a:p>
            <a:pPr algn="ctr"/>
            <a:r>
              <a:rPr lang="en-US" sz="2800" dirty="0"/>
              <a:t> </a:t>
            </a:r>
          </a:p>
          <a:p>
            <a:pPr algn="ctr"/>
            <a:r>
              <a:rPr lang="en-US" sz="2800" u="sng" dirty="0"/>
              <a:t>Hope</a:t>
            </a:r>
          </a:p>
        </p:txBody>
      </p:sp>
      <p:sp>
        <p:nvSpPr>
          <p:cNvPr id="6" name="Rectangle 5">
            <a:extLst>
              <a:ext uri="{FF2B5EF4-FFF2-40B4-BE49-F238E27FC236}">
                <a16:creationId xmlns:a16="http://schemas.microsoft.com/office/drawing/2014/main" id="{AD6A03B8-F121-4308-A908-44924F757167}"/>
              </a:ext>
            </a:extLst>
          </p:cNvPr>
          <p:cNvSpPr/>
          <p:nvPr/>
        </p:nvSpPr>
        <p:spPr>
          <a:xfrm>
            <a:off x="8183418" y="1357744"/>
            <a:ext cx="4008582" cy="2678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 the young men:</a:t>
            </a:r>
          </a:p>
          <a:p>
            <a:pPr algn="ctr"/>
            <a:r>
              <a:rPr lang="en-US" sz="2400" dirty="0"/>
              <a:t>You have overcome the evil one, you are being strong, and the Word of God abides in you.</a:t>
            </a:r>
          </a:p>
          <a:p>
            <a:pPr algn="ctr"/>
            <a:endParaRPr lang="en-US" sz="2400" dirty="0"/>
          </a:p>
          <a:p>
            <a:pPr algn="ctr"/>
            <a:r>
              <a:rPr lang="en-US" sz="2800" u="sng" dirty="0"/>
              <a:t>Strength</a:t>
            </a:r>
          </a:p>
        </p:txBody>
      </p:sp>
      <p:sp>
        <p:nvSpPr>
          <p:cNvPr id="3" name="Right Brace 2">
            <a:extLst>
              <a:ext uri="{FF2B5EF4-FFF2-40B4-BE49-F238E27FC236}">
                <a16:creationId xmlns:a16="http://schemas.microsoft.com/office/drawing/2014/main" id="{B142D768-0112-424F-8F65-7D0442338E10}"/>
              </a:ext>
            </a:extLst>
          </p:cNvPr>
          <p:cNvSpPr/>
          <p:nvPr/>
        </p:nvSpPr>
        <p:spPr>
          <a:xfrm rot="5400000">
            <a:off x="5821217" y="-912091"/>
            <a:ext cx="549564" cy="108157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48B6AD1E-2966-41C1-8144-480770E41EDC}"/>
              </a:ext>
            </a:extLst>
          </p:cNvPr>
          <p:cNvSpPr/>
          <p:nvPr/>
        </p:nvSpPr>
        <p:spPr>
          <a:xfrm>
            <a:off x="508000" y="4955308"/>
            <a:ext cx="11333018" cy="1630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Three levels of Christian maturity, all centering a God who knows us.  When we know him, we have confidence in our salvation, hope for the future, and strength even in the difficult times.</a:t>
            </a:r>
          </a:p>
        </p:txBody>
      </p:sp>
    </p:spTree>
    <p:extLst>
      <p:ext uri="{BB962C8B-B14F-4D97-AF65-F5344CB8AC3E}">
        <p14:creationId xmlns:p14="http://schemas.microsoft.com/office/powerpoint/2010/main" val="294798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56E65-2429-45F4-A07D-A0E97E1E327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Modern No. 20" panose="02070704070505020303" pitchFamily="18" charset="0"/>
              </a:rPr>
              <a:t>1</a:t>
            </a:r>
            <a:r>
              <a:rPr lang="en-US" sz="4000" baseline="30000" dirty="0">
                <a:latin typeface="Modern No. 20" panose="02070704070505020303" pitchFamily="18" charset="0"/>
              </a:rPr>
              <a:t>st</a:t>
            </a:r>
            <a:r>
              <a:rPr lang="en-US" sz="4000" dirty="0">
                <a:latin typeface="Modern No. 20" panose="02070704070505020303" pitchFamily="18" charset="0"/>
              </a:rPr>
              <a:t> John 2.15-17</a:t>
            </a:r>
          </a:p>
          <a:p>
            <a:pPr algn="ctr"/>
            <a:endParaRPr lang="en-US" sz="4000" dirty="0">
              <a:latin typeface="Modern No. 20" panose="02070704070505020303" pitchFamily="18" charset="0"/>
            </a:endParaRPr>
          </a:p>
          <a:p>
            <a:pPr marL="457200" indent="-457200">
              <a:buFont typeface="Arial" panose="020B0604020202020204" pitchFamily="34" charset="0"/>
              <a:buChar char="•"/>
            </a:pPr>
            <a:r>
              <a:rPr lang="en-US" sz="2800" dirty="0">
                <a:solidFill>
                  <a:schemeClr val="bg1"/>
                </a:solidFill>
                <a:latin typeface="Modern No. 20" panose="02070704070505020303" pitchFamily="18" charset="0"/>
              </a:rPr>
              <a:t>There is a reason that John calls out liars – this world is deceptive.</a:t>
            </a: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r>
              <a:rPr lang="en-US" sz="2800" dirty="0">
                <a:latin typeface="Modern No. 20" panose="02070704070505020303" pitchFamily="18" charset="0"/>
              </a:rPr>
              <a:t>Didn’t God love the world? (John 3.16) Why should I not love the world?</a:t>
            </a:r>
          </a:p>
          <a:p>
            <a:endParaRPr lang="en-US" sz="2800" dirty="0">
              <a:latin typeface="Modern No. 20" panose="02070704070505020303" pitchFamily="18" charset="0"/>
            </a:endParaRPr>
          </a:p>
          <a:p>
            <a:pPr marL="457200" indent="-457200">
              <a:buFont typeface="Arial" panose="020B0604020202020204" pitchFamily="34" charset="0"/>
              <a:buChar char="•"/>
            </a:pPr>
            <a:r>
              <a:rPr lang="en-US" sz="2800" dirty="0">
                <a:latin typeface="Modern No. 20" panose="02070704070505020303" pitchFamily="18" charset="0"/>
              </a:rPr>
              <a:t>The lust of the flesh are ungodly and sinful activities, trusting they give something better than God can give. The lust of eyes is desiring what neighbor has, and what he has is greater than what God can give. The pride of life is deciding that my life choices matter more than what God calls me to be.</a:t>
            </a: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r>
              <a:rPr lang="en-US" sz="2800" u="sng" dirty="0">
                <a:solidFill>
                  <a:schemeClr val="bg1"/>
                </a:solidFill>
                <a:latin typeface="Modern No. 20" panose="02070704070505020303" pitchFamily="18" charset="0"/>
              </a:rPr>
              <a:t>Can there be something more important than how a perfect God calls me to live? Could anything else possibly satisfy me? </a:t>
            </a: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p:txBody>
      </p:sp>
    </p:spTree>
    <p:extLst>
      <p:ext uri="{BB962C8B-B14F-4D97-AF65-F5344CB8AC3E}">
        <p14:creationId xmlns:p14="http://schemas.microsoft.com/office/powerpoint/2010/main" val="9169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56E65-2429-45F4-A07D-A0E97E1E327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Modern No. 20" panose="02070704070505020303" pitchFamily="18" charset="0"/>
              </a:rPr>
              <a:t>1</a:t>
            </a:r>
            <a:r>
              <a:rPr lang="en-US" sz="4000" baseline="30000" dirty="0">
                <a:latin typeface="Modern No. 20" panose="02070704070505020303" pitchFamily="18" charset="0"/>
              </a:rPr>
              <a:t>st</a:t>
            </a:r>
            <a:r>
              <a:rPr lang="en-US" sz="4000" dirty="0">
                <a:latin typeface="Modern No. 20" panose="02070704070505020303" pitchFamily="18" charset="0"/>
              </a:rPr>
              <a:t> John 2.18-27</a:t>
            </a:r>
          </a:p>
          <a:p>
            <a:pPr marL="457200" indent="-457200">
              <a:buFont typeface="Arial" panose="020B0604020202020204" pitchFamily="34" charset="0"/>
              <a:buChar char="•"/>
            </a:pPr>
            <a:r>
              <a:rPr lang="en-US" sz="3000" dirty="0">
                <a:solidFill>
                  <a:schemeClr val="bg1"/>
                </a:solidFill>
                <a:latin typeface="Modern No. 20" panose="02070704070505020303" pitchFamily="18" charset="0"/>
              </a:rPr>
              <a:t>This is the last hour. In the last hour, deception is real. We must cling to the truth.</a:t>
            </a:r>
          </a:p>
          <a:p>
            <a:endParaRPr lang="en-US" sz="3000" dirty="0">
              <a:latin typeface="Modern No. 20" panose="02070704070505020303" pitchFamily="18" charset="0"/>
            </a:endParaRPr>
          </a:p>
          <a:p>
            <a:pPr marL="457200" indent="-457200">
              <a:buFont typeface="Arial" panose="020B0604020202020204" pitchFamily="34" charset="0"/>
              <a:buChar char="•"/>
            </a:pPr>
            <a:r>
              <a:rPr lang="en-US" sz="3000" dirty="0">
                <a:latin typeface="Modern No. 20" panose="02070704070505020303" pitchFamily="18" charset="0"/>
              </a:rPr>
              <a:t>People will abandon Christ. They show that they decide the things of the world can somehow provide something greater than what Jesus can.</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dirty="0">
                <a:latin typeface="Modern No. 20" panose="02070704070505020303" pitchFamily="18" charset="0"/>
              </a:rPr>
              <a:t>The antichrist is anyone who denies who Jesus is. You can’t have a relationship with God without one with Jesus. To claim this makes you a liar.</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u="sng" dirty="0">
                <a:solidFill>
                  <a:schemeClr val="bg1"/>
                </a:solidFill>
                <a:latin typeface="Modern No. 20" panose="02070704070505020303" pitchFamily="18" charset="0"/>
              </a:rPr>
              <a:t>In a world of self-deception, darkness, and death follow the Way, the Truth, and the Life. </a:t>
            </a: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p:txBody>
      </p:sp>
    </p:spTree>
    <p:extLst>
      <p:ext uri="{BB962C8B-B14F-4D97-AF65-F5344CB8AC3E}">
        <p14:creationId xmlns:p14="http://schemas.microsoft.com/office/powerpoint/2010/main" val="375964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56E65-2429-45F4-A07D-A0E97E1E327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Modern No. 20" panose="02070704070505020303" pitchFamily="18" charset="0"/>
              </a:rPr>
              <a:t>1</a:t>
            </a:r>
            <a:r>
              <a:rPr lang="en-US" sz="4000" baseline="30000" dirty="0">
                <a:latin typeface="Modern No. 20" panose="02070704070505020303" pitchFamily="18" charset="0"/>
              </a:rPr>
              <a:t>st</a:t>
            </a:r>
            <a:r>
              <a:rPr lang="en-US" sz="4000" dirty="0">
                <a:latin typeface="Modern No. 20" panose="02070704070505020303" pitchFamily="18" charset="0"/>
              </a:rPr>
              <a:t> John 2.15-17</a:t>
            </a:r>
          </a:p>
          <a:p>
            <a:pPr marL="457200" indent="-457200">
              <a:buFont typeface="Arial" panose="020B0604020202020204" pitchFamily="34" charset="0"/>
              <a:buChar char="•"/>
            </a:pPr>
            <a:r>
              <a:rPr lang="en-US" sz="3000" dirty="0">
                <a:solidFill>
                  <a:schemeClr val="bg1"/>
                </a:solidFill>
                <a:latin typeface="Modern No. 20" panose="02070704070505020303" pitchFamily="18" charset="0"/>
              </a:rPr>
              <a:t>There is a reason that John calls out liars – this world is deceptive.</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dirty="0">
                <a:latin typeface="Modern No. 20" panose="02070704070505020303" pitchFamily="18" charset="0"/>
              </a:rPr>
              <a:t>Didn’t God love the world? (John 3.16) Why should I not love the world?</a:t>
            </a:r>
          </a:p>
          <a:p>
            <a:endParaRPr lang="en-US" sz="3000" dirty="0">
              <a:latin typeface="Modern No. 20" panose="02070704070505020303" pitchFamily="18" charset="0"/>
            </a:endParaRPr>
          </a:p>
          <a:p>
            <a:pPr marL="457200" indent="-457200">
              <a:buFont typeface="Arial" panose="020B0604020202020204" pitchFamily="34" charset="0"/>
              <a:buChar char="•"/>
            </a:pPr>
            <a:r>
              <a:rPr lang="en-US" sz="3000" dirty="0">
                <a:latin typeface="Modern No. 20" panose="02070704070505020303" pitchFamily="18" charset="0"/>
              </a:rPr>
              <a:t>The </a:t>
            </a:r>
            <a:r>
              <a:rPr lang="en-US" sz="3000" u="sng" dirty="0">
                <a:latin typeface="Modern No. 20" panose="02070704070505020303" pitchFamily="18" charset="0"/>
              </a:rPr>
              <a:t>lust of the flesh </a:t>
            </a:r>
            <a:r>
              <a:rPr lang="en-US" sz="3000" dirty="0">
                <a:latin typeface="Modern No. 20" panose="02070704070505020303" pitchFamily="18" charset="0"/>
              </a:rPr>
              <a:t>are ungodly and sinful activities, trusting they give something better than God can give. The </a:t>
            </a:r>
            <a:r>
              <a:rPr lang="en-US" sz="3000" u="sng" dirty="0">
                <a:latin typeface="Modern No. 20" panose="02070704070505020303" pitchFamily="18" charset="0"/>
              </a:rPr>
              <a:t>lust of eyes </a:t>
            </a:r>
            <a:r>
              <a:rPr lang="en-US" sz="3000" dirty="0">
                <a:latin typeface="Modern No. 20" panose="02070704070505020303" pitchFamily="18" charset="0"/>
              </a:rPr>
              <a:t>is desiring what neighbor has, and what he has is greater than what God can give. The </a:t>
            </a:r>
            <a:r>
              <a:rPr lang="en-US" sz="3000" u="sng" dirty="0">
                <a:latin typeface="Modern No. 20" panose="02070704070505020303" pitchFamily="18" charset="0"/>
              </a:rPr>
              <a:t>pride of life </a:t>
            </a:r>
            <a:r>
              <a:rPr lang="en-US" sz="3000" dirty="0">
                <a:latin typeface="Modern No. 20" panose="02070704070505020303" pitchFamily="18" charset="0"/>
              </a:rPr>
              <a:t>is deciding that my life choices matter more than what God calls me to be.</a:t>
            </a:r>
          </a:p>
          <a:p>
            <a:pPr marL="457200" indent="-457200">
              <a:buFont typeface="Arial" panose="020B0604020202020204" pitchFamily="34" charset="0"/>
              <a:buChar char="•"/>
            </a:pPr>
            <a:endParaRPr lang="en-US" sz="3000" dirty="0">
              <a:latin typeface="Modern No. 20" panose="02070704070505020303" pitchFamily="18" charset="0"/>
            </a:endParaRPr>
          </a:p>
          <a:p>
            <a:pPr marL="457200" indent="-457200">
              <a:buFont typeface="Arial" panose="020B0604020202020204" pitchFamily="34" charset="0"/>
              <a:buChar char="•"/>
            </a:pPr>
            <a:r>
              <a:rPr lang="en-US" sz="3000" u="sng" dirty="0">
                <a:solidFill>
                  <a:schemeClr val="bg1"/>
                </a:solidFill>
                <a:latin typeface="Modern No. 20" panose="02070704070505020303" pitchFamily="18" charset="0"/>
              </a:rPr>
              <a:t>Can there be something more important than how a perfect God calls me to live? Could anything else possibly satisfy me? </a:t>
            </a:r>
          </a:p>
          <a:p>
            <a:pPr marL="457200" indent="-457200">
              <a:buFont typeface="Arial" panose="020B0604020202020204" pitchFamily="34" charset="0"/>
              <a:buChar char="•"/>
            </a:pPr>
            <a:endParaRPr lang="en-US" sz="2800" dirty="0">
              <a:latin typeface="Modern No. 20" panose="02070704070505020303" pitchFamily="18" charset="0"/>
            </a:endParaRPr>
          </a:p>
          <a:p>
            <a:pPr marL="457200" indent="-457200">
              <a:buFont typeface="Arial" panose="020B0604020202020204" pitchFamily="34" charset="0"/>
              <a:buChar char="•"/>
            </a:pPr>
            <a:endParaRPr lang="en-US" sz="2800" dirty="0">
              <a:latin typeface="Modern No. 20" panose="02070704070505020303" pitchFamily="18" charset="0"/>
            </a:endParaRPr>
          </a:p>
        </p:txBody>
      </p:sp>
    </p:spTree>
    <p:extLst>
      <p:ext uri="{BB962C8B-B14F-4D97-AF65-F5344CB8AC3E}">
        <p14:creationId xmlns:p14="http://schemas.microsoft.com/office/powerpoint/2010/main" val="53820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56E65-2429-45F4-A07D-A0E97E1E327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rgbClr val="FF0000"/>
                </a:solidFill>
                <a:latin typeface="Modern No. 20" panose="02070704070505020303" pitchFamily="18" charset="0"/>
              </a:rPr>
              <a:t>CRM</a:t>
            </a:r>
            <a:endParaRPr lang="en-US" sz="2800" dirty="0">
              <a:latin typeface="Modern No. 20" panose="02070704070505020303" pitchFamily="18" charset="0"/>
            </a:endParaRPr>
          </a:p>
          <a:p>
            <a:r>
              <a:rPr lang="en-US" sz="3200" dirty="0">
                <a:latin typeface="Modern No. 20" panose="02070704070505020303" pitchFamily="18" charset="0"/>
              </a:rPr>
              <a:t>Challenge: Just life last week: write out 1st John 2.7-27. I also want you to consider this week – do you wish the good for the people you encounter? What can you do to do this better?</a:t>
            </a:r>
          </a:p>
          <a:p>
            <a:endParaRPr lang="en-US" sz="3200" dirty="0">
              <a:latin typeface="Modern No. 20" panose="02070704070505020303" pitchFamily="18" charset="0"/>
            </a:endParaRPr>
          </a:p>
          <a:p>
            <a:r>
              <a:rPr lang="en-US" sz="3200" dirty="0">
                <a:latin typeface="Modern No. 20" panose="02070704070505020303" pitchFamily="18" charset="0"/>
              </a:rPr>
              <a:t>Reminder: No lie is of the truth. Don’t be deceived by the lies of the world. The Lord who promises life to you will not fail you.</a:t>
            </a:r>
          </a:p>
          <a:p>
            <a:endParaRPr lang="en-US" sz="3200" dirty="0">
              <a:latin typeface="Modern No. 20" panose="02070704070505020303" pitchFamily="18" charset="0"/>
            </a:endParaRPr>
          </a:p>
          <a:p>
            <a:r>
              <a:rPr lang="en-US" sz="3200" dirty="0">
                <a:latin typeface="Modern No. 20" panose="02070704070505020303" pitchFamily="18" charset="0"/>
              </a:rPr>
              <a:t>Meditation: With Thanksgiving in just a few days, there’s a lot to be thankful to God for: his love for us, and showing us how to love, confidence we have in him, the fact that we won’t be deceived by him, life that he promises, and ultimate truth. In your prayers, be thankful for all the incredible gifts from the Lord.</a:t>
            </a:r>
          </a:p>
          <a:p>
            <a:endParaRPr lang="en-US" sz="2800" dirty="0">
              <a:latin typeface="Modern No. 20" panose="02070704070505020303" pitchFamily="18" charset="0"/>
            </a:endParaRPr>
          </a:p>
        </p:txBody>
      </p:sp>
    </p:spTree>
    <p:extLst>
      <p:ext uri="{BB962C8B-B14F-4D97-AF65-F5344CB8AC3E}">
        <p14:creationId xmlns:p14="http://schemas.microsoft.com/office/powerpoint/2010/main" val="768393361"/>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579</TotalTime>
  <Words>737</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Gill Sans MT</vt:lpstr>
      <vt:lpstr>Goudy Old Style</vt:lpstr>
      <vt:lpstr>Modern No. 20</vt:lpstr>
      <vt:lpstr>ClassicFrameVTI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Alexander Newman</cp:lastModifiedBy>
  <cp:revision>3</cp:revision>
  <dcterms:created xsi:type="dcterms:W3CDTF">2021-11-13T21:14:13Z</dcterms:created>
  <dcterms:modified xsi:type="dcterms:W3CDTF">2021-11-21T13:48:13Z</dcterms:modified>
</cp:coreProperties>
</file>