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76" d="100"/>
          <a:sy n="76"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12/5/2021</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426944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12/5/2021</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037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12/5/2021</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4039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12/5/2021</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7508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12/5/2021</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2894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12/5/2021</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667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12/5/2021</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029434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12/5/2021</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5867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12/5/2021</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39951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12/5/2021</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09274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12/5/2021</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4122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12/5/2021</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368858619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6B1E9AF-7EA8-4FF8-A16B-2AF384F59CAB}"/>
              </a:ext>
            </a:extLst>
          </p:cNvPr>
          <p:cNvSpPr/>
          <p:nvPr/>
        </p:nvSpPr>
        <p:spPr>
          <a:xfrm>
            <a:off x="1" y="0"/>
            <a:ext cx="1219199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lnSpcReduction="10000"/>
          </a:bodyPr>
          <a:lstStyle/>
          <a:p>
            <a:pPr algn="ctr">
              <a:lnSpc>
                <a:spcPct val="90000"/>
              </a:lnSpc>
              <a:spcBef>
                <a:spcPct val="0"/>
              </a:spcBef>
              <a:spcAft>
                <a:spcPts val="600"/>
              </a:spcAft>
            </a:pPr>
            <a:endParaRPr lang="en-US" sz="3100" cap="all" spc="300" dirty="0">
              <a:solidFill>
                <a:schemeClr val="bg2"/>
              </a:solidFill>
              <a:latin typeface="+mj-lt"/>
              <a:ea typeface="+mj-ea"/>
              <a:cs typeface="+mj-cs"/>
            </a:endParaRPr>
          </a:p>
          <a:p>
            <a:pPr algn="ctr">
              <a:lnSpc>
                <a:spcPct val="90000"/>
              </a:lnSpc>
              <a:spcBef>
                <a:spcPct val="0"/>
              </a:spcBef>
              <a:spcAft>
                <a:spcPts val="600"/>
              </a:spcAft>
            </a:pPr>
            <a:endParaRPr lang="en-US" sz="3100" kern="1200" cap="all" spc="300" baseline="0" dirty="0">
              <a:solidFill>
                <a:schemeClr val="bg2"/>
              </a:solidFill>
              <a:latin typeface="+mj-lt"/>
              <a:ea typeface="+mj-ea"/>
              <a:cs typeface="+mj-cs"/>
            </a:endParaRPr>
          </a:p>
          <a:p>
            <a:pPr algn="ctr">
              <a:lnSpc>
                <a:spcPct val="90000"/>
              </a:lnSpc>
              <a:spcBef>
                <a:spcPct val="0"/>
              </a:spcBef>
              <a:spcAft>
                <a:spcPts val="600"/>
              </a:spcAft>
            </a:pPr>
            <a:r>
              <a:rPr lang="en-US" sz="3100" cap="all" spc="300" dirty="0">
                <a:solidFill>
                  <a:schemeClr val="bg2"/>
                </a:solidFill>
                <a:latin typeface="+mj-lt"/>
                <a:ea typeface="+mj-ea"/>
                <a:cs typeface="+mj-cs"/>
              </a:rPr>
              <a:t>Themes of our series</a:t>
            </a:r>
          </a:p>
          <a:p>
            <a:pPr algn="ctr">
              <a:lnSpc>
                <a:spcPct val="90000"/>
              </a:lnSpc>
              <a:spcBef>
                <a:spcPct val="0"/>
              </a:spcBef>
              <a:spcAft>
                <a:spcPts val="600"/>
              </a:spcAft>
            </a:pPr>
            <a:endParaRPr lang="en-US" sz="3100" kern="1200" cap="all" spc="300" baseline="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Jesus is the center of the gospel</a:t>
            </a:r>
          </a:p>
          <a:p>
            <a:pPr marL="457200" indent="-457200" algn="ctr">
              <a:lnSpc>
                <a:spcPct val="90000"/>
              </a:lnSpc>
              <a:spcBef>
                <a:spcPct val="0"/>
              </a:spcBef>
              <a:spcAft>
                <a:spcPts val="600"/>
              </a:spcAft>
              <a:buFont typeface="Arial" panose="020B0604020202020204" pitchFamily="34" charset="0"/>
              <a:buChar char="•"/>
            </a:pPr>
            <a:endParaRPr lang="en-US" sz="3100" cap="all" spc="30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The effect of love: God’s love towards us and us towards him</a:t>
            </a:r>
          </a:p>
          <a:p>
            <a:pPr algn="ctr">
              <a:lnSpc>
                <a:spcPct val="90000"/>
              </a:lnSpc>
              <a:spcBef>
                <a:spcPct val="0"/>
              </a:spcBef>
              <a:spcAft>
                <a:spcPts val="600"/>
              </a:spcAft>
            </a:pPr>
            <a:endParaRPr lang="en-US" sz="3100" cap="all" spc="30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Walking with the lord means to listen to his wisdom</a:t>
            </a:r>
          </a:p>
          <a:p>
            <a:pPr marL="457200" indent="-457200" algn="ctr">
              <a:lnSpc>
                <a:spcPct val="90000"/>
              </a:lnSpc>
              <a:spcBef>
                <a:spcPct val="0"/>
              </a:spcBef>
              <a:spcAft>
                <a:spcPts val="600"/>
              </a:spcAft>
              <a:buFont typeface="Arial" panose="020B0604020202020204" pitchFamily="34" charset="0"/>
              <a:buChar char="•"/>
            </a:pPr>
            <a:endParaRPr lang="en-US" sz="3100" cap="all" spc="30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r>
              <a:rPr lang="en-US" sz="3100" cap="all" spc="300" dirty="0">
                <a:solidFill>
                  <a:schemeClr val="bg2"/>
                </a:solidFill>
                <a:latin typeface="+mj-lt"/>
                <a:ea typeface="+mj-ea"/>
                <a:cs typeface="+mj-cs"/>
              </a:rPr>
              <a:t>Walking as Jesus did in compassion, love, and truth.</a:t>
            </a:r>
          </a:p>
          <a:p>
            <a:pPr algn="ctr">
              <a:lnSpc>
                <a:spcPct val="90000"/>
              </a:lnSpc>
              <a:spcBef>
                <a:spcPct val="0"/>
              </a:spcBef>
              <a:spcAft>
                <a:spcPts val="600"/>
              </a:spcAft>
            </a:pPr>
            <a:endParaRPr lang="en-US" sz="3100" cap="all" spc="300" dirty="0">
              <a:solidFill>
                <a:schemeClr val="bg2"/>
              </a:solidFill>
              <a:latin typeface="+mj-lt"/>
              <a:ea typeface="+mj-ea"/>
              <a:cs typeface="+mj-cs"/>
            </a:endParaRPr>
          </a:p>
          <a:p>
            <a:pPr marL="457200" indent="-457200" algn="ctr">
              <a:lnSpc>
                <a:spcPct val="90000"/>
              </a:lnSpc>
              <a:spcBef>
                <a:spcPct val="0"/>
              </a:spcBef>
              <a:spcAft>
                <a:spcPts val="600"/>
              </a:spcAft>
              <a:buFont typeface="Arial" panose="020B0604020202020204" pitchFamily="34" charset="0"/>
              <a:buChar char="•"/>
            </a:pPr>
            <a:endParaRPr lang="en-US" sz="3100" cap="all" spc="300" dirty="0">
              <a:solidFill>
                <a:schemeClr val="bg2"/>
              </a:solidFill>
              <a:latin typeface="+mj-lt"/>
              <a:ea typeface="+mj-ea"/>
              <a:cs typeface="+mj-cs"/>
            </a:endParaRPr>
          </a:p>
        </p:txBody>
      </p:sp>
    </p:spTree>
    <p:extLst>
      <p:ext uri="{BB962C8B-B14F-4D97-AF65-F5344CB8AC3E}">
        <p14:creationId xmlns:p14="http://schemas.microsoft.com/office/powerpoint/2010/main" val="346434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icture containing nature, sunset, cloud&#10;&#10;Description automatically generated">
            <a:extLst>
              <a:ext uri="{FF2B5EF4-FFF2-40B4-BE49-F238E27FC236}">
                <a16:creationId xmlns:a16="http://schemas.microsoft.com/office/drawing/2014/main" id="{256A18E0-00FD-4573-9440-6656F8F0D7EC}"/>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a:stretch/>
        </p:blipFill>
        <p:spPr>
          <a:xfrm>
            <a:off x="1" y="10"/>
            <a:ext cx="12192000" cy="6857990"/>
          </a:xfrm>
          <a:prstGeom prst="rect">
            <a:avLst/>
          </a:prstGeom>
        </p:spPr>
      </p:pic>
      <p:sp>
        <p:nvSpPr>
          <p:cNvPr id="13" name="Rectangle 12">
            <a:extLst>
              <a:ext uri="{FF2B5EF4-FFF2-40B4-BE49-F238E27FC236}">
                <a16:creationId xmlns:a16="http://schemas.microsoft.com/office/drawing/2014/main" id="{ADB75148-2791-4D20-8938-D7554D86B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20343"/>
            <a:ext cx="12192000" cy="1937657"/>
          </a:xfrm>
          <a:prstGeom prst="rect">
            <a:avLst/>
          </a:prstGeom>
          <a:gradFill>
            <a:gsLst>
              <a:gs pos="47000">
                <a:srgbClr val="000000">
                  <a:alpha val="18000"/>
                </a:srgbClr>
              </a:gs>
              <a:gs pos="0">
                <a:schemeClr val="tx1">
                  <a:alpha val="0"/>
                </a:schemeClr>
              </a:gs>
              <a:gs pos="100000">
                <a:srgbClr val="000000">
                  <a:alpha val="3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4AD60A-F5DD-4790-8675-8D2431F91E73}"/>
              </a:ext>
            </a:extLst>
          </p:cNvPr>
          <p:cNvSpPr>
            <a:spLocks noGrp="1"/>
          </p:cNvSpPr>
          <p:nvPr>
            <p:ph type="title"/>
          </p:nvPr>
        </p:nvSpPr>
        <p:spPr>
          <a:xfrm>
            <a:off x="611841" y="5295900"/>
            <a:ext cx="8278159" cy="1060450"/>
          </a:xfrm>
        </p:spPr>
        <p:txBody>
          <a:bodyPr vert="horz" lIns="91440" tIns="45720" rIns="91440" bIns="45720" rtlCol="0" anchor="ctr">
            <a:normAutofit/>
          </a:bodyPr>
          <a:lstStyle/>
          <a:p>
            <a:pPr algn="l"/>
            <a:r>
              <a:rPr lang="en-US" kern="1200" cap="all" spc="300" baseline="0" dirty="0">
                <a:solidFill>
                  <a:srgbClr val="FFFFFF"/>
                </a:solidFill>
                <a:latin typeface="+mj-lt"/>
                <a:ea typeface="+mj-ea"/>
                <a:cs typeface="+mj-cs"/>
              </a:rPr>
              <a:t>Walking in Love: 1</a:t>
            </a:r>
            <a:r>
              <a:rPr lang="en-US" kern="1200" cap="all" spc="300" baseline="30000" dirty="0">
                <a:solidFill>
                  <a:srgbClr val="FFFFFF"/>
                </a:solidFill>
                <a:latin typeface="+mj-lt"/>
                <a:ea typeface="+mj-ea"/>
                <a:cs typeface="+mj-cs"/>
              </a:rPr>
              <a:t>st</a:t>
            </a:r>
            <a:r>
              <a:rPr lang="en-US" kern="1200" cap="all" spc="300" baseline="0" dirty="0">
                <a:solidFill>
                  <a:srgbClr val="FFFFFF"/>
                </a:solidFill>
                <a:latin typeface="+mj-lt"/>
                <a:ea typeface="+mj-ea"/>
                <a:cs typeface="+mj-cs"/>
              </a:rPr>
              <a:t> John 4</a:t>
            </a:r>
          </a:p>
        </p:txBody>
      </p:sp>
    </p:spTree>
    <p:extLst>
      <p:ext uri="{BB962C8B-B14F-4D97-AF65-F5344CB8AC3E}">
        <p14:creationId xmlns:p14="http://schemas.microsoft.com/office/powerpoint/2010/main" val="347885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nature, sunset, cloud&#10;&#10;Description automatically generated">
            <a:extLst>
              <a:ext uri="{FF2B5EF4-FFF2-40B4-BE49-F238E27FC236}">
                <a16:creationId xmlns:a16="http://schemas.microsoft.com/office/drawing/2014/main" id="{54985BD2-2165-46CA-9DB8-01F52C15734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1" y="10"/>
            <a:ext cx="12192000" cy="6857990"/>
          </a:xfrm>
          <a:prstGeom prst="rect">
            <a:avLst/>
          </a:prstGeom>
        </p:spPr>
      </p:pic>
      <p:sp>
        <p:nvSpPr>
          <p:cNvPr id="12" name="Rectangle 11">
            <a:extLst>
              <a:ext uri="{FF2B5EF4-FFF2-40B4-BE49-F238E27FC236}">
                <a16:creationId xmlns:a16="http://schemas.microsoft.com/office/drawing/2014/main" id="{ADB75148-2791-4D20-8938-D7554D86B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20343"/>
            <a:ext cx="12192000" cy="1937657"/>
          </a:xfrm>
          <a:prstGeom prst="rect">
            <a:avLst/>
          </a:prstGeom>
          <a:gradFill>
            <a:gsLst>
              <a:gs pos="47000">
                <a:srgbClr val="000000">
                  <a:alpha val="18000"/>
                </a:srgbClr>
              </a:gs>
              <a:gs pos="0">
                <a:schemeClr val="tx1">
                  <a:alpha val="0"/>
                </a:schemeClr>
              </a:gs>
              <a:gs pos="100000">
                <a:srgbClr val="000000">
                  <a:alpha val="3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DE152E0-D541-4402-A820-34B96EFE0FFB}"/>
              </a:ext>
            </a:extLst>
          </p:cNvPr>
          <p:cNvSpPr/>
          <p:nvPr/>
        </p:nvSpPr>
        <p:spPr>
          <a:xfrm>
            <a:off x="1914525" y="234950"/>
            <a:ext cx="8362950" cy="1041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“Test the Spirits” </a:t>
            </a:r>
          </a:p>
          <a:p>
            <a:pPr algn="ctr"/>
            <a:r>
              <a:rPr lang="en-US" sz="2800" dirty="0"/>
              <a:t>1</a:t>
            </a:r>
            <a:r>
              <a:rPr lang="en-US" sz="2800" baseline="30000" dirty="0"/>
              <a:t>st</a:t>
            </a:r>
            <a:r>
              <a:rPr lang="en-US" sz="2800" dirty="0"/>
              <a:t> John 4.1-6</a:t>
            </a:r>
          </a:p>
        </p:txBody>
      </p:sp>
      <p:sp>
        <p:nvSpPr>
          <p:cNvPr id="9" name="Rectangle 8">
            <a:extLst>
              <a:ext uri="{FF2B5EF4-FFF2-40B4-BE49-F238E27FC236}">
                <a16:creationId xmlns:a16="http://schemas.microsoft.com/office/drawing/2014/main" id="{30F16DA7-B8FC-4BB0-AB7D-73485B9FC7C1}"/>
              </a:ext>
            </a:extLst>
          </p:cNvPr>
          <p:cNvSpPr/>
          <p:nvPr/>
        </p:nvSpPr>
        <p:spPr>
          <a:xfrm>
            <a:off x="649287" y="1536246"/>
            <a:ext cx="10893425" cy="479470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457200" indent="-457200">
              <a:buFont typeface="Arial" panose="020B0604020202020204" pitchFamily="34" charset="0"/>
              <a:buChar char="•"/>
            </a:pPr>
            <a:r>
              <a:rPr lang="en-US" sz="2800" dirty="0"/>
              <a:t>“…many false prophets have gone out into the world.” (vs. 1) Deception is real, but so also is the </a:t>
            </a:r>
            <a:r>
              <a:rPr lang="en-US" sz="2800" dirty="0">
                <a:solidFill>
                  <a:srgbClr val="7030A0"/>
                </a:solidFill>
              </a:rPr>
              <a:t>Spirit</a:t>
            </a:r>
            <a:r>
              <a:rPr lang="en-US" sz="2800" dirty="0"/>
              <a:t> of God. He leads us into </a:t>
            </a:r>
            <a:r>
              <a:rPr lang="en-US" sz="2800" u="sng" dirty="0">
                <a:solidFill>
                  <a:srgbClr val="FF0000"/>
                </a:solidFill>
              </a:rPr>
              <a:t>truth</a:t>
            </a:r>
            <a:r>
              <a:rPr lang="en-US" sz="2800" dirty="0"/>
              <a:t>.</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Deception has been overcome by the </a:t>
            </a:r>
            <a:r>
              <a:rPr lang="en-US" sz="2800" u="sng" dirty="0">
                <a:solidFill>
                  <a:srgbClr val="FF0000"/>
                </a:solidFill>
              </a:rPr>
              <a:t>Truth</a:t>
            </a:r>
            <a:r>
              <a:rPr lang="en-US" sz="2800" dirty="0"/>
              <a:t>. We should be seeking to abide in Him.</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a:t>
            </a:r>
            <a:r>
              <a:rPr lang="en-US" sz="2800" u="sng" dirty="0">
                <a:solidFill>
                  <a:srgbClr val="FF0000"/>
                </a:solidFill>
              </a:rPr>
              <a:t>truth</a:t>
            </a:r>
            <a:r>
              <a:rPr lang="en-US" sz="2800" dirty="0"/>
              <a:t> found in word of God, from his authority, shows the difference between </a:t>
            </a:r>
            <a:r>
              <a:rPr lang="en-US" sz="2800" u="sng" dirty="0">
                <a:solidFill>
                  <a:srgbClr val="FF0000"/>
                </a:solidFill>
              </a:rPr>
              <a:t>truth</a:t>
            </a:r>
            <a:r>
              <a:rPr lang="en-US" sz="2800" dirty="0"/>
              <a:t> and error.</a:t>
            </a:r>
          </a:p>
        </p:txBody>
      </p:sp>
    </p:spTree>
    <p:extLst>
      <p:ext uri="{BB962C8B-B14F-4D97-AF65-F5344CB8AC3E}">
        <p14:creationId xmlns:p14="http://schemas.microsoft.com/office/powerpoint/2010/main" val="249151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nature, sunset, cloud&#10;&#10;Description automatically generated">
            <a:extLst>
              <a:ext uri="{FF2B5EF4-FFF2-40B4-BE49-F238E27FC236}">
                <a16:creationId xmlns:a16="http://schemas.microsoft.com/office/drawing/2014/main" id="{54985BD2-2165-46CA-9DB8-01F52C15734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1" y="10"/>
            <a:ext cx="12192000" cy="6857990"/>
          </a:xfrm>
          <a:prstGeom prst="rect">
            <a:avLst/>
          </a:prstGeom>
        </p:spPr>
      </p:pic>
      <p:sp>
        <p:nvSpPr>
          <p:cNvPr id="6" name="Rectangle 5">
            <a:extLst>
              <a:ext uri="{FF2B5EF4-FFF2-40B4-BE49-F238E27FC236}">
                <a16:creationId xmlns:a16="http://schemas.microsoft.com/office/drawing/2014/main" id="{5DE152E0-D541-4402-A820-34B96EFE0FFB}"/>
              </a:ext>
            </a:extLst>
          </p:cNvPr>
          <p:cNvSpPr/>
          <p:nvPr/>
        </p:nvSpPr>
        <p:spPr>
          <a:xfrm>
            <a:off x="1914525" y="234950"/>
            <a:ext cx="8362950" cy="1041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“Not that we loved God, but he </a:t>
            </a:r>
            <a:r>
              <a:rPr lang="en-US" sz="2800" dirty="0">
                <a:solidFill>
                  <a:srgbClr val="0070C0"/>
                </a:solidFill>
              </a:rPr>
              <a:t>loved</a:t>
            </a:r>
            <a:r>
              <a:rPr lang="en-US" sz="2800" dirty="0"/>
              <a:t> us” </a:t>
            </a:r>
          </a:p>
          <a:p>
            <a:pPr algn="ctr"/>
            <a:r>
              <a:rPr lang="en-US" sz="2800" dirty="0"/>
              <a:t>1</a:t>
            </a:r>
            <a:r>
              <a:rPr lang="en-US" sz="2800" baseline="30000" dirty="0"/>
              <a:t>st</a:t>
            </a:r>
            <a:r>
              <a:rPr lang="en-US" sz="2800" dirty="0"/>
              <a:t> John 4.7-12</a:t>
            </a:r>
          </a:p>
        </p:txBody>
      </p:sp>
      <p:sp>
        <p:nvSpPr>
          <p:cNvPr id="9" name="Rectangle 8">
            <a:extLst>
              <a:ext uri="{FF2B5EF4-FFF2-40B4-BE49-F238E27FC236}">
                <a16:creationId xmlns:a16="http://schemas.microsoft.com/office/drawing/2014/main" id="{30F16DA7-B8FC-4BB0-AB7D-73485B9FC7C1}"/>
              </a:ext>
            </a:extLst>
          </p:cNvPr>
          <p:cNvSpPr/>
          <p:nvPr/>
        </p:nvSpPr>
        <p:spPr>
          <a:xfrm>
            <a:off x="642940" y="1536246"/>
            <a:ext cx="5180013" cy="479470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457200" indent="-457200">
              <a:buFont typeface="Arial" panose="020B0604020202020204" pitchFamily="34" charset="0"/>
              <a:buChar char="•"/>
            </a:pPr>
            <a:r>
              <a:rPr lang="en-US" sz="2400" dirty="0"/>
              <a:t>Anyone who does not </a:t>
            </a:r>
            <a:r>
              <a:rPr lang="en-US" sz="2400" dirty="0">
                <a:solidFill>
                  <a:srgbClr val="0070C0"/>
                </a:solidFill>
              </a:rPr>
              <a:t>love</a:t>
            </a:r>
            <a:r>
              <a:rPr lang="en-US" sz="2400" dirty="0"/>
              <a:t> does not </a:t>
            </a:r>
            <a:r>
              <a:rPr lang="en-US" sz="2400" dirty="0">
                <a:solidFill>
                  <a:srgbClr val="0070C0"/>
                </a:solidFill>
              </a:rPr>
              <a:t>love</a:t>
            </a:r>
            <a:r>
              <a:rPr lang="en-US" sz="2400" dirty="0"/>
              <a:t> God, because </a:t>
            </a:r>
            <a:r>
              <a:rPr lang="en-US" sz="2400" i="1" dirty="0"/>
              <a:t>God is </a:t>
            </a:r>
            <a:r>
              <a:rPr lang="en-US" sz="2400" i="1" dirty="0">
                <a:solidFill>
                  <a:srgbClr val="0070C0"/>
                </a:solidFill>
              </a:rPr>
              <a:t>love</a:t>
            </a:r>
            <a:r>
              <a:rPr lang="en-US" sz="2400" dirty="0"/>
              <a:t>. Based on this statement, do you know God? (vs. 8)</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We didn’t </a:t>
            </a:r>
            <a:r>
              <a:rPr lang="en-US" sz="2400" dirty="0">
                <a:solidFill>
                  <a:srgbClr val="0070C0"/>
                </a:solidFill>
              </a:rPr>
              <a:t>love</a:t>
            </a:r>
            <a:r>
              <a:rPr lang="en-US" sz="2400" dirty="0"/>
              <a:t> God first – it was the other way around.</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Since God </a:t>
            </a:r>
            <a:r>
              <a:rPr lang="en-US" sz="2400" dirty="0">
                <a:solidFill>
                  <a:srgbClr val="0070C0"/>
                </a:solidFill>
              </a:rPr>
              <a:t>loved</a:t>
            </a:r>
            <a:r>
              <a:rPr lang="en-US" sz="2400" dirty="0"/>
              <a:t> us, what does this mean for us? It means we must </a:t>
            </a:r>
            <a:r>
              <a:rPr lang="en-US" sz="2400" dirty="0">
                <a:solidFill>
                  <a:srgbClr val="0070C0"/>
                </a:solidFill>
              </a:rPr>
              <a:t>love</a:t>
            </a:r>
            <a:r>
              <a:rPr lang="en-US" sz="2400" dirty="0"/>
              <a:t> one another. (vs. 12)</a:t>
            </a:r>
          </a:p>
        </p:txBody>
      </p:sp>
      <p:sp>
        <p:nvSpPr>
          <p:cNvPr id="2" name="Rectangle 1">
            <a:extLst>
              <a:ext uri="{FF2B5EF4-FFF2-40B4-BE49-F238E27FC236}">
                <a16:creationId xmlns:a16="http://schemas.microsoft.com/office/drawing/2014/main" id="{6496B048-66CC-4961-8321-EDF41D5E2D86}"/>
              </a:ext>
            </a:extLst>
          </p:cNvPr>
          <p:cNvSpPr/>
          <p:nvPr/>
        </p:nvSpPr>
        <p:spPr>
          <a:xfrm>
            <a:off x="6362702" y="1562100"/>
            <a:ext cx="5289550" cy="476885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70C0"/>
                </a:solidFill>
              </a:rPr>
              <a:t>Love</a:t>
            </a:r>
            <a:r>
              <a:rPr lang="en-US" sz="2800" dirty="0"/>
              <a:t> </a:t>
            </a:r>
            <a:r>
              <a:rPr lang="en-US" sz="2800" u="sng" dirty="0"/>
              <a:t>is not</a:t>
            </a:r>
            <a:r>
              <a:rPr lang="en-US" sz="2800" dirty="0"/>
              <a:t> God.</a:t>
            </a:r>
          </a:p>
          <a:p>
            <a:pPr algn="ctr"/>
            <a:endParaRPr lang="en-US" sz="2800" dirty="0"/>
          </a:p>
          <a:p>
            <a:pPr algn="ctr"/>
            <a:r>
              <a:rPr lang="en-US" sz="2800" dirty="0"/>
              <a:t>This makes love subjective and arbitrary.</a:t>
            </a:r>
          </a:p>
          <a:p>
            <a:pPr algn="ctr"/>
            <a:endParaRPr lang="en-US" sz="2800" dirty="0"/>
          </a:p>
          <a:p>
            <a:pPr algn="ctr"/>
            <a:r>
              <a:rPr lang="en-US" sz="2800" dirty="0"/>
              <a:t>God </a:t>
            </a:r>
            <a:r>
              <a:rPr lang="en-US" sz="2800" u="sng" dirty="0"/>
              <a:t>is</a:t>
            </a:r>
            <a:r>
              <a:rPr lang="en-US" sz="2800" dirty="0"/>
              <a:t> </a:t>
            </a:r>
            <a:r>
              <a:rPr lang="en-US" sz="2800" dirty="0">
                <a:solidFill>
                  <a:srgbClr val="0070C0"/>
                </a:solidFill>
              </a:rPr>
              <a:t>love.</a:t>
            </a:r>
          </a:p>
          <a:p>
            <a:pPr algn="ctr"/>
            <a:endParaRPr lang="en-US" sz="2800" dirty="0"/>
          </a:p>
          <a:p>
            <a:pPr algn="ctr"/>
            <a:r>
              <a:rPr lang="en-US" sz="2800" dirty="0"/>
              <a:t>The nature of God being </a:t>
            </a:r>
            <a:r>
              <a:rPr lang="en-US" sz="2800" dirty="0">
                <a:solidFill>
                  <a:srgbClr val="0070C0"/>
                </a:solidFill>
              </a:rPr>
              <a:t>love</a:t>
            </a:r>
            <a:r>
              <a:rPr lang="en-US" sz="2800" dirty="0"/>
              <a:t> means that </a:t>
            </a:r>
            <a:r>
              <a:rPr lang="en-US" sz="2800" dirty="0">
                <a:solidFill>
                  <a:srgbClr val="0070C0"/>
                </a:solidFill>
              </a:rPr>
              <a:t>love</a:t>
            </a:r>
            <a:r>
              <a:rPr lang="en-US" sz="2800" dirty="0"/>
              <a:t> is objective, and it is also eternal. </a:t>
            </a:r>
          </a:p>
        </p:txBody>
      </p:sp>
    </p:spTree>
    <p:extLst>
      <p:ext uri="{BB962C8B-B14F-4D97-AF65-F5344CB8AC3E}">
        <p14:creationId xmlns:p14="http://schemas.microsoft.com/office/powerpoint/2010/main" val="63015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nature, sunset, cloud&#10;&#10;Description automatically generated">
            <a:extLst>
              <a:ext uri="{FF2B5EF4-FFF2-40B4-BE49-F238E27FC236}">
                <a16:creationId xmlns:a16="http://schemas.microsoft.com/office/drawing/2014/main" id="{54985BD2-2165-46CA-9DB8-01F52C15734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1" y="10"/>
            <a:ext cx="12192000" cy="6857990"/>
          </a:xfrm>
          <a:prstGeom prst="rect">
            <a:avLst/>
          </a:prstGeom>
        </p:spPr>
      </p:pic>
      <p:sp>
        <p:nvSpPr>
          <p:cNvPr id="6" name="Rectangle 5">
            <a:extLst>
              <a:ext uri="{FF2B5EF4-FFF2-40B4-BE49-F238E27FC236}">
                <a16:creationId xmlns:a16="http://schemas.microsoft.com/office/drawing/2014/main" id="{5DE152E0-D541-4402-A820-34B96EFE0FFB}"/>
              </a:ext>
            </a:extLst>
          </p:cNvPr>
          <p:cNvSpPr/>
          <p:nvPr/>
        </p:nvSpPr>
        <p:spPr>
          <a:xfrm>
            <a:off x="1914525" y="234950"/>
            <a:ext cx="8362950" cy="10414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The intersection of </a:t>
            </a:r>
            <a:r>
              <a:rPr lang="en-US" sz="2800" dirty="0">
                <a:solidFill>
                  <a:srgbClr val="FF0000"/>
                </a:solidFill>
              </a:rPr>
              <a:t>Truth</a:t>
            </a:r>
            <a:r>
              <a:rPr lang="en-US" sz="2800" dirty="0"/>
              <a:t> and </a:t>
            </a:r>
            <a:r>
              <a:rPr lang="en-US" sz="2800" dirty="0">
                <a:solidFill>
                  <a:srgbClr val="0070C0"/>
                </a:solidFill>
              </a:rPr>
              <a:t>Love</a:t>
            </a:r>
            <a:r>
              <a:rPr lang="en-US" sz="2800" dirty="0"/>
              <a:t>.</a:t>
            </a:r>
          </a:p>
          <a:p>
            <a:pPr algn="ctr"/>
            <a:r>
              <a:rPr lang="en-US" sz="2800" dirty="0"/>
              <a:t>1</a:t>
            </a:r>
            <a:r>
              <a:rPr lang="en-US" sz="2800" baseline="30000" dirty="0"/>
              <a:t>st</a:t>
            </a:r>
            <a:r>
              <a:rPr lang="en-US" sz="2800" dirty="0"/>
              <a:t> John 4.13-21</a:t>
            </a:r>
          </a:p>
        </p:txBody>
      </p:sp>
      <p:sp>
        <p:nvSpPr>
          <p:cNvPr id="9" name="Rectangle 8">
            <a:extLst>
              <a:ext uri="{FF2B5EF4-FFF2-40B4-BE49-F238E27FC236}">
                <a16:creationId xmlns:a16="http://schemas.microsoft.com/office/drawing/2014/main" id="{30F16DA7-B8FC-4BB0-AB7D-73485B9FC7C1}"/>
              </a:ext>
            </a:extLst>
          </p:cNvPr>
          <p:cNvSpPr/>
          <p:nvPr/>
        </p:nvSpPr>
        <p:spPr>
          <a:xfrm>
            <a:off x="649287" y="1536246"/>
            <a:ext cx="10893425" cy="4794704"/>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marL="457200" indent="-457200">
              <a:buFont typeface="Arial" panose="020B0604020202020204" pitchFamily="34" charset="0"/>
              <a:buChar char="•"/>
            </a:pPr>
            <a:r>
              <a:rPr lang="en-US" sz="2800" dirty="0">
                <a:solidFill>
                  <a:srgbClr val="7030A0"/>
                </a:solidFill>
              </a:rPr>
              <a:t>The Spirit </a:t>
            </a:r>
            <a:r>
              <a:rPr lang="en-US" sz="2800" dirty="0">
                <a:solidFill>
                  <a:schemeClr val="tx1"/>
                </a:solidFill>
              </a:rPr>
              <a:t>testifies of Jesus. To confess Jesus as the Son of God means you abide in the </a:t>
            </a:r>
            <a:r>
              <a:rPr lang="en-US" sz="2800" dirty="0">
                <a:solidFill>
                  <a:srgbClr val="FF0000"/>
                </a:solidFill>
              </a:rPr>
              <a:t>Truth</a:t>
            </a:r>
            <a:r>
              <a:rPr lang="en-US" sz="2800" dirty="0">
                <a:solidFill>
                  <a:schemeClr val="tx1"/>
                </a:solidFill>
              </a:rPr>
              <a:t>.</a:t>
            </a:r>
          </a:p>
          <a:p>
            <a:pPr marL="457200" indent="-457200">
              <a:buFont typeface="Arial" panose="020B0604020202020204" pitchFamily="34" charset="0"/>
              <a:buChar char="•"/>
            </a:pPr>
            <a:endParaRPr lang="en-US" sz="2800" dirty="0">
              <a:solidFill>
                <a:schemeClr val="tx1"/>
              </a:solidFill>
            </a:endParaRPr>
          </a:p>
          <a:p>
            <a:pPr marL="457200" indent="-457200">
              <a:buFont typeface="Arial" panose="020B0604020202020204" pitchFamily="34" charset="0"/>
              <a:buChar char="•"/>
            </a:pPr>
            <a:r>
              <a:rPr lang="en-US" sz="2800" dirty="0">
                <a:solidFill>
                  <a:srgbClr val="7030A0"/>
                </a:solidFill>
              </a:rPr>
              <a:t>The Spirit </a:t>
            </a:r>
            <a:r>
              <a:rPr lang="en-US" sz="2800" dirty="0"/>
              <a:t>must abide in us to </a:t>
            </a:r>
            <a:r>
              <a:rPr lang="en-US" sz="2800" dirty="0">
                <a:solidFill>
                  <a:srgbClr val="0070C0"/>
                </a:solidFill>
              </a:rPr>
              <a:t>love</a:t>
            </a:r>
            <a:r>
              <a:rPr lang="en-US" sz="2800" dirty="0"/>
              <a:t> as God has called us to.</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“Perfect </a:t>
            </a:r>
            <a:r>
              <a:rPr lang="en-US" sz="2800" dirty="0">
                <a:solidFill>
                  <a:srgbClr val="0070C0"/>
                </a:solidFill>
              </a:rPr>
              <a:t>love</a:t>
            </a:r>
            <a:r>
              <a:rPr lang="en-US" sz="2800" dirty="0"/>
              <a:t> casts out fear.” (vs. 18)</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 liar claims to “love God” but hates his brother. But as John says: “Whoever </a:t>
            </a:r>
            <a:r>
              <a:rPr lang="en-US" sz="2800" dirty="0">
                <a:solidFill>
                  <a:srgbClr val="0070C0"/>
                </a:solidFill>
              </a:rPr>
              <a:t>loves</a:t>
            </a:r>
            <a:r>
              <a:rPr lang="en-US" sz="2800" dirty="0"/>
              <a:t> God must also </a:t>
            </a:r>
            <a:r>
              <a:rPr lang="en-US" sz="2800" dirty="0">
                <a:solidFill>
                  <a:srgbClr val="0070C0"/>
                </a:solidFill>
              </a:rPr>
              <a:t>love</a:t>
            </a:r>
            <a:r>
              <a:rPr lang="en-US" sz="2800" dirty="0"/>
              <a:t> his brother.” (vs. 21)</a:t>
            </a:r>
          </a:p>
        </p:txBody>
      </p:sp>
    </p:spTree>
    <p:extLst>
      <p:ext uri="{BB962C8B-B14F-4D97-AF65-F5344CB8AC3E}">
        <p14:creationId xmlns:p14="http://schemas.microsoft.com/office/powerpoint/2010/main" val="31545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EB9068-72C7-4073-8477-B0883569C21C}"/>
              </a:ext>
            </a:extLst>
          </p:cNvPr>
          <p:cNvSpPr/>
          <p:nvPr/>
        </p:nvSpPr>
        <p:spPr>
          <a:xfrm>
            <a:off x="0" y="0"/>
            <a:ext cx="12192000" cy="685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u="sng" dirty="0">
                <a:solidFill>
                  <a:srgbClr val="FF0000"/>
                </a:solidFill>
              </a:rPr>
              <a:t>CRM</a:t>
            </a:r>
          </a:p>
          <a:p>
            <a:pPr algn="ctr"/>
            <a:r>
              <a:rPr lang="en-US" sz="3200" dirty="0">
                <a:solidFill>
                  <a:schemeClr val="bg1"/>
                </a:solidFill>
              </a:rPr>
              <a:t>Challenge:  You know the drill – write out 1st John 4! Knowing this will help you cling to God’s eternal truths. </a:t>
            </a:r>
          </a:p>
          <a:p>
            <a:pPr algn="ctr"/>
            <a:endParaRPr lang="en-US" sz="3200" dirty="0">
              <a:solidFill>
                <a:schemeClr val="bg1"/>
              </a:solidFill>
            </a:endParaRPr>
          </a:p>
          <a:p>
            <a:pPr algn="ctr"/>
            <a:r>
              <a:rPr lang="en-US" sz="3200" dirty="0">
                <a:solidFill>
                  <a:schemeClr val="bg1"/>
                </a:solidFill>
              </a:rPr>
              <a:t>Reminder:  “There is no fear in love, but perfect love casts out fear.” God loves you and wants you to dwell with him. Don’t fear the punishment; love him back!</a:t>
            </a:r>
          </a:p>
          <a:p>
            <a:pPr algn="ctr"/>
            <a:endParaRPr lang="en-US" sz="3200" dirty="0">
              <a:solidFill>
                <a:schemeClr val="bg1"/>
              </a:solidFill>
            </a:endParaRPr>
          </a:p>
          <a:p>
            <a:pPr algn="ctr"/>
            <a:r>
              <a:rPr lang="en-US" sz="3200" dirty="0">
                <a:solidFill>
                  <a:schemeClr val="bg1"/>
                </a:solidFill>
              </a:rPr>
              <a:t>Meditation:  “If anyone says, ‘I love God’, but hates his brother, he is a liar; for he who does not love his brother whom he has seen cannot love God whom he has not seen.” Do you make your efforts to love your brother who you have seen? How can you love them as Jesus loved them?</a:t>
            </a:r>
          </a:p>
          <a:p>
            <a:pPr algn="ctr"/>
            <a:endParaRPr lang="en-US" sz="3600" u="sng" dirty="0">
              <a:solidFill>
                <a:srgbClr val="FF0000"/>
              </a:solidFill>
            </a:endParaRPr>
          </a:p>
        </p:txBody>
      </p:sp>
    </p:spTree>
    <p:extLst>
      <p:ext uri="{BB962C8B-B14F-4D97-AF65-F5344CB8AC3E}">
        <p14:creationId xmlns:p14="http://schemas.microsoft.com/office/powerpoint/2010/main" val="1449726248"/>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1230</TotalTime>
  <Words>470</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Goudy Old Style</vt:lpstr>
      <vt:lpstr>ClassicFrameVTI</vt:lpstr>
      <vt:lpstr>PowerPoint Presentation</vt:lpstr>
      <vt:lpstr>Walking in Love: 1st John 4</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Northwood1</cp:lastModifiedBy>
  <cp:revision>7</cp:revision>
  <dcterms:created xsi:type="dcterms:W3CDTF">2021-11-13T21:14:13Z</dcterms:created>
  <dcterms:modified xsi:type="dcterms:W3CDTF">2021-12-05T14:44:16Z</dcterms:modified>
</cp:coreProperties>
</file>