
<file path=[Content_Types].xml><?xml version="1.0" encoding="utf-8"?>
<Types xmlns="http://schemas.openxmlformats.org/package/2006/content-types">
  <Default Extension="bmp" ContentType="image/bmp"/>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59" r:id="rId4"/>
    <p:sldId id="260" r:id="rId5"/>
    <p:sldId id="261" r:id="rId6"/>
    <p:sldId id="262" r:id="rId7"/>
    <p:sldId id="263" r:id="rId8"/>
    <p:sldId id="264" r:id="rId9"/>
    <p:sldId id="266" r:id="rId10"/>
    <p:sldId id="265" r:id="rId11"/>
  </p:sldIdLst>
  <p:sldSz cx="9144000" cy="6858000" type="screen4x3"/>
  <p:notesSz cx="9144000" cy="6858000"/>
  <p:embeddedFontLst>
    <p:embeddedFont>
      <p:font typeface="Bookman Old Style" panose="02050604050505020204" pitchFamily="18" charset="0"/>
      <p:regular r:id="rId12"/>
      <p:bold r:id="rId13"/>
      <p:italic r:id="rId14"/>
      <p:boldItalic r:id="rId15"/>
    </p:embeddedFont>
  </p:embeddedFontLst>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4" d="100"/>
          <a:sy n="84" d="100"/>
        </p:scale>
        <p:origin x="14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9726" y="1589484"/>
            <a:ext cx="7804546" cy="89296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234">
                <a:solidFill>
                  <a:srgbClr val="E44340"/>
                </a:solidFill>
              </a:defRPr>
            </a:lvl1pPr>
          </a:lstStyle>
          <a:p>
            <a:pPr algn="ctr"/>
            <a:endParaRPr/>
          </a:p>
        </p:txBody>
      </p:sp>
      <p:sp>
        <p:nvSpPr>
          <p:cNvPr id="3" name="New Shape"/>
          <p:cNvSpPr>
            <a:spLocks noGrp="1"/>
          </p:cNvSpPr>
          <p:nvPr>
            <p:ph type="body" idx="1"/>
          </p:nvPr>
        </p:nvSpPr>
        <p:spPr>
          <a:xfrm>
            <a:off x="1071562" y="2750343"/>
            <a:ext cx="7000875" cy="7143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609">
                <a:solidFill>
                  <a:srgbClr val="122949"/>
                </a:solidFill>
              </a:defRPr>
            </a:lvl1pPr>
          </a:lstStyle>
          <a:p>
            <a:pPr algn="ctr"/>
            <a:endParaRPr/>
          </a:p>
        </p:txBody>
      </p:sp>
      <p:sp>
        <p:nvSpPr>
          <p:cNvPr id="4" name="New Shape"/>
          <p:cNvSpPr>
            <a:spLocks noGrp="1"/>
          </p:cNvSpPr>
          <p:nvPr>
            <p:ph type="body" idx="2"/>
          </p:nvPr>
        </p:nvSpPr>
        <p:spPr>
          <a:xfrm>
            <a:off x="1428750" y="3839765"/>
            <a:ext cx="6107906" cy="51792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25">
                <a:solidFill>
                  <a:srgbClr val="122949"/>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9726" y="1589484"/>
            <a:ext cx="7804546" cy="89296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234">
                <a:solidFill>
                  <a:srgbClr val="E44340"/>
                </a:solidFill>
              </a:defRPr>
            </a:lvl1pPr>
          </a:lstStyle>
          <a:p>
            <a:pPr algn="ctr"/>
            <a:endParaRPr/>
          </a:p>
        </p:txBody>
      </p:sp>
      <p:sp>
        <p:nvSpPr>
          <p:cNvPr id="3" name="New Shape"/>
          <p:cNvSpPr>
            <a:spLocks noGrp="1"/>
          </p:cNvSpPr>
          <p:nvPr>
            <p:ph type="body" idx="1"/>
          </p:nvPr>
        </p:nvSpPr>
        <p:spPr>
          <a:xfrm>
            <a:off x="1071562" y="2750343"/>
            <a:ext cx="7000875" cy="7143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609">
                <a:solidFill>
                  <a:srgbClr val="122949"/>
                </a:solidFill>
              </a:defRPr>
            </a:lvl1pPr>
          </a:lstStyle>
          <a:p>
            <a:pPr algn="ctr"/>
            <a:endParaRPr/>
          </a:p>
        </p:txBody>
      </p:sp>
      <p:sp>
        <p:nvSpPr>
          <p:cNvPr id="4" name="New Shape"/>
          <p:cNvSpPr>
            <a:spLocks noGrp="1"/>
          </p:cNvSpPr>
          <p:nvPr>
            <p:ph type="body" idx="2"/>
          </p:nvPr>
        </p:nvSpPr>
        <p:spPr>
          <a:xfrm>
            <a:off x="1428750" y="3839765"/>
            <a:ext cx="6107906" cy="51792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25">
                <a:solidFill>
                  <a:srgbClr val="122949"/>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9726" y="1589484"/>
            <a:ext cx="7804546" cy="89296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234">
                <a:solidFill>
                  <a:srgbClr val="E44340"/>
                </a:solidFill>
              </a:defRPr>
            </a:lvl1pPr>
          </a:lstStyle>
          <a:p>
            <a:pPr algn="ctr"/>
            <a:endParaRPr/>
          </a:p>
        </p:txBody>
      </p:sp>
      <p:sp>
        <p:nvSpPr>
          <p:cNvPr id="3" name="New Shape"/>
          <p:cNvSpPr>
            <a:spLocks noGrp="1"/>
          </p:cNvSpPr>
          <p:nvPr>
            <p:ph type="body" idx="1"/>
          </p:nvPr>
        </p:nvSpPr>
        <p:spPr>
          <a:xfrm>
            <a:off x="1071562" y="2750343"/>
            <a:ext cx="7000875" cy="7143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609">
                <a:solidFill>
                  <a:srgbClr val="122949"/>
                </a:solidFill>
              </a:defRPr>
            </a:lvl1pPr>
          </a:lstStyle>
          <a:p>
            <a:pPr algn="ctr"/>
            <a:endParaRPr/>
          </a:p>
        </p:txBody>
      </p:sp>
      <p:sp>
        <p:nvSpPr>
          <p:cNvPr id="4" name="New Shape"/>
          <p:cNvSpPr>
            <a:spLocks noGrp="1"/>
          </p:cNvSpPr>
          <p:nvPr>
            <p:ph type="body" idx="2"/>
          </p:nvPr>
        </p:nvSpPr>
        <p:spPr>
          <a:xfrm>
            <a:off x="1428750" y="3839765"/>
            <a:ext cx="6107906" cy="51792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25">
                <a:solidFill>
                  <a:srgbClr val="122949"/>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9726" y="1589484"/>
            <a:ext cx="7804546" cy="89296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234">
                <a:solidFill>
                  <a:srgbClr val="E44340"/>
                </a:solidFill>
              </a:defRPr>
            </a:lvl1pPr>
          </a:lstStyle>
          <a:p>
            <a:pPr algn="ctr"/>
            <a:endParaRPr/>
          </a:p>
        </p:txBody>
      </p:sp>
      <p:sp>
        <p:nvSpPr>
          <p:cNvPr id="3" name="New Shape"/>
          <p:cNvSpPr>
            <a:spLocks noGrp="1"/>
          </p:cNvSpPr>
          <p:nvPr>
            <p:ph type="body" idx="1"/>
          </p:nvPr>
        </p:nvSpPr>
        <p:spPr>
          <a:xfrm>
            <a:off x="1071562" y="2750343"/>
            <a:ext cx="7000875" cy="7143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609">
                <a:solidFill>
                  <a:srgbClr val="122949"/>
                </a:solidFill>
              </a:defRPr>
            </a:lvl1pPr>
          </a:lstStyle>
          <a:p>
            <a:pPr algn="ctr"/>
            <a:endParaRPr/>
          </a:p>
        </p:txBody>
      </p:sp>
      <p:sp>
        <p:nvSpPr>
          <p:cNvPr id="4" name="New Shape"/>
          <p:cNvSpPr>
            <a:spLocks noGrp="1"/>
          </p:cNvSpPr>
          <p:nvPr>
            <p:ph type="body" idx="2"/>
          </p:nvPr>
        </p:nvSpPr>
        <p:spPr>
          <a:xfrm>
            <a:off x="1428750" y="3839765"/>
            <a:ext cx="6107906" cy="51792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25">
                <a:solidFill>
                  <a:srgbClr val="122949"/>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78656" y="678656"/>
            <a:ext cx="7840265" cy="403621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37">
                <a:solidFill>
                  <a:srgbClr val="122949"/>
                </a:solidFill>
              </a:defRPr>
            </a:lvl1pPr>
          </a:lstStyle>
          <a:p>
            <a:pPr algn="l"/>
            <a:endParaRPr/>
          </a:p>
        </p:txBody>
      </p:sp>
      <p:sp>
        <p:nvSpPr>
          <p:cNvPr id="3" name="New Shape"/>
          <p:cNvSpPr>
            <a:spLocks noGrp="1"/>
          </p:cNvSpPr>
          <p:nvPr>
            <p:ph type="body" idx="1"/>
          </p:nvPr>
        </p:nvSpPr>
        <p:spPr>
          <a:xfrm>
            <a:off x="678656" y="4804171"/>
            <a:ext cx="4268390" cy="65186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2953">
                <a:solidFill>
                  <a:srgbClr val="122949"/>
                </a:solidFill>
              </a:defRPr>
            </a:lvl1pPr>
          </a:lstStyle>
          <a:p>
            <a:pPr algn="l"/>
            <a:endParaRPr/>
          </a:p>
        </p:txBody>
      </p:sp>
      <p:sp>
        <p:nvSpPr>
          <p:cNvPr id="4" name="New Shape"/>
          <p:cNvSpPr>
            <a:spLocks noGrp="1"/>
          </p:cNvSpPr>
          <p:nvPr>
            <p:ph type="body" idx="2"/>
          </p:nvPr>
        </p:nvSpPr>
        <p:spPr>
          <a:xfrm>
            <a:off x="696515" y="5500687"/>
            <a:ext cx="1071562" cy="33932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1640">
                <a:solidFill>
                  <a:srgbClr val="122949"/>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78656" y="678656"/>
            <a:ext cx="7840265" cy="403621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37">
                <a:solidFill>
                  <a:srgbClr val="122949"/>
                </a:solidFill>
              </a:defRPr>
            </a:lvl1pPr>
          </a:lstStyle>
          <a:p>
            <a:pPr algn="l"/>
            <a:endParaRPr/>
          </a:p>
        </p:txBody>
      </p:sp>
      <p:sp>
        <p:nvSpPr>
          <p:cNvPr id="3" name="New Shape"/>
          <p:cNvSpPr>
            <a:spLocks noGrp="1"/>
          </p:cNvSpPr>
          <p:nvPr>
            <p:ph type="body" idx="1"/>
          </p:nvPr>
        </p:nvSpPr>
        <p:spPr>
          <a:xfrm>
            <a:off x="678656" y="4804171"/>
            <a:ext cx="4268390" cy="65186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2953">
                <a:solidFill>
                  <a:srgbClr val="122949"/>
                </a:solidFill>
              </a:defRPr>
            </a:lvl1pPr>
          </a:lstStyle>
          <a:p>
            <a:pPr algn="l"/>
            <a:endParaRPr/>
          </a:p>
        </p:txBody>
      </p:sp>
      <p:sp>
        <p:nvSpPr>
          <p:cNvPr id="4" name="New Shape"/>
          <p:cNvSpPr>
            <a:spLocks noGrp="1"/>
          </p:cNvSpPr>
          <p:nvPr>
            <p:ph type="body" idx="2"/>
          </p:nvPr>
        </p:nvSpPr>
        <p:spPr>
          <a:xfrm>
            <a:off x="696515" y="5500687"/>
            <a:ext cx="1071562" cy="33932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1640">
                <a:solidFill>
                  <a:srgbClr val="122949"/>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78656" y="678656"/>
            <a:ext cx="7840265" cy="403621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37">
                <a:solidFill>
                  <a:srgbClr val="122949"/>
                </a:solidFill>
              </a:defRPr>
            </a:lvl1pPr>
          </a:lstStyle>
          <a:p>
            <a:pPr algn="l"/>
            <a:endParaRPr/>
          </a:p>
        </p:txBody>
      </p:sp>
      <p:sp>
        <p:nvSpPr>
          <p:cNvPr id="3" name="New Shape"/>
          <p:cNvSpPr>
            <a:spLocks noGrp="1"/>
          </p:cNvSpPr>
          <p:nvPr>
            <p:ph type="body" idx="1"/>
          </p:nvPr>
        </p:nvSpPr>
        <p:spPr>
          <a:xfrm>
            <a:off x="678656" y="4804171"/>
            <a:ext cx="4268390" cy="65186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2953">
                <a:solidFill>
                  <a:srgbClr val="122949"/>
                </a:solidFill>
              </a:defRPr>
            </a:lvl1pPr>
          </a:lstStyle>
          <a:p>
            <a:pPr algn="l"/>
            <a:endParaRPr/>
          </a:p>
        </p:txBody>
      </p:sp>
      <p:sp>
        <p:nvSpPr>
          <p:cNvPr id="4" name="New Shape"/>
          <p:cNvSpPr>
            <a:spLocks noGrp="1"/>
          </p:cNvSpPr>
          <p:nvPr>
            <p:ph type="body" idx="2"/>
          </p:nvPr>
        </p:nvSpPr>
        <p:spPr>
          <a:xfrm>
            <a:off x="696515" y="5500687"/>
            <a:ext cx="1071562" cy="33932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1640">
                <a:solidFill>
                  <a:srgbClr val="122949"/>
                </a:solidFill>
              </a:defRPr>
            </a:lvl1pPr>
          </a:lstStyle>
          <a:p>
            <a:pPr algn="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78656" y="678656"/>
            <a:ext cx="7840265" cy="403621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37">
                <a:solidFill>
                  <a:srgbClr val="122949"/>
                </a:solidFill>
              </a:defRPr>
            </a:lvl1pPr>
          </a:lstStyle>
          <a:p>
            <a:pPr algn="l"/>
            <a:endParaRPr/>
          </a:p>
        </p:txBody>
      </p:sp>
      <p:sp>
        <p:nvSpPr>
          <p:cNvPr id="3" name="New Shape"/>
          <p:cNvSpPr>
            <a:spLocks noGrp="1"/>
          </p:cNvSpPr>
          <p:nvPr>
            <p:ph type="body" idx="1"/>
          </p:nvPr>
        </p:nvSpPr>
        <p:spPr>
          <a:xfrm>
            <a:off x="678656" y="4804171"/>
            <a:ext cx="4268390" cy="65186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2953">
                <a:solidFill>
                  <a:srgbClr val="122949"/>
                </a:solidFill>
              </a:defRPr>
            </a:lvl1pPr>
          </a:lstStyle>
          <a:p>
            <a:pPr algn="l"/>
            <a:endParaRPr/>
          </a:p>
        </p:txBody>
      </p:sp>
      <p:sp>
        <p:nvSpPr>
          <p:cNvPr id="4" name="New Shape"/>
          <p:cNvSpPr>
            <a:spLocks noGrp="1"/>
          </p:cNvSpPr>
          <p:nvPr>
            <p:ph type="body" idx="2"/>
          </p:nvPr>
        </p:nvSpPr>
        <p:spPr>
          <a:xfrm>
            <a:off x="696515" y="5500687"/>
            <a:ext cx="1071562" cy="33932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1640">
                <a:solidFill>
                  <a:srgbClr val="122949"/>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821656" y="1366242"/>
            <a:ext cx="5500687" cy="412551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50">
                <a:solidFill>
                  <a:srgbClr val="000000"/>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01168" y="1143000"/>
            <a:ext cx="8705088" cy="313357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234">
                <a:solidFill>
                  <a:srgbClr val="E44340"/>
                </a:solidFill>
              </a:defRPr>
            </a:lvl1pPr>
          </a:lstStyle>
          <a:p>
            <a:pPr algn="ctr"/>
            <a:r>
              <a:rPr sz="6600" i="1" dirty="0">
                <a:solidFill>
                  <a:srgbClr val="E44340"/>
                </a:solidFill>
                <a:latin typeface="Bookman Old Style" panose="02050604050505020204" pitchFamily="18" charset="0"/>
              </a:rPr>
              <a:t>The </a:t>
            </a:r>
            <a:r>
              <a:rPr lang="en-US" sz="6600" i="1" dirty="0">
                <a:solidFill>
                  <a:srgbClr val="E44340"/>
                </a:solidFill>
                <a:latin typeface="Bookman Old Style" panose="02050604050505020204" pitchFamily="18" charset="0"/>
              </a:rPr>
              <a:t>Foolishness</a:t>
            </a:r>
            <a:r>
              <a:rPr sz="6600" i="1" dirty="0">
                <a:solidFill>
                  <a:srgbClr val="E44340"/>
                </a:solidFill>
                <a:latin typeface="Bookman Old Style" panose="02050604050505020204" pitchFamily="18" charset="0"/>
              </a:rPr>
              <a:t> of </a:t>
            </a:r>
            <a:br>
              <a:rPr lang="en-US" sz="6600" i="1" dirty="0">
                <a:solidFill>
                  <a:srgbClr val="E44340"/>
                </a:solidFill>
                <a:latin typeface="Bookman Old Style" panose="02050604050505020204" pitchFamily="18" charset="0"/>
              </a:rPr>
            </a:br>
            <a:r>
              <a:rPr sz="6600" i="1" dirty="0">
                <a:solidFill>
                  <a:srgbClr val="E44340"/>
                </a:solidFill>
                <a:latin typeface="Bookman Old Style" panose="02050604050505020204" pitchFamily="18" charset="0"/>
              </a:rPr>
              <a:t>the Cross</a:t>
            </a:r>
            <a:endParaRPr lang="en-US" sz="6600" i="1" dirty="0">
              <a:solidFill>
                <a:srgbClr val="E44340"/>
              </a:solidFill>
              <a:latin typeface="Bookman Old Style" panose="02050604050505020204" pitchFamily="18" charset="0"/>
            </a:endParaRPr>
          </a:p>
          <a:p>
            <a:pPr algn="ctr">
              <a:lnSpc>
                <a:spcPct val="200000"/>
              </a:lnSpc>
            </a:pPr>
            <a:r>
              <a:rPr lang="en-US" sz="2800" i="1" dirty="0">
                <a:latin typeface="Bookman Old Style" panose="02050604050505020204" pitchFamily="18" charset="0"/>
              </a:rPr>
              <a:t>The Foolishness of God: Lesson 1</a:t>
            </a:r>
            <a:endParaRPr sz="2400" i="1" dirty="0">
              <a:solidFill>
                <a:srgbClr val="E44340"/>
              </a:solidFill>
              <a:latin typeface="Bookman Old Style" panose="0205060405050502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75846" y="559191"/>
            <a:ext cx="8792307" cy="3604846"/>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234">
                <a:solidFill>
                  <a:srgbClr val="E44340"/>
                </a:solidFill>
              </a:defRPr>
            </a:lvl1pPr>
          </a:lstStyle>
          <a:p>
            <a:pPr algn="ctr"/>
            <a:r>
              <a:rPr sz="5400" b="0" dirty="0">
                <a:solidFill>
                  <a:srgbClr val="E44340"/>
                </a:solidFill>
                <a:latin typeface="Bookman Old Style" panose="02050604050505020204" pitchFamily="18" charset="0"/>
              </a:rPr>
              <a:t>How Does the Gospel React to the World’s Changing Culture </a:t>
            </a:r>
            <a:br>
              <a:rPr lang="en-US" sz="5400" b="0" dirty="0">
                <a:solidFill>
                  <a:srgbClr val="E44340"/>
                </a:solidFill>
                <a:latin typeface="Bookman Old Style" panose="02050604050505020204" pitchFamily="18" charset="0"/>
              </a:rPr>
            </a:br>
            <a:r>
              <a:rPr sz="5400" b="0" dirty="0">
                <a:solidFill>
                  <a:srgbClr val="E44340"/>
                </a:solidFill>
                <a:latin typeface="Bookman Old Style" panose="02050604050505020204" pitchFamily="18" charset="0"/>
              </a:rPr>
              <a:t>and Demands?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82880"/>
            <a:ext cx="9144000" cy="451572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a:bodyPr>
          <a:lstStyle>
            <a:lvl1pPr algn="ctr">
              <a:defRPr sz="6234">
                <a:solidFill>
                  <a:srgbClr val="E44340"/>
                </a:solidFill>
              </a:defRPr>
            </a:lvl1pPr>
          </a:lstStyle>
          <a:p>
            <a:pPr algn="ctr"/>
            <a:r>
              <a:rPr sz="5400" b="0" dirty="0">
                <a:solidFill>
                  <a:srgbClr val="E44340"/>
                </a:solidFill>
                <a:latin typeface="Bookman Old Style" panose="02050604050505020204" pitchFamily="18" charset="0"/>
              </a:rPr>
              <a:t>God knows that the world considers the message of the Cross to be foolishness; </a:t>
            </a:r>
            <a:br>
              <a:rPr lang="en-US" sz="5400" b="0" dirty="0">
                <a:solidFill>
                  <a:srgbClr val="E44340"/>
                </a:solidFill>
                <a:latin typeface="Bookman Old Style" panose="02050604050505020204" pitchFamily="18" charset="0"/>
              </a:rPr>
            </a:br>
            <a:r>
              <a:rPr sz="5400" b="0" dirty="0">
                <a:solidFill>
                  <a:srgbClr val="E44340"/>
                </a:solidFill>
                <a:latin typeface="Bookman Old Style" panose="02050604050505020204" pitchFamily="18" charset="0"/>
              </a:rPr>
              <a:t>and yet it still pleases Him for it to be preached.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12541"/>
            <a:ext cx="9144000" cy="19661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234">
                <a:solidFill>
                  <a:srgbClr val="E44340"/>
                </a:solidFill>
              </a:defRPr>
            </a:lvl1pPr>
          </a:lstStyle>
          <a:p>
            <a:r>
              <a:rPr sz="5800" b="0" dirty="0">
                <a:solidFill>
                  <a:srgbClr val="E44340"/>
                </a:solidFill>
                <a:latin typeface="Bookman Old Style" panose="02050604050505020204" pitchFamily="18" charset="0"/>
              </a:rPr>
              <a:t>What Kind of Gospel Does the World Want?</a:t>
            </a:r>
          </a:p>
        </p:txBody>
      </p:sp>
      <p:sp>
        <p:nvSpPr>
          <p:cNvPr id="3" name="New Shape">
            <a:extLst>
              <a:ext uri="{FF2B5EF4-FFF2-40B4-BE49-F238E27FC236}">
                <a16:creationId xmlns:a16="http://schemas.microsoft.com/office/drawing/2014/main" id="{10C4E723-CA8C-407E-AE9D-CB6907A5573C}"/>
              </a:ext>
            </a:extLst>
          </p:cNvPr>
          <p:cNvSpPr txBox="1">
            <a:spLocks/>
          </p:cNvSpPr>
          <p:nvPr/>
        </p:nvSpPr>
        <p:spPr>
          <a:xfrm>
            <a:off x="1294228" y="1690467"/>
            <a:ext cx="6555544" cy="3477065"/>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234">
                <a:solidFill>
                  <a:srgbClr val="E44340"/>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marL="457200" indent="-457200" algn="l">
              <a:lnSpc>
                <a:spcPct val="150000"/>
              </a:lnSpc>
              <a:buFont typeface="Arial" panose="020B0604020202020204" pitchFamily="34" charset="0"/>
              <a:buChar char="•"/>
            </a:pPr>
            <a:r>
              <a:rPr lang="en-US" sz="3400" dirty="0">
                <a:latin typeface="Bookman Old Style" panose="02050604050505020204" pitchFamily="18" charset="0"/>
              </a:rPr>
              <a:t>A Quiet and Timid Gospel…</a:t>
            </a:r>
          </a:p>
          <a:p>
            <a:pPr marL="457200" indent="-457200" algn="l">
              <a:lnSpc>
                <a:spcPct val="150000"/>
              </a:lnSpc>
              <a:buFont typeface="Arial" panose="020B0604020202020204" pitchFamily="34" charset="0"/>
              <a:buChar char="•"/>
            </a:pPr>
            <a:r>
              <a:rPr lang="en-US" sz="3400" dirty="0">
                <a:latin typeface="Bookman Old Style" panose="02050604050505020204" pitchFamily="18" charset="0"/>
              </a:rPr>
              <a:t>An Inclusive Gospel…</a:t>
            </a:r>
          </a:p>
          <a:p>
            <a:pPr marL="457200" indent="-457200" algn="l">
              <a:lnSpc>
                <a:spcPct val="150000"/>
              </a:lnSpc>
              <a:buFont typeface="Arial" panose="020B0604020202020204" pitchFamily="34" charset="0"/>
              <a:buChar char="•"/>
            </a:pPr>
            <a:r>
              <a:rPr lang="en-US" sz="3400" dirty="0">
                <a:latin typeface="Bookman Old Style" panose="02050604050505020204" pitchFamily="18" charset="0"/>
              </a:rPr>
              <a:t>A Convenient Gospel…</a:t>
            </a:r>
          </a:p>
          <a:p>
            <a:pPr marL="457200" indent="-457200" algn="l">
              <a:lnSpc>
                <a:spcPct val="150000"/>
              </a:lnSpc>
              <a:buFont typeface="Arial" panose="020B0604020202020204" pitchFamily="34" charset="0"/>
              <a:buChar char="•"/>
            </a:pPr>
            <a:r>
              <a:rPr lang="en-US" sz="3400" dirty="0">
                <a:latin typeface="Bookman Old Style" panose="02050604050505020204" pitchFamily="18" charset="0"/>
              </a:rPr>
              <a:t>An Inoffensive Gospel…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4745" y="182879"/>
            <a:ext cx="8862645" cy="499403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37">
                <a:solidFill>
                  <a:srgbClr val="122949"/>
                </a:solidFill>
              </a:defRPr>
            </a:lvl1pPr>
          </a:lstStyle>
          <a:p>
            <a:pPr algn="l"/>
            <a:r>
              <a:rPr sz="4000" b="0" dirty="0">
                <a:solidFill>
                  <a:srgbClr val="122949"/>
                </a:solidFill>
                <a:latin typeface="Bookman Old Style" panose="02050604050505020204" pitchFamily="18" charset="0"/>
              </a:rPr>
              <a:t>For indeed what had glory, in this case has no glory because of the glory that surpasses it. For if that which fades away was with glory, much more that which remains is in glory. Therefore having such </a:t>
            </a:r>
            <a:br>
              <a:rPr lang="en-US" sz="4000" b="0" dirty="0">
                <a:solidFill>
                  <a:srgbClr val="122949"/>
                </a:solidFill>
                <a:latin typeface="Bookman Old Style" panose="02050604050505020204" pitchFamily="18" charset="0"/>
              </a:rPr>
            </a:br>
            <a:r>
              <a:rPr sz="4000" b="0" dirty="0">
                <a:solidFill>
                  <a:srgbClr val="122949"/>
                </a:solidFill>
                <a:latin typeface="Bookman Old Style" panose="02050604050505020204" pitchFamily="18" charset="0"/>
              </a:rPr>
              <a:t>a hope, we use great boldness </a:t>
            </a:r>
            <a:br>
              <a:rPr lang="en-US" sz="4000" b="0" dirty="0">
                <a:solidFill>
                  <a:srgbClr val="122949"/>
                </a:solidFill>
                <a:latin typeface="Bookman Old Style" panose="02050604050505020204" pitchFamily="18" charset="0"/>
              </a:rPr>
            </a:br>
            <a:r>
              <a:rPr sz="4000" b="0" dirty="0">
                <a:solidFill>
                  <a:srgbClr val="122949"/>
                </a:solidFill>
                <a:latin typeface="Bookman Old Style" panose="02050604050505020204" pitchFamily="18" charset="0"/>
              </a:rPr>
              <a:t>in our speech,</a:t>
            </a:r>
          </a:p>
        </p:txBody>
      </p:sp>
      <p:sp>
        <p:nvSpPr>
          <p:cNvPr id="3" name="New Shape"/>
          <p:cNvSpPr>
            <a:spLocks noGrp="1"/>
          </p:cNvSpPr>
          <p:nvPr>
            <p:ph type="body" idx="1"/>
          </p:nvPr>
        </p:nvSpPr>
        <p:spPr>
          <a:xfrm>
            <a:off x="678656" y="5610672"/>
            <a:ext cx="4268390" cy="65186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2953">
                <a:solidFill>
                  <a:srgbClr val="122949"/>
                </a:solidFill>
              </a:defRPr>
            </a:lvl1pPr>
          </a:lstStyle>
          <a:p>
            <a:pPr algn="l"/>
            <a:r>
              <a:rPr sz="2953" b="0" dirty="0">
                <a:solidFill>
                  <a:srgbClr val="122949"/>
                </a:solidFill>
              </a:rPr>
              <a:t>2 Corinthians 3:10–12</a:t>
            </a:r>
          </a:p>
        </p:txBody>
      </p:sp>
      <p:sp>
        <p:nvSpPr>
          <p:cNvPr id="4" name="New Shape"/>
          <p:cNvSpPr>
            <a:spLocks noGrp="1"/>
          </p:cNvSpPr>
          <p:nvPr>
            <p:ph type="body" idx="2"/>
          </p:nvPr>
        </p:nvSpPr>
        <p:spPr>
          <a:xfrm>
            <a:off x="678656" y="6316613"/>
            <a:ext cx="1071562" cy="33932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l">
              <a:defRPr sz="1640">
                <a:solidFill>
                  <a:srgbClr val="122949"/>
                </a:solidFill>
              </a:defRPr>
            </a:lvl1pPr>
          </a:lstStyle>
          <a:p>
            <a:pPr algn="l"/>
            <a:r>
              <a:rPr sz="1640" b="0" dirty="0">
                <a:solidFill>
                  <a:srgbClr val="122949"/>
                </a:solidFill>
              </a:rPr>
              <a:t>NASB95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8474" y="126609"/>
            <a:ext cx="8918917" cy="540199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10000"/>
          </a:bodyPr>
          <a:lstStyle>
            <a:lvl1pPr algn="l">
              <a:defRPr sz="3937">
                <a:solidFill>
                  <a:srgbClr val="122949"/>
                </a:solidFill>
              </a:defRPr>
            </a:lvl1pPr>
          </a:lstStyle>
          <a:p>
            <a:pPr algn="l"/>
            <a:r>
              <a:rPr sz="3200" b="0" dirty="0">
                <a:solidFill>
                  <a:srgbClr val="122949"/>
                </a:solidFill>
                <a:latin typeface="Bookman Old Style" panose="02050604050505020204" pitchFamily="18" charset="0"/>
              </a:rPr>
              <a:t>Now when the enemies of Judah and Benjamin heard that the people of the exile were building a temple to the Lord God of Israel, they approached Zerubbabel and the heads of fathers’ households, and said to them, “Let us build with you, for we, like you, seek your God; and we have been sacrificing to Him since the days of Esarhaddon king of Assyria, who brought us up here.” But Zerubbabel and </a:t>
            </a:r>
            <a:r>
              <a:rPr sz="3200" b="0" dirty="0" err="1">
                <a:solidFill>
                  <a:srgbClr val="122949"/>
                </a:solidFill>
                <a:latin typeface="Bookman Old Style" panose="02050604050505020204" pitchFamily="18" charset="0"/>
              </a:rPr>
              <a:t>Jeshua</a:t>
            </a:r>
            <a:r>
              <a:rPr sz="3200" b="0" dirty="0">
                <a:solidFill>
                  <a:srgbClr val="122949"/>
                </a:solidFill>
                <a:latin typeface="Bookman Old Style" panose="02050604050505020204" pitchFamily="18" charset="0"/>
              </a:rPr>
              <a:t> and the rest of the heads of fathers’ households of Israel said to them, “You have nothing in common with us in building a house to our God; but we ourselves will together build to the Lord God of Israel, as King Cyrus, the king of Persia has commanded us.”</a:t>
            </a:r>
          </a:p>
        </p:txBody>
      </p:sp>
      <p:sp>
        <p:nvSpPr>
          <p:cNvPr id="3" name="New Shape"/>
          <p:cNvSpPr>
            <a:spLocks noGrp="1"/>
          </p:cNvSpPr>
          <p:nvPr>
            <p:ph type="body" idx="1"/>
          </p:nvPr>
        </p:nvSpPr>
        <p:spPr>
          <a:xfrm>
            <a:off x="678656" y="5706949"/>
            <a:ext cx="4268390" cy="65186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2953">
                <a:solidFill>
                  <a:srgbClr val="122949"/>
                </a:solidFill>
              </a:defRPr>
            </a:lvl1pPr>
          </a:lstStyle>
          <a:p>
            <a:pPr algn="l"/>
            <a:r>
              <a:rPr sz="2953" b="0" dirty="0">
                <a:solidFill>
                  <a:srgbClr val="122949"/>
                </a:solidFill>
              </a:rPr>
              <a:t>Ezra 4:1–3</a:t>
            </a:r>
          </a:p>
        </p:txBody>
      </p:sp>
      <p:sp>
        <p:nvSpPr>
          <p:cNvPr id="4" name="New Shape"/>
          <p:cNvSpPr>
            <a:spLocks noGrp="1"/>
          </p:cNvSpPr>
          <p:nvPr>
            <p:ph type="body" idx="2"/>
          </p:nvPr>
        </p:nvSpPr>
        <p:spPr>
          <a:xfrm>
            <a:off x="678656" y="6358816"/>
            <a:ext cx="1071562" cy="33932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l">
              <a:defRPr sz="1640">
                <a:solidFill>
                  <a:srgbClr val="122949"/>
                </a:solidFill>
              </a:defRPr>
            </a:lvl1pPr>
          </a:lstStyle>
          <a:p>
            <a:pPr algn="l"/>
            <a:r>
              <a:rPr sz="1640" b="0" dirty="0">
                <a:solidFill>
                  <a:srgbClr val="122949"/>
                </a:solidFill>
              </a:rPr>
              <a:t>NASB95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
            <a:ext cx="9144000" cy="516284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37">
                <a:solidFill>
                  <a:srgbClr val="122949"/>
                </a:solidFill>
              </a:defRPr>
            </a:lvl1pPr>
          </a:lstStyle>
          <a:p>
            <a:pPr algn="l"/>
            <a:r>
              <a:rPr sz="4400" b="0" dirty="0">
                <a:solidFill>
                  <a:srgbClr val="122949"/>
                </a:solidFill>
                <a:latin typeface="Bookman Old Style" panose="02050604050505020204" pitchFamily="18" charset="0"/>
              </a:rPr>
              <a:t>For the time will come when they will not endure sound doctrine; but wanting to have their ears tickled, they will accumulate for themselves teachers in accordance to their own desires,</a:t>
            </a:r>
          </a:p>
        </p:txBody>
      </p:sp>
      <p:sp>
        <p:nvSpPr>
          <p:cNvPr id="3" name="New Shape"/>
          <p:cNvSpPr>
            <a:spLocks noGrp="1"/>
          </p:cNvSpPr>
          <p:nvPr>
            <p:ph type="body" idx="1"/>
          </p:nvPr>
        </p:nvSpPr>
        <p:spPr>
          <a:xfrm>
            <a:off x="678656" y="5664746"/>
            <a:ext cx="4268390" cy="65186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2953">
                <a:solidFill>
                  <a:srgbClr val="122949"/>
                </a:solidFill>
              </a:defRPr>
            </a:lvl1pPr>
          </a:lstStyle>
          <a:p>
            <a:pPr algn="l"/>
            <a:r>
              <a:rPr sz="2953" b="0" dirty="0">
                <a:solidFill>
                  <a:srgbClr val="122949"/>
                </a:solidFill>
              </a:rPr>
              <a:t>2 Timothy 4:3</a:t>
            </a:r>
          </a:p>
        </p:txBody>
      </p:sp>
      <p:sp>
        <p:nvSpPr>
          <p:cNvPr id="4" name="New Shape"/>
          <p:cNvSpPr>
            <a:spLocks noGrp="1"/>
          </p:cNvSpPr>
          <p:nvPr>
            <p:ph type="body" idx="2"/>
          </p:nvPr>
        </p:nvSpPr>
        <p:spPr>
          <a:xfrm>
            <a:off x="678656" y="6316613"/>
            <a:ext cx="1071562" cy="33932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l">
              <a:defRPr sz="1640">
                <a:solidFill>
                  <a:srgbClr val="122949"/>
                </a:solidFill>
              </a:defRPr>
            </a:lvl1pPr>
          </a:lstStyle>
          <a:p>
            <a:pPr algn="l"/>
            <a:r>
              <a:rPr sz="1640" b="0" dirty="0">
                <a:solidFill>
                  <a:srgbClr val="122949"/>
                </a:solidFill>
              </a:rPr>
              <a:t>NASB95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
            <a:ext cx="9144000" cy="528321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3937">
                <a:solidFill>
                  <a:srgbClr val="122949"/>
                </a:solidFill>
              </a:defRPr>
            </a:lvl1pPr>
          </a:lstStyle>
          <a:p>
            <a:pPr algn="l"/>
            <a:r>
              <a:rPr sz="4000" b="0" dirty="0">
                <a:solidFill>
                  <a:srgbClr val="122949"/>
                </a:solidFill>
                <a:latin typeface="Bookman Old Style" panose="02050604050505020204" pitchFamily="18" charset="0"/>
              </a:rPr>
              <a:t>For I delivered to you as of </a:t>
            </a:r>
            <a:r>
              <a:rPr sz="4000" b="1" dirty="0">
                <a:solidFill>
                  <a:srgbClr val="FF0000"/>
                </a:solidFill>
                <a:latin typeface="Bookman Old Style" panose="02050604050505020204" pitchFamily="18" charset="0"/>
              </a:rPr>
              <a:t>first importance</a:t>
            </a:r>
            <a:r>
              <a:rPr sz="4000" b="0" dirty="0">
                <a:solidFill>
                  <a:srgbClr val="122949"/>
                </a:solidFill>
                <a:latin typeface="Bookman Old Style" panose="02050604050505020204" pitchFamily="18" charset="0"/>
              </a:rPr>
              <a:t> what I also received, that </a:t>
            </a:r>
            <a:r>
              <a:rPr sz="4000" b="1" dirty="0">
                <a:solidFill>
                  <a:srgbClr val="FF0000"/>
                </a:solidFill>
                <a:latin typeface="Bookman Old Style" panose="02050604050505020204" pitchFamily="18" charset="0"/>
              </a:rPr>
              <a:t>Christ died </a:t>
            </a:r>
            <a:r>
              <a:rPr sz="4000" b="0" dirty="0">
                <a:solidFill>
                  <a:srgbClr val="122949"/>
                </a:solidFill>
                <a:latin typeface="Bookman Old Style" panose="02050604050505020204" pitchFamily="18" charset="0"/>
              </a:rPr>
              <a:t>for our sins according to the Scriptures, and that </a:t>
            </a:r>
            <a:r>
              <a:rPr sz="4000" b="1" dirty="0">
                <a:solidFill>
                  <a:srgbClr val="FF0000"/>
                </a:solidFill>
                <a:latin typeface="Bookman Old Style" panose="02050604050505020204" pitchFamily="18" charset="0"/>
              </a:rPr>
              <a:t>He was buried</a:t>
            </a:r>
            <a:r>
              <a:rPr sz="4000" b="0" dirty="0">
                <a:solidFill>
                  <a:srgbClr val="122949"/>
                </a:solidFill>
                <a:latin typeface="Bookman Old Style" panose="02050604050505020204" pitchFamily="18" charset="0"/>
              </a:rPr>
              <a:t>, and that </a:t>
            </a:r>
            <a:r>
              <a:rPr sz="4000" b="1" dirty="0">
                <a:solidFill>
                  <a:srgbClr val="FF0000"/>
                </a:solidFill>
                <a:latin typeface="Bookman Old Style" panose="02050604050505020204" pitchFamily="18" charset="0"/>
              </a:rPr>
              <a:t>He was raised</a:t>
            </a:r>
            <a:r>
              <a:rPr sz="4000" b="0" dirty="0">
                <a:solidFill>
                  <a:srgbClr val="122949"/>
                </a:solidFill>
                <a:latin typeface="Bookman Old Style" panose="02050604050505020204" pitchFamily="18" charset="0"/>
              </a:rPr>
              <a:t> on the third day according to the Scriptures, and that He appeared to Cephas, then to the twelve.</a:t>
            </a:r>
          </a:p>
        </p:txBody>
      </p:sp>
      <p:sp>
        <p:nvSpPr>
          <p:cNvPr id="3" name="New Shape"/>
          <p:cNvSpPr>
            <a:spLocks noGrp="1"/>
          </p:cNvSpPr>
          <p:nvPr>
            <p:ph type="body" idx="1"/>
          </p:nvPr>
        </p:nvSpPr>
        <p:spPr>
          <a:xfrm>
            <a:off x="678656" y="5622543"/>
            <a:ext cx="4268390" cy="65186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2953">
                <a:solidFill>
                  <a:srgbClr val="122949"/>
                </a:solidFill>
              </a:defRPr>
            </a:lvl1pPr>
          </a:lstStyle>
          <a:p>
            <a:pPr algn="l"/>
            <a:r>
              <a:rPr sz="2953" b="0" dirty="0">
                <a:solidFill>
                  <a:srgbClr val="122949"/>
                </a:solidFill>
              </a:rPr>
              <a:t>1 Corinthians 15:3–5</a:t>
            </a:r>
          </a:p>
        </p:txBody>
      </p:sp>
      <p:sp>
        <p:nvSpPr>
          <p:cNvPr id="4" name="New Shape"/>
          <p:cNvSpPr>
            <a:spLocks noGrp="1"/>
          </p:cNvSpPr>
          <p:nvPr>
            <p:ph type="body" idx="2"/>
          </p:nvPr>
        </p:nvSpPr>
        <p:spPr>
          <a:xfrm>
            <a:off x="678656" y="6274410"/>
            <a:ext cx="1071562" cy="33932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l">
              <a:defRPr sz="1640">
                <a:solidFill>
                  <a:srgbClr val="122949"/>
                </a:solidFill>
              </a:defRPr>
            </a:lvl1pPr>
          </a:lstStyle>
          <a:p>
            <a:pPr algn="l"/>
            <a:r>
              <a:rPr sz="1640" b="0" dirty="0">
                <a:solidFill>
                  <a:srgbClr val="122949"/>
                </a:solidFill>
              </a:rPr>
              <a:t>NASB95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12541"/>
            <a:ext cx="9144000" cy="19661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234">
                <a:solidFill>
                  <a:srgbClr val="E44340"/>
                </a:solidFill>
              </a:defRPr>
            </a:lvl1pPr>
          </a:lstStyle>
          <a:p>
            <a:r>
              <a:rPr lang="en-US" sz="5800" b="0" dirty="0">
                <a:solidFill>
                  <a:srgbClr val="E44340"/>
                </a:solidFill>
                <a:latin typeface="Bookman Old Style" panose="02050604050505020204" pitchFamily="18" charset="0"/>
              </a:rPr>
              <a:t>Thinking Ahead</a:t>
            </a:r>
            <a:endParaRPr sz="5800" b="0" dirty="0">
              <a:solidFill>
                <a:srgbClr val="E44340"/>
              </a:solidFill>
              <a:latin typeface="Bookman Old Style" panose="02050604050505020204" pitchFamily="18" charset="0"/>
            </a:endParaRPr>
          </a:p>
        </p:txBody>
      </p:sp>
      <p:sp>
        <p:nvSpPr>
          <p:cNvPr id="3" name="New Shape">
            <a:extLst>
              <a:ext uri="{FF2B5EF4-FFF2-40B4-BE49-F238E27FC236}">
                <a16:creationId xmlns:a16="http://schemas.microsoft.com/office/drawing/2014/main" id="{10C4E723-CA8C-407E-AE9D-CB6907A5573C}"/>
              </a:ext>
            </a:extLst>
          </p:cNvPr>
          <p:cNvSpPr txBox="1">
            <a:spLocks/>
          </p:cNvSpPr>
          <p:nvPr/>
        </p:nvSpPr>
        <p:spPr>
          <a:xfrm>
            <a:off x="0" y="1169259"/>
            <a:ext cx="9144000" cy="3477065"/>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234">
                <a:solidFill>
                  <a:srgbClr val="E44340"/>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marL="457200" indent="-457200">
              <a:lnSpc>
                <a:spcPct val="150000"/>
              </a:lnSpc>
              <a:buFont typeface="Arial" panose="020B0604020202020204" pitchFamily="34" charset="0"/>
              <a:buChar char="•"/>
            </a:pPr>
            <a:r>
              <a:rPr lang="en-US" sz="3400" dirty="0">
                <a:latin typeface="Bookman Old Style" panose="02050604050505020204" pitchFamily="18" charset="0"/>
              </a:rPr>
              <a:t>Do not try and meet that </a:t>
            </a:r>
            <a:br>
              <a:rPr lang="en-US" sz="3400" dirty="0">
                <a:latin typeface="Bookman Old Style" panose="02050604050505020204" pitchFamily="18" charset="0"/>
              </a:rPr>
            </a:br>
            <a:r>
              <a:rPr lang="en-US" sz="3400" dirty="0">
                <a:latin typeface="Bookman Old Style" panose="02050604050505020204" pitchFamily="18" charset="0"/>
              </a:rPr>
              <a:t>which cannot be met.</a:t>
            </a:r>
          </a:p>
          <a:p>
            <a:pPr marL="457200" indent="-457200">
              <a:lnSpc>
                <a:spcPct val="150000"/>
              </a:lnSpc>
              <a:buFont typeface="Arial" panose="020B0604020202020204" pitchFamily="34" charset="0"/>
              <a:buChar char="•"/>
            </a:pPr>
            <a:r>
              <a:rPr lang="en-US" sz="3400" dirty="0">
                <a:latin typeface="Bookman Old Style" panose="02050604050505020204" pitchFamily="18" charset="0"/>
              </a:rPr>
              <a:t>Place your faith in God’s plans.</a:t>
            </a:r>
          </a:p>
          <a:p>
            <a:pPr marL="457200" indent="-457200">
              <a:lnSpc>
                <a:spcPct val="150000"/>
              </a:lnSpc>
              <a:buFont typeface="Arial" panose="020B0604020202020204" pitchFamily="34" charset="0"/>
              <a:buChar char="•"/>
            </a:pPr>
            <a:r>
              <a:rPr lang="en-US" sz="3400" dirty="0">
                <a:latin typeface="Bookman Old Style" panose="02050604050505020204" pitchFamily="18" charset="0"/>
              </a:rPr>
              <a:t>Proudly preach the word of the Cross</a:t>
            </a:r>
          </a:p>
        </p:txBody>
      </p:sp>
    </p:spTree>
    <p:extLst>
      <p:ext uri="{BB962C8B-B14F-4D97-AF65-F5344CB8AC3E}">
        <p14:creationId xmlns:p14="http://schemas.microsoft.com/office/powerpoint/2010/main" val="3373300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413</Words>
  <Application>Microsoft Office PowerPoint</Application>
  <PresentationFormat>On-screen Show (4:3)</PresentationFormat>
  <Paragraphs>25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Bookman Old Style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 Mauldin</dc:creator>
  <cp:lastModifiedBy>Seth Mauldin</cp:lastModifiedBy>
  <cp:revision>9</cp:revision>
  <dcterms:modified xsi:type="dcterms:W3CDTF">2022-01-01T18:20:32Z</dcterms:modified>
</cp:coreProperties>
</file>