
<file path=[Content_Types].xml><?xml version="1.0" encoding="utf-8"?>
<Types xmlns="http://schemas.openxmlformats.org/package/2006/content-types">
  <Default Extension="bmp" ContentType="image/bmp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67" r:id="rId3"/>
    <p:sldId id="275" r:id="rId4"/>
    <p:sldId id="268" r:id="rId5"/>
    <p:sldId id="276" r:id="rId6"/>
    <p:sldId id="277" r:id="rId7"/>
    <p:sldId id="266" r:id="rId8"/>
    <p:sldId id="278" r:id="rId9"/>
  </p:sldIdLst>
  <p:sldSz cx="9144000" cy="6858000" type="screen4x3"/>
  <p:notesSz cx="9144000" cy="6858000"/>
  <p:embeddedFontLst>
    <p:embeddedFont>
      <p:font typeface="Bookman Old Style" panose="02050604050505020204" pitchFamily="18" charset="0"/>
      <p:regular r:id="rId10"/>
      <p:bold r:id="rId11"/>
      <p:italic r:id="rId12"/>
      <p:boldItalic r:id="rId13"/>
    </p:embeddedFont>
  </p:embeddedFontLst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69726" y="1589484"/>
            <a:ext cx="7804546" cy="89296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071562" y="2750343"/>
            <a:ext cx="7000875" cy="714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609">
                <a:solidFill>
                  <a:srgbClr val="122949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1428750" y="3839765"/>
            <a:ext cx="6107906" cy="517921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2625">
                <a:solidFill>
                  <a:srgbClr val="122949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10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69726" y="1589484"/>
            <a:ext cx="7804546" cy="89296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071562" y="2750343"/>
            <a:ext cx="7000875" cy="714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609">
                <a:solidFill>
                  <a:srgbClr val="122949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1428750" y="3839765"/>
            <a:ext cx="6107906" cy="517921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2625">
                <a:solidFill>
                  <a:srgbClr val="122949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69726" y="1589484"/>
            <a:ext cx="7804546" cy="89296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071562" y="2750343"/>
            <a:ext cx="7000875" cy="714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609">
                <a:solidFill>
                  <a:srgbClr val="122949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1428750" y="3839765"/>
            <a:ext cx="6107906" cy="517921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2625">
                <a:solidFill>
                  <a:srgbClr val="122949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69726" y="1589484"/>
            <a:ext cx="7804546" cy="89296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071562" y="2750343"/>
            <a:ext cx="7000875" cy="714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609">
                <a:solidFill>
                  <a:srgbClr val="122949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1428750" y="3839765"/>
            <a:ext cx="6107906" cy="517921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2625">
                <a:solidFill>
                  <a:srgbClr val="122949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78656" y="678656"/>
            <a:ext cx="7840265" cy="403621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37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678656" y="4804171"/>
            <a:ext cx="4268390" cy="651867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53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696515" y="5500687"/>
            <a:ext cx="1071562" cy="33932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l">
              <a:defRPr sz="1640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78656" y="678656"/>
            <a:ext cx="7840265" cy="403621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37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678656" y="4804171"/>
            <a:ext cx="4268390" cy="651867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53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696515" y="5500687"/>
            <a:ext cx="1071562" cy="33932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l">
              <a:defRPr sz="1640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78656" y="678656"/>
            <a:ext cx="7840265" cy="403621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37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678656" y="4804171"/>
            <a:ext cx="4268390" cy="651867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53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696515" y="5500687"/>
            <a:ext cx="1071562" cy="33932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l">
              <a:defRPr sz="1640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78656" y="678656"/>
            <a:ext cx="7840265" cy="403621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37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678656" y="4804171"/>
            <a:ext cx="4268390" cy="651867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53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696515" y="5500687"/>
            <a:ext cx="1071562" cy="33932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l">
              <a:defRPr sz="1640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1821656" y="1366242"/>
            <a:ext cx="5500687" cy="412551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5250">
                <a:solidFill>
                  <a:srgbClr val="000000"/>
                </a:solidFill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 Mas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201168" y="1143000"/>
            <a:ext cx="8705088" cy="313357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</a:defRPr>
            </a:lvl1pPr>
          </a:lstStyle>
          <a:p>
            <a:pPr algn="ctr"/>
            <a:r>
              <a:rPr lang="en-US" sz="6600" i="1" dirty="0">
                <a:latin typeface="Bookman Old Style" panose="02050604050505020204" pitchFamily="18" charset="0"/>
              </a:rPr>
              <a:t>Getting Wise</a:t>
            </a:r>
          </a:p>
          <a:p>
            <a:pPr algn="ctr"/>
            <a:r>
              <a:rPr lang="en-US" sz="6600" i="1" dirty="0">
                <a:solidFill>
                  <a:srgbClr val="E44340"/>
                </a:solidFill>
                <a:latin typeface="Bookman Old Style" panose="02050604050505020204" pitchFamily="18" charset="0"/>
              </a:rPr>
              <a:t>T</a:t>
            </a:r>
            <a:r>
              <a:rPr lang="en-US" sz="6600" i="1" dirty="0">
                <a:latin typeface="Bookman Old Style" panose="02050604050505020204" pitchFamily="18" charset="0"/>
              </a:rPr>
              <a:t>oward Sin</a:t>
            </a:r>
            <a:endParaRPr lang="en-US" sz="6600" i="1" dirty="0">
              <a:solidFill>
                <a:srgbClr val="E44340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2800" i="1" dirty="0">
                <a:latin typeface="Bookman Old Style" panose="02050604050505020204" pitchFamily="18" charset="0"/>
              </a:rPr>
              <a:t>The Foolishness of God: Lesson 5</a:t>
            </a:r>
            <a:endParaRPr sz="2400" i="1" dirty="0">
              <a:solidFill>
                <a:srgbClr val="E4434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ew Shape">
            <a:extLst>
              <a:ext uri="{FF2B5EF4-FFF2-40B4-BE49-F238E27FC236}">
                <a16:creationId xmlns:a16="http://schemas.microsoft.com/office/drawing/2014/main" id="{10C4E723-CA8C-407E-AE9D-CB6907A5573C}"/>
              </a:ext>
            </a:extLst>
          </p:cNvPr>
          <p:cNvSpPr txBox="1">
            <a:spLocks/>
          </p:cNvSpPr>
          <p:nvPr/>
        </p:nvSpPr>
        <p:spPr>
          <a:xfrm>
            <a:off x="219456" y="1068675"/>
            <a:ext cx="5934456" cy="3477065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fontScale="55000" lnSpcReduction="20000"/>
          </a:bodyPr>
          <a:lstStyle>
            <a:lvl1pPr algn="ctr">
              <a:defRPr sz="6234">
                <a:solidFill>
                  <a:srgbClr val="E4434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/>
              <a:t>"I would not worship a God who is </a:t>
            </a:r>
            <a:r>
              <a:rPr lang="en-US" dirty="0" err="1"/>
              <a:t>homophobic,"I</a:t>
            </a:r>
            <a:r>
              <a:rPr lang="en-US" dirty="0"/>
              <a:t> would refuse to go to a homophobic heaven. No, I would say, 'Sorry, I would much rather go to the other place.’”</a:t>
            </a:r>
          </a:p>
          <a:p>
            <a:pPr>
              <a:lnSpc>
                <a:spcPct val="110000"/>
              </a:lnSpc>
            </a:pPr>
            <a:r>
              <a:rPr lang="en-US" sz="3600" i="1" dirty="0">
                <a:latin typeface="Bookman Old Style" panose="02050604050505020204" pitchFamily="18" charset="0"/>
              </a:rPr>
              <a:t>- Desmond Tutu</a:t>
            </a:r>
          </a:p>
        </p:txBody>
      </p:sp>
      <p:pic>
        <p:nvPicPr>
          <p:cNvPr id="1026" name="Picture 2" descr="Desmond Tutu - Wikipedia">
            <a:extLst>
              <a:ext uri="{FF2B5EF4-FFF2-40B4-BE49-F238E27FC236}">
                <a16:creationId xmlns:a16="http://schemas.microsoft.com/office/drawing/2014/main" id="{51A75BA7-E4FE-46E6-962C-6C81E01BF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308" y="834390"/>
            <a:ext cx="2095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24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FEAC8D-7A5C-4B58-B82E-EE1B124E6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048" y="118872"/>
            <a:ext cx="4612648" cy="453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9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0" y="-112541"/>
            <a:ext cx="9144000" cy="196612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</a:defRPr>
            </a:lvl1pPr>
          </a:lstStyle>
          <a:p>
            <a:r>
              <a:rPr lang="en-US" sz="4800" b="0" dirty="0">
                <a:solidFill>
                  <a:srgbClr val="E44340"/>
                </a:solidFill>
                <a:latin typeface="Bookman Old Style" panose="02050604050505020204" pitchFamily="18" charset="0"/>
              </a:rPr>
              <a:t>Foundational Wisdom </a:t>
            </a:r>
            <a:br>
              <a:rPr lang="en-US" sz="4800" b="0" dirty="0">
                <a:solidFill>
                  <a:srgbClr val="E44340"/>
                </a:solidFill>
                <a:latin typeface="Bookman Old Style" panose="02050604050505020204" pitchFamily="18" charset="0"/>
              </a:rPr>
            </a:br>
            <a:r>
              <a:rPr lang="en-US" sz="4800" b="0" dirty="0">
                <a:solidFill>
                  <a:srgbClr val="E44340"/>
                </a:solidFill>
                <a:latin typeface="Bookman Old Style" panose="02050604050505020204" pitchFamily="18" charset="0"/>
              </a:rPr>
              <a:t>About Sin</a:t>
            </a:r>
            <a:endParaRPr sz="4800" b="0" dirty="0">
              <a:solidFill>
                <a:srgbClr val="E4434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New Shape">
            <a:extLst>
              <a:ext uri="{FF2B5EF4-FFF2-40B4-BE49-F238E27FC236}">
                <a16:creationId xmlns:a16="http://schemas.microsoft.com/office/drawing/2014/main" id="{10C4E723-CA8C-407E-AE9D-CB6907A5573C}"/>
              </a:ext>
            </a:extLst>
          </p:cNvPr>
          <p:cNvSpPr txBox="1">
            <a:spLocks/>
          </p:cNvSpPr>
          <p:nvPr/>
        </p:nvSpPr>
        <p:spPr>
          <a:xfrm>
            <a:off x="0" y="1690467"/>
            <a:ext cx="9144000" cy="3064413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fontScale="92500" lnSpcReduction="20000"/>
          </a:bodyPr>
          <a:lstStyle>
            <a:lvl1pPr algn="ctr">
              <a:defRPr sz="6234">
                <a:solidFill>
                  <a:srgbClr val="E4434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Bookman Old Style" panose="02050604050505020204" pitchFamily="18" charset="0"/>
              </a:rPr>
              <a:t>God’s people are not immune to sin!</a:t>
            </a:r>
            <a:br>
              <a:rPr lang="en-US" sz="3000" dirty="0">
                <a:latin typeface="Bookman Old Style" panose="02050604050505020204" pitchFamily="18" charset="0"/>
              </a:rPr>
            </a:br>
            <a:endParaRPr lang="en-US" sz="3000" dirty="0">
              <a:latin typeface="Bookman Old Style" panose="02050604050505020204" pitchFamily="18" charset="0"/>
            </a:endParaRP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Bookman Old Style" panose="02050604050505020204" pitchFamily="18" charset="0"/>
              </a:rPr>
              <a:t>Sin should be a cause for mourning.</a:t>
            </a:r>
            <a:br>
              <a:rPr lang="en-US" sz="3000" dirty="0">
                <a:latin typeface="Bookman Old Style" panose="02050604050505020204" pitchFamily="18" charset="0"/>
              </a:rPr>
            </a:br>
            <a:endParaRPr lang="en-US" sz="3000" dirty="0">
              <a:latin typeface="Bookman Old Style" panose="02050604050505020204" pitchFamily="18" charset="0"/>
            </a:endParaRP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Bookman Old Style" panose="02050604050505020204" pitchFamily="18" charset="0"/>
              </a:rPr>
              <a:t>Most sin is readily identifiable. </a:t>
            </a:r>
            <a:br>
              <a:rPr lang="en-US" sz="3000" dirty="0">
                <a:latin typeface="Bookman Old Style" panose="02050604050505020204" pitchFamily="18" charset="0"/>
              </a:rPr>
            </a:br>
            <a:endParaRPr lang="en-US" sz="3000" dirty="0">
              <a:latin typeface="Bookman Old Style" panose="02050604050505020204" pitchFamily="18" charset="0"/>
            </a:endParaRP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Bookman Old Style" panose="02050604050505020204" pitchFamily="18" charset="0"/>
              </a:rPr>
              <a:t>Saving souls is more important than saving face.</a:t>
            </a:r>
          </a:p>
        </p:txBody>
      </p:sp>
    </p:spTree>
    <p:extLst>
      <p:ext uri="{BB962C8B-B14F-4D97-AF65-F5344CB8AC3E}">
        <p14:creationId xmlns:p14="http://schemas.microsoft.com/office/powerpoint/2010/main" val="126882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0" y="-112541"/>
            <a:ext cx="9144000" cy="196612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</a:defRPr>
            </a:lvl1pPr>
          </a:lstStyle>
          <a:p>
            <a:r>
              <a:rPr lang="en-US" sz="4800" b="0" dirty="0">
                <a:solidFill>
                  <a:srgbClr val="E44340"/>
                </a:solidFill>
                <a:latin typeface="Bookman Old Style" panose="02050604050505020204" pitchFamily="18" charset="0"/>
              </a:rPr>
              <a:t>The Wisdom of Removing</a:t>
            </a:r>
            <a:br>
              <a:rPr lang="en-US" sz="4800" b="0" dirty="0">
                <a:solidFill>
                  <a:srgbClr val="E44340"/>
                </a:solidFill>
                <a:latin typeface="Bookman Old Style" panose="02050604050505020204" pitchFamily="18" charset="0"/>
              </a:rPr>
            </a:br>
            <a:r>
              <a:rPr lang="en-US" sz="4800" b="0" dirty="0">
                <a:solidFill>
                  <a:srgbClr val="E44340"/>
                </a:solidFill>
                <a:latin typeface="Bookman Old Style" panose="02050604050505020204" pitchFamily="18" charset="0"/>
              </a:rPr>
              <a:t>Sin from the Camp</a:t>
            </a:r>
            <a:endParaRPr sz="4800" b="0" dirty="0">
              <a:solidFill>
                <a:srgbClr val="E4434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New Shape">
            <a:extLst>
              <a:ext uri="{FF2B5EF4-FFF2-40B4-BE49-F238E27FC236}">
                <a16:creationId xmlns:a16="http://schemas.microsoft.com/office/drawing/2014/main" id="{10C4E723-CA8C-407E-AE9D-CB6907A5573C}"/>
              </a:ext>
            </a:extLst>
          </p:cNvPr>
          <p:cNvSpPr txBox="1">
            <a:spLocks/>
          </p:cNvSpPr>
          <p:nvPr/>
        </p:nvSpPr>
        <p:spPr>
          <a:xfrm>
            <a:off x="0" y="1690467"/>
            <a:ext cx="9144000" cy="3475893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fontScale="92500" lnSpcReduction="20000"/>
          </a:bodyPr>
          <a:lstStyle>
            <a:lvl1pPr algn="ctr">
              <a:defRPr sz="6234">
                <a:solidFill>
                  <a:srgbClr val="E4434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Bookman Old Style" panose="02050604050505020204" pitchFamily="18" charset="0"/>
              </a:rPr>
              <a:t>The unclean, the unholy, are taken outside.</a:t>
            </a:r>
            <a:br>
              <a:rPr lang="en-US" sz="3000" dirty="0">
                <a:latin typeface="Bookman Old Style" panose="02050604050505020204" pitchFamily="18" charset="0"/>
              </a:rPr>
            </a:br>
            <a:endParaRPr lang="en-US" sz="3000" dirty="0">
              <a:latin typeface="Bookman Old Style" panose="02050604050505020204" pitchFamily="18" charset="0"/>
            </a:endParaRP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Bookman Old Style" panose="02050604050505020204" pitchFamily="18" charset="0"/>
              </a:rPr>
              <a:t>Leaven (sin) must be taken outside the confines of the camp as well.</a:t>
            </a:r>
            <a:br>
              <a:rPr lang="en-US" sz="3000" dirty="0">
                <a:latin typeface="Bookman Old Style" panose="02050604050505020204" pitchFamily="18" charset="0"/>
              </a:rPr>
            </a:br>
            <a:endParaRPr lang="en-US" sz="3000" dirty="0">
              <a:latin typeface="Bookman Old Style" panose="02050604050505020204" pitchFamily="18" charset="0"/>
            </a:endParaRP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Bookman Old Style" panose="02050604050505020204" pitchFamily="18" charset="0"/>
              </a:rPr>
              <a:t>When the leaven remains, we must take stock of why we allow it to be.</a:t>
            </a:r>
            <a:br>
              <a:rPr lang="en-US" sz="3000" dirty="0">
                <a:latin typeface="Bookman Old Style" panose="02050604050505020204" pitchFamily="18" charset="0"/>
              </a:rPr>
            </a:br>
            <a:endParaRPr lang="en-US" sz="3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7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0" y="-112541"/>
            <a:ext cx="9144000" cy="196612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</a:defRPr>
            </a:lvl1pPr>
          </a:lstStyle>
          <a:p>
            <a:r>
              <a:rPr lang="en-US" sz="4800" b="0" dirty="0">
                <a:solidFill>
                  <a:srgbClr val="E44340"/>
                </a:solidFill>
                <a:latin typeface="Bookman Old Style" panose="02050604050505020204" pitchFamily="18" charset="0"/>
              </a:rPr>
              <a:t>The Wisdom that Keeps</a:t>
            </a:r>
            <a:br>
              <a:rPr lang="en-US" sz="4800" b="0" dirty="0">
                <a:solidFill>
                  <a:srgbClr val="E44340"/>
                </a:solidFill>
                <a:latin typeface="Bookman Old Style" panose="02050604050505020204" pitchFamily="18" charset="0"/>
              </a:rPr>
            </a:br>
            <a:r>
              <a:rPr lang="en-US" sz="4800" b="0" dirty="0">
                <a:solidFill>
                  <a:srgbClr val="E44340"/>
                </a:solidFill>
                <a:latin typeface="Bookman Old Style" panose="02050604050505020204" pitchFamily="18" charset="0"/>
              </a:rPr>
              <a:t>Us Unstained</a:t>
            </a:r>
            <a:endParaRPr sz="4800" b="0" dirty="0">
              <a:solidFill>
                <a:srgbClr val="E4434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New Shape">
            <a:extLst>
              <a:ext uri="{FF2B5EF4-FFF2-40B4-BE49-F238E27FC236}">
                <a16:creationId xmlns:a16="http://schemas.microsoft.com/office/drawing/2014/main" id="{10C4E723-CA8C-407E-AE9D-CB6907A5573C}"/>
              </a:ext>
            </a:extLst>
          </p:cNvPr>
          <p:cNvSpPr txBox="1">
            <a:spLocks/>
          </p:cNvSpPr>
          <p:nvPr/>
        </p:nvSpPr>
        <p:spPr>
          <a:xfrm>
            <a:off x="0" y="1690467"/>
            <a:ext cx="9144000" cy="3475893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fontScale="85000" lnSpcReduction="20000"/>
          </a:bodyPr>
          <a:lstStyle>
            <a:lvl1pPr algn="ctr">
              <a:defRPr sz="6234">
                <a:solidFill>
                  <a:srgbClr val="E4434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Bookman Old Style" panose="02050604050505020204" pitchFamily="18" charset="0"/>
              </a:rPr>
              <a:t>Paul acknowledges that living in the world means contact with the world—but does not encourage friendship with the world…</a:t>
            </a:r>
            <a:br>
              <a:rPr lang="en-US" sz="3000" dirty="0">
                <a:latin typeface="Bookman Old Style" panose="02050604050505020204" pitchFamily="18" charset="0"/>
              </a:rPr>
            </a:br>
            <a:endParaRPr lang="en-US" sz="3000" dirty="0">
              <a:latin typeface="Bookman Old Style" panose="02050604050505020204" pitchFamily="18" charset="0"/>
            </a:endParaRP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Bookman Old Style" panose="02050604050505020204" pitchFamily="18" charset="0"/>
              </a:rPr>
              <a:t>Paul prescribes a drastic change in relationship to remove sin and keep God’s people unleavened.</a:t>
            </a:r>
            <a:br>
              <a:rPr lang="en-US" sz="3000" dirty="0">
                <a:latin typeface="Bookman Old Style" panose="02050604050505020204" pitchFamily="18" charset="0"/>
              </a:rPr>
            </a:br>
            <a:endParaRPr lang="en-US" sz="3000" dirty="0">
              <a:latin typeface="Bookman Old Style" panose="02050604050505020204" pitchFamily="18" charset="0"/>
            </a:endParaRP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Bookman Old Style" panose="02050604050505020204" pitchFamily="18" charset="0"/>
              </a:rPr>
              <a:t>Failing to do so gives sin a stamp of approval</a:t>
            </a:r>
            <a:br>
              <a:rPr lang="en-US" sz="3000" dirty="0">
                <a:latin typeface="Bookman Old Style" panose="02050604050505020204" pitchFamily="18" charset="0"/>
              </a:rPr>
            </a:br>
            <a:endParaRPr lang="en-US" sz="3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89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0" y="-112541"/>
            <a:ext cx="9144000" cy="196612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</a:defRPr>
            </a:lvl1pPr>
          </a:lstStyle>
          <a:p>
            <a:r>
              <a:rPr lang="en-US" sz="5800" b="0" dirty="0">
                <a:solidFill>
                  <a:srgbClr val="E44340"/>
                </a:solidFill>
                <a:latin typeface="Bookman Old Style" panose="02050604050505020204" pitchFamily="18" charset="0"/>
              </a:rPr>
              <a:t>Thinking Ahead</a:t>
            </a:r>
            <a:endParaRPr sz="5800" b="0" dirty="0">
              <a:solidFill>
                <a:srgbClr val="E4434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New Shape">
            <a:extLst>
              <a:ext uri="{FF2B5EF4-FFF2-40B4-BE49-F238E27FC236}">
                <a16:creationId xmlns:a16="http://schemas.microsoft.com/office/drawing/2014/main" id="{10C4E723-CA8C-407E-AE9D-CB6907A5573C}"/>
              </a:ext>
            </a:extLst>
          </p:cNvPr>
          <p:cNvSpPr txBox="1">
            <a:spLocks/>
          </p:cNvSpPr>
          <p:nvPr/>
        </p:nvSpPr>
        <p:spPr>
          <a:xfrm>
            <a:off x="0" y="1690467"/>
            <a:ext cx="9144000" cy="3477065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Bookman Old Style" panose="02050604050505020204" pitchFamily="18" charset="0"/>
              </a:rPr>
              <a:t>Don’t Allow Sin to Become Old Hat.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Bookman Old Style" panose="02050604050505020204" pitchFamily="18" charset="0"/>
              </a:rPr>
              <a:t>Take Care Who Sets Your Standards.</a:t>
            </a:r>
          </a:p>
        </p:txBody>
      </p:sp>
    </p:spTree>
    <p:extLst>
      <p:ext uri="{BB962C8B-B14F-4D97-AF65-F5344CB8AC3E}">
        <p14:creationId xmlns:p14="http://schemas.microsoft.com/office/powerpoint/2010/main" val="337330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EEDFF9-B281-416F-A2B3-C413D502B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46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222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Bookman Old Style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Seth Mauldin</dc:creator>
  <cp:lastModifiedBy>Northwood1</cp:lastModifiedBy>
  <cp:revision>24</cp:revision>
  <dcterms:modified xsi:type="dcterms:W3CDTF">2022-02-06T14:57:30Z</dcterms:modified>
</cp:coreProperties>
</file>