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Elephant" panose="02020904090505020303" pitchFamily="18" charset="0"/>
      <p:regular r:id="rId15"/>
      <p:italic r:id="rId16"/>
    </p:embeddedFont>
    <p:embeddedFont>
      <p:font typeface="Goudy Old Style" panose="02020502050305020303" pitchFamily="18" charset="0"/>
      <p:regular r:id="rId17"/>
      <p:bold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711A-CBCE-4F36-AFE1-F66900F53D3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E7B7-94FC-4124-8EB3-2B8C9E30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711A-CBCE-4F36-AFE1-F66900F53D3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E7B7-94FC-4124-8EB3-2B8C9E30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8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711A-CBCE-4F36-AFE1-F66900F53D3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E7B7-94FC-4124-8EB3-2B8C9E30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711A-CBCE-4F36-AFE1-F66900F53D3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E7B7-94FC-4124-8EB3-2B8C9E30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7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711A-CBCE-4F36-AFE1-F66900F53D3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E7B7-94FC-4124-8EB3-2B8C9E30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8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711A-CBCE-4F36-AFE1-F66900F53D3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E7B7-94FC-4124-8EB3-2B8C9E30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5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711A-CBCE-4F36-AFE1-F66900F53D3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E7B7-94FC-4124-8EB3-2B8C9E30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0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711A-CBCE-4F36-AFE1-F66900F53D3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E7B7-94FC-4124-8EB3-2B8C9E30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3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711A-CBCE-4F36-AFE1-F66900F53D3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E7B7-94FC-4124-8EB3-2B8C9E30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8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711A-CBCE-4F36-AFE1-F66900F53D3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E7B7-94FC-4124-8EB3-2B8C9E30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3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711A-CBCE-4F36-AFE1-F66900F53D3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E7B7-94FC-4124-8EB3-2B8C9E30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8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711A-CBCE-4F36-AFE1-F66900F53D3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E7B7-94FC-4124-8EB3-2B8C9E30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posing for the camera&#10;&#10;Description generated with very high confidence">
            <a:extLst>
              <a:ext uri="{FF2B5EF4-FFF2-40B4-BE49-F238E27FC236}">
                <a16:creationId xmlns:a16="http://schemas.microsoft.com/office/drawing/2014/main" id="{7E269402-FDF2-4E56-84D3-FC921EC8F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r="1359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D52E9D-6ADB-4688-9694-BEE8B6C9A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551840"/>
            <a:ext cx="6858000" cy="1754326"/>
          </a:xfrm>
          <a:solidFill>
            <a:srgbClr val="FFFFFF">
              <a:alpha val="91000"/>
            </a:srgbClr>
          </a:solidFill>
          <a:ln w="279400" cap="sq" cmpd="thinThick" algn="ctr">
            <a:solidFill>
              <a:srgbClr val="FFFFFF">
                <a:alpha val="91000"/>
              </a:srgbClr>
            </a:solidFill>
            <a:prstDash val="solid"/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5800" dirty="0">
                <a:solidFill>
                  <a:srgbClr val="262626"/>
                </a:solidFill>
                <a:latin typeface="Elephant" panose="02020904090505020303" pitchFamily="18" charset="0"/>
              </a:rPr>
              <a:t>Wise Words for the Life Ahead</a:t>
            </a:r>
          </a:p>
        </p:txBody>
      </p:sp>
    </p:spTree>
    <p:extLst>
      <p:ext uri="{BB962C8B-B14F-4D97-AF65-F5344CB8AC3E}">
        <p14:creationId xmlns:p14="http://schemas.microsoft.com/office/powerpoint/2010/main" val="225139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C3AC179-EF92-42CF-8EEC-15BF26D02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r="1359" b="1"/>
          <a:stretch/>
        </p:blipFill>
        <p:spPr>
          <a:xfrm>
            <a:off x="0" y="0"/>
            <a:ext cx="9143980" cy="685799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2B7870-14BE-4343-A6E1-9C52ADD27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83" y="1777042"/>
            <a:ext cx="8798011" cy="4070966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FFFFFF"/>
                </a:solidFill>
                <a:latin typeface="Goudy Old Style" panose="02020502050305020303" pitchFamily="18" charset="0"/>
              </a:rPr>
              <a:t>Paul’s charge to Timothy is not a call for individuals to demand respect.</a:t>
            </a:r>
          </a:p>
          <a:p>
            <a:endParaRPr lang="en-US" sz="3800" b="1" dirty="0">
              <a:solidFill>
                <a:srgbClr val="FFFFFF"/>
              </a:solidFill>
              <a:latin typeface="Goudy Old Style" panose="02020502050305020303" pitchFamily="18" charset="0"/>
            </a:endParaRPr>
          </a:p>
          <a:p>
            <a:r>
              <a:rPr lang="en-US" sz="3800" b="1" dirty="0">
                <a:solidFill>
                  <a:srgbClr val="FFFFFF"/>
                </a:solidFill>
                <a:latin typeface="Goudy Old Style" panose="02020502050305020303" pitchFamily="18" charset="0"/>
              </a:rPr>
              <a:t>Paul charges Timothy to ensure that his behavior doesn’t give others cause to </a:t>
            </a:r>
            <a:br>
              <a:rPr lang="en-US" sz="3800" b="1" dirty="0">
                <a:solidFill>
                  <a:srgbClr val="FFFFFF"/>
                </a:solidFill>
                <a:latin typeface="Goudy Old Style" panose="02020502050305020303" pitchFamily="18" charset="0"/>
              </a:rPr>
            </a:br>
            <a:r>
              <a:rPr lang="en-US" sz="3800" b="1" dirty="0">
                <a:solidFill>
                  <a:srgbClr val="FFFFFF"/>
                </a:solidFill>
                <a:latin typeface="Goudy Old Style" panose="02020502050305020303" pitchFamily="18" charset="0"/>
              </a:rPr>
              <a:t>dismiss him as a foolish youth.</a:t>
            </a:r>
            <a:br>
              <a:rPr lang="en-US" sz="3800" dirty="0">
                <a:solidFill>
                  <a:srgbClr val="FFFFFF"/>
                </a:solidFill>
                <a:latin typeface="Elephant" panose="02020904090505020303" pitchFamily="18" charset="0"/>
              </a:rPr>
            </a:br>
            <a:endParaRPr lang="en-US" sz="3800" dirty="0">
              <a:solidFill>
                <a:srgbClr val="FFFFFF"/>
              </a:solidFill>
              <a:latin typeface="Elephant" panose="02020904090505020303" pitchFamily="18" charset="0"/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AB8E246B-1EC3-43EF-89D5-BF091294E699}"/>
              </a:ext>
            </a:extLst>
          </p:cNvPr>
          <p:cNvSpPr txBox="1">
            <a:spLocks/>
          </p:cNvSpPr>
          <p:nvPr/>
        </p:nvSpPr>
        <p:spPr>
          <a:xfrm>
            <a:off x="470818" y="259494"/>
            <a:ext cx="8202343" cy="966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  <a:latin typeface="Elephant" panose="02020904090505020303" pitchFamily="18" charset="0"/>
              </a:rPr>
              <a:t>Owning Your Reputation</a:t>
            </a:r>
          </a:p>
        </p:txBody>
      </p:sp>
    </p:spTree>
    <p:extLst>
      <p:ext uri="{BB962C8B-B14F-4D97-AF65-F5344CB8AC3E}">
        <p14:creationId xmlns:p14="http://schemas.microsoft.com/office/powerpoint/2010/main" val="955730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C3AC179-EF92-42CF-8EEC-15BF26D02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r="1359" b="1"/>
          <a:stretch/>
        </p:blipFill>
        <p:spPr>
          <a:xfrm>
            <a:off x="0" y="0"/>
            <a:ext cx="9143980" cy="685799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2B7870-14BE-4343-A6E1-9C52ADD27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83" y="1975450"/>
            <a:ext cx="8798011" cy="3924318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FFFFFF"/>
                </a:solidFill>
                <a:latin typeface="Goudy Old Style" panose="02020502050305020303" pitchFamily="18" charset="0"/>
              </a:rPr>
              <a:t>It is easy to think the scale should tip toward a good life over good doctrine.</a:t>
            </a:r>
          </a:p>
          <a:p>
            <a:endParaRPr lang="en-US" sz="3800" b="1" dirty="0">
              <a:solidFill>
                <a:srgbClr val="FFFFFF"/>
              </a:solidFill>
              <a:latin typeface="Goudy Old Style" panose="02020502050305020303" pitchFamily="18" charset="0"/>
            </a:endParaRPr>
          </a:p>
          <a:p>
            <a:r>
              <a:rPr lang="en-US" sz="3800" b="1" dirty="0">
                <a:solidFill>
                  <a:srgbClr val="FFFFFF"/>
                </a:solidFill>
                <a:latin typeface="Goudy Old Style" panose="02020502050305020303" pitchFamily="18" charset="0"/>
              </a:rPr>
              <a:t>But Paul says that it isn’t possible for us</a:t>
            </a:r>
            <a:br>
              <a:rPr lang="en-US" sz="3800" b="1" dirty="0">
                <a:solidFill>
                  <a:srgbClr val="FFFFFF"/>
                </a:solidFill>
                <a:latin typeface="Goudy Old Style" panose="02020502050305020303" pitchFamily="18" charset="0"/>
              </a:rPr>
            </a:br>
            <a:r>
              <a:rPr lang="en-US" sz="3800" b="1" dirty="0">
                <a:solidFill>
                  <a:srgbClr val="FFFFFF"/>
                </a:solidFill>
                <a:latin typeface="Goudy Old Style" panose="02020502050305020303" pitchFamily="18" charset="0"/>
              </a:rPr>
              <a:t>to have one without the other. 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B20D8616-1B73-4343-AB89-B30F47AA14BA}"/>
              </a:ext>
            </a:extLst>
          </p:cNvPr>
          <p:cNvSpPr txBox="1">
            <a:spLocks/>
          </p:cNvSpPr>
          <p:nvPr/>
        </p:nvSpPr>
        <p:spPr>
          <a:xfrm>
            <a:off x="470818" y="259494"/>
            <a:ext cx="8202343" cy="966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  <a:latin typeface="Elephant" panose="02020904090505020303" pitchFamily="18" charset="0"/>
              </a:rPr>
              <a:t>Learning to Discern</a:t>
            </a:r>
          </a:p>
        </p:txBody>
      </p:sp>
    </p:spTree>
    <p:extLst>
      <p:ext uri="{BB962C8B-B14F-4D97-AF65-F5344CB8AC3E}">
        <p14:creationId xmlns:p14="http://schemas.microsoft.com/office/powerpoint/2010/main" val="1942335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C3AC179-EF92-42CF-8EEC-15BF26D02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r="1359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2B7870-14BE-4343-A6E1-9C52ADD27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83" y="1621765"/>
            <a:ext cx="8798011" cy="4382220"/>
          </a:xfrm>
        </p:spPr>
        <p:txBody>
          <a:bodyPr>
            <a:normAutofit lnSpcReduction="10000"/>
          </a:bodyPr>
          <a:lstStyle/>
          <a:p>
            <a:r>
              <a:rPr lang="en-US" sz="3800" b="1" dirty="0">
                <a:solidFill>
                  <a:srgbClr val="FFFFFF"/>
                </a:solidFill>
                <a:latin typeface="Goudy Old Style" panose="02020502050305020303" pitchFamily="18" charset="0"/>
              </a:rPr>
              <a:t>Paul’s instructions were that the younger would treat the older with a base level</a:t>
            </a:r>
            <a:br>
              <a:rPr lang="en-US" sz="3800" b="1" dirty="0">
                <a:solidFill>
                  <a:srgbClr val="FFFFFF"/>
                </a:solidFill>
                <a:latin typeface="Goudy Old Style" panose="02020502050305020303" pitchFamily="18" charset="0"/>
              </a:rPr>
            </a:br>
            <a:r>
              <a:rPr lang="en-US" sz="3800" b="1" dirty="0">
                <a:solidFill>
                  <a:srgbClr val="FFFFFF"/>
                </a:solidFill>
                <a:latin typeface="Goudy Old Style" panose="02020502050305020303" pitchFamily="18" charset="0"/>
              </a:rPr>
              <a:t>of respect and honor.</a:t>
            </a:r>
          </a:p>
          <a:p>
            <a:endParaRPr lang="en-US" sz="3800" b="1" dirty="0">
              <a:solidFill>
                <a:srgbClr val="FFFFFF"/>
              </a:solidFill>
              <a:latin typeface="Goudy Old Style" panose="02020502050305020303" pitchFamily="18" charset="0"/>
            </a:endParaRPr>
          </a:p>
          <a:p>
            <a:r>
              <a:rPr lang="en-US" sz="3800" b="1" dirty="0">
                <a:solidFill>
                  <a:srgbClr val="FFFFFF"/>
                </a:solidFill>
                <a:latin typeface="Goudy Old Style" panose="02020502050305020303" pitchFamily="18" charset="0"/>
              </a:rPr>
              <a:t>It is shameful when younger Christians show little to no hesitation in speaking ill of previous generations.</a:t>
            </a:r>
            <a:br>
              <a:rPr lang="en-US" sz="3800" dirty="0">
                <a:solidFill>
                  <a:srgbClr val="FFFFFF"/>
                </a:solidFill>
                <a:latin typeface="Elephant" panose="02020904090505020303" pitchFamily="18" charset="0"/>
              </a:rPr>
            </a:br>
            <a:endParaRPr lang="en-US" sz="3800" dirty="0">
              <a:solidFill>
                <a:srgbClr val="FFFFFF"/>
              </a:solidFill>
              <a:latin typeface="Elephant" panose="02020904090505020303" pitchFamily="18" charset="0"/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758679AC-1790-4ACD-9707-B96FD70E68F4}"/>
              </a:ext>
            </a:extLst>
          </p:cNvPr>
          <p:cNvSpPr txBox="1">
            <a:spLocks/>
          </p:cNvSpPr>
          <p:nvPr/>
        </p:nvSpPr>
        <p:spPr>
          <a:xfrm>
            <a:off x="470818" y="259494"/>
            <a:ext cx="8202343" cy="966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  <a:latin typeface="Elephant" panose="02020904090505020303" pitchFamily="18" charset="0"/>
              </a:rPr>
              <a:t>Giving Respect</a:t>
            </a:r>
          </a:p>
        </p:txBody>
      </p:sp>
    </p:spTree>
    <p:extLst>
      <p:ext uri="{BB962C8B-B14F-4D97-AF65-F5344CB8AC3E}">
        <p14:creationId xmlns:p14="http://schemas.microsoft.com/office/powerpoint/2010/main" val="1229472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C3AC179-EF92-42CF-8EEC-15BF26D02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r="1359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2B7870-14BE-4343-A6E1-9C52ADD27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83" y="1656972"/>
            <a:ext cx="8798011" cy="4528167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FFFFFF"/>
                </a:solidFill>
                <a:latin typeface="Goudy Old Style" panose="02020502050305020303" pitchFamily="18" charset="0"/>
              </a:rPr>
              <a:t>In the family of Christ, older Christians are tasked with taking on the role of mentors and teachers.</a:t>
            </a:r>
          </a:p>
          <a:p>
            <a:endParaRPr lang="en-US" sz="3800" b="1" dirty="0">
              <a:solidFill>
                <a:srgbClr val="FFFFFF"/>
              </a:solidFill>
              <a:latin typeface="Goudy Old Style" panose="02020502050305020303" pitchFamily="18" charset="0"/>
            </a:endParaRPr>
          </a:p>
          <a:p>
            <a:r>
              <a:rPr lang="en-US" sz="3800" b="1" dirty="0">
                <a:solidFill>
                  <a:srgbClr val="FFFFFF"/>
                </a:solidFill>
                <a:latin typeface="Goudy Old Style" panose="02020502050305020303" pitchFamily="18" charset="0"/>
              </a:rPr>
              <a:t>Younger Christians are tasked with allowing them to meet that responsibility. 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5E050C44-D247-4604-B392-8ACC17DCEA10}"/>
              </a:ext>
            </a:extLst>
          </p:cNvPr>
          <p:cNvSpPr txBox="1">
            <a:spLocks/>
          </p:cNvSpPr>
          <p:nvPr/>
        </p:nvSpPr>
        <p:spPr>
          <a:xfrm>
            <a:off x="470818" y="259494"/>
            <a:ext cx="8202343" cy="966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  <a:latin typeface="Elephant" panose="02020904090505020303" pitchFamily="18" charset="0"/>
              </a:rPr>
              <a:t>Giving Respect</a:t>
            </a:r>
          </a:p>
        </p:txBody>
      </p:sp>
    </p:spTree>
    <p:extLst>
      <p:ext uri="{BB962C8B-B14F-4D97-AF65-F5344CB8AC3E}">
        <p14:creationId xmlns:p14="http://schemas.microsoft.com/office/powerpoint/2010/main" val="704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C3AC179-EF92-42CF-8EEC-15BF26D02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r="1359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2B7870-14BE-4343-A6E1-9C52ADD27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83" y="1656972"/>
            <a:ext cx="8798011" cy="45281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FFFFFF"/>
                </a:solidFill>
                <a:latin typeface="Goudy Old Style" panose="02020502050305020303" pitchFamily="18" charset="0"/>
              </a:rPr>
              <a:t>Live Respectfully</a:t>
            </a:r>
          </a:p>
          <a:p>
            <a:pPr marL="0" indent="0" algn="ctr">
              <a:buNone/>
            </a:pPr>
            <a:endParaRPr lang="en-US" sz="3800" b="1" dirty="0">
              <a:solidFill>
                <a:srgbClr val="FFFFFF"/>
              </a:solidFill>
              <a:latin typeface="Goudy Old Style" panose="02020502050305020303" pitchFamily="18" charset="0"/>
            </a:endParaRPr>
          </a:p>
          <a:p>
            <a:pPr marL="0" indent="0" algn="ctr">
              <a:buNone/>
            </a:pPr>
            <a:r>
              <a:rPr lang="en-US" sz="3800" b="1" dirty="0">
                <a:solidFill>
                  <a:srgbClr val="FFFFFF"/>
                </a:solidFill>
                <a:latin typeface="Goudy Old Style" panose="02020502050305020303" pitchFamily="18" charset="0"/>
              </a:rPr>
              <a:t>Guard Your Character</a:t>
            </a:r>
          </a:p>
          <a:p>
            <a:pPr marL="0" indent="0" algn="ctr">
              <a:buNone/>
            </a:pPr>
            <a:endParaRPr lang="en-US" sz="3800" b="1" dirty="0">
              <a:solidFill>
                <a:srgbClr val="FFFFFF"/>
              </a:solidFill>
              <a:latin typeface="Goudy Old Style" panose="02020502050305020303" pitchFamily="18" charset="0"/>
            </a:endParaRPr>
          </a:p>
          <a:p>
            <a:pPr marL="0" indent="0" algn="ctr">
              <a:buNone/>
            </a:pPr>
            <a:r>
              <a:rPr lang="en-US" sz="3800" b="1" dirty="0">
                <a:solidFill>
                  <a:srgbClr val="FFFFFF"/>
                </a:solidFill>
                <a:latin typeface="Goudy Old Style" panose="02020502050305020303" pitchFamily="18" charset="0"/>
              </a:rPr>
              <a:t>Listen to Correction 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5E050C44-D247-4604-B392-8ACC17DCEA10}"/>
              </a:ext>
            </a:extLst>
          </p:cNvPr>
          <p:cNvSpPr txBox="1">
            <a:spLocks/>
          </p:cNvSpPr>
          <p:nvPr/>
        </p:nvSpPr>
        <p:spPr>
          <a:xfrm>
            <a:off x="470818" y="259494"/>
            <a:ext cx="8202343" cy="966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  <a:latin typeface="Elephant" panose="02020904090505020303" pitchFamily="18" charset="0"/>
              </a:rPr>
              <a:t>Thinking Ahead</a:t>
            </a:r>
          </a:p>
        </p:txBody>
      </p:sp>
    </p:spTree>
    <p:extLst>
      <p:ext uri="{BB962C8B-B14F-4D97-AF65-F5344CB8AC3E}">
        <p14:creationId xmlns:p14="http://schemas.microsoft.com/office/powerpoint/2010/main" val="646653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7B9E1F-E420-47EA-A79C-606C79039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0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167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Elephant</vt:lpstr>
      <vt:lpstr>Calibri</vt:lpstr>
      <vt:lpstr>Arial</vt:lpstr>
      <vt:lpstr>Goudy Old Style</vt:lpstr>
      <vt:lpstr>Calibri Light</vt:lpstr>
      <vt:lpstr>Office Theme</vt:lpstr>
      <vt:lpstr>Wise Words for the Life Ahead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Words  to the Young</dc:title>
  <dc:creator>Seth Mauldin</dc:creator>
  <cp:lastModifiedBy>Seth Mauldin</cp:lastModifiedBy>
  <cp:revision>7</cp:revision>
  <dcterms:created xsi:type="dcterms:W3CDTF">2018-07-15T00:38:15Z</dcterms:created>
  <dcterms:modified xsi:type="dcterms:W3CDTF">2022-04-29T17:49:20Z</dcterms:modified>
</cp:coreProperties>
</file>