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10" r:id="rId5"/>
    <p:sldId id="292" r:id="rId6"/>
    <p:sldId id="311" r:id="rId7"/>
    <p:sldId id="312" r:id="rId8"/>
    <p:sldId id="313" r:id="rId9"/>
    <p:sldId id="314" r:id="rId10"/>
    <p:sldId id="3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9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19" autoAdjust="0"/>
  </p:normalViewPr>
  <p:slideViewPr>
    <p:cSldViewPr snapToGrid="0">
      <p:cViewPr varScale="1">
        <p:scale>
          <a:sx n="76" d="100"/>
          <a:sy n="76"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5/15/2022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5/15/2022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5/15/2022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5/15/2022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5/15/2022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C348E0-8589-3A35-60CA-FB1EFDFA053E}"/>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21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1"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034284"/>
            <a:ext cx="4775075" cy="2794570"/>
          </a:xfrm>
        </p:spPr>
        <p:txBody>
          <a:bodyPr>
            <a:normAutofit/>
          </a:bodyPr>
          <a:lstStyle/>
          <a:p>
            <a:r>
              <a:rPr lang="en-US" sz="3200" dirty="0">
                <a:solidFill>
                  <a:schemeClr val="tx1"/>
                </a:solidFill>
              </a:rPr>
              <a:t>The</a:t>
            </a:r>
            <a:r>
              <a:rPr lang="en-US" sz="4400" dirty="0">
                <a:solidFill>
                  <a:schemeClr val="tx1"/>
                </a:solidFill>
              </a:rPr>
              <a:t> </a:t>
            </a:r>
            <a:br>
              <a:rPr lang="en-US" sz="4400" dirty="0">
                <a:solidFill>
                  <a:schemeClr val="tx1"/>
                </a:solidFill>
              </a:rPr>
            </a:br>
            <a:r>
              <a:rPr lang="en-US" sz="4400" dirty="0">
                <a:solidFill>
                  <a:schemeClr val="tx1"/>
                </a:solidFill>
              </a:rPr>
              <a:t>Scandal </a:t>
            </a:r>
            <a:br>
              <a:rPr lang="en-US" sz="4400" dirty="0">
                <a:solidFill>
                  <a:schemeClr val="tx1"/>
                </a:solidFill>
              </a:rPr>
            </a:br>
            <a:r>
              <a:rPr lang="en-US" sz="3200" dirty="0">
                <a:solidFill>
                  <a:schemeClr val="tx1"/>
                </a:solidFill>
              </a:rPr>
              <a:t>of</a:t>
            </a:r>
            <a:br>
              <a:rPr lang="en-US" sz="3200" dirty="0">
                <a:solidFill>
                  <a:schemeClr val="tx1"/>
                </a:solidFill>
              </a:rPr>
            </a:br>
            <a:r>
              <a:rPr lang="en-US" sz="4400" dirty="0">
                <a:solidFill>
                  <a:schemeClr val="tx1"/>
                </a:solidFill>
              </a:rPr>
              <a:t> forgiveness</a:t>
            </a: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F1EE-00E7-D204-7313-1CD61CAD3E37}"/>
              </a:ext>
            </a:extLst>
          </p:cNvPr>
          <p:cNvSpPr>
            <a:spLocks noGrp="1"/>
          </p:cNvSpPr>
          <p:nvPr>
            <p:ph type="title"/>
          </p:nvPr>
        </p:nvSpPr>
        <p:spPr/>
        <p:txBody>
          <a:bodyPr/>
          <a:lstStyle/>
          <a:p>
            <a:r>
              <a:rPr lang="en-US" dirty="0"/>
              <a:t>The Year of Jubilee - </a:t>
            </a:r>
            <a:r>
              <a:rPr lang="en-US" b="1" u="sng" dirty="0"/>
              <a:t>Leviticus 25.8-17</a:t>
            </a:r>
          </a:p>
        </p:txBody>
      </p:sp>
      <p:sp>
        <p:nvSpPr>
          <p:cNvPr id="3" name="Content Placeholder 2">
            <a:extLst>
              <a:ext uri="{FF2B5EF4-FFF2-40B4-BE49-F238E27FC236}">
                <a16:creationId xmlns:a16="http://schemas.microsoft.com/office/drawing/2014/main" id="{BFF344CC-0511-D8EF-06D1-DAF0FD580E1A}"/>
              </a:ext>
            </a:extLst>
          </p:cNvPr>
          <p:cNvSpPr>
            <a:spLocks noGrp="1"/>
          </p:cNvSpPr>
          <p:nvPr>
            <p:ph sz="half" idx="1"/>
          </p:nvPr>
        </p:nvSpPr>
        <p:spPr/>
        <p:txBody>
          <a:bodyPr>
            <a:normAutofit fontScale="85000" lnSpcReduction="20000"/>
          </a:bodyPr>
          <a:lstStyle/>
          <a:p>
            <a:r>
              <a:rPr lang="en-US" sz="2000" dirty="0"/>
              <a:t>On the 7 x 7</a:t>
            </a:r>
            <a:r>
              <a:rPr lang="en-US" sz="2000" baseline="30000" dirty="0"/>
              <a:t>th</a:t>
            </a:r>
            <a:r>
              <a:rPr lang="en-US" sz="2000" dirty="0"/>
              <a:t> year, after the trumpets were blown for the day of atonement, the year of Jubilee began.</a:t>
            </a:r>
          </a:p>
          <a:p>
            <a:r>
              <a:rPr lang="en-US" sz="2000" dirty="0"/>
              <a:t>A day of forgiveness and freedom became a year of freedom and forgiveness – for the land, but more importantly for the people. </a:t>
            </a:r>
          </a:p>
          <a:p>
            <a:r>
              <a:rPr lang="en-US" sz="2000" dirty="0"/>
              <a:t>It definitely had its high demands:</a:t>
            </a:r>
          </a:p>
        </p:txBody>
      </p:sp>
      <p:sp>
        <p:nvSpPr>
          <p:cNvPr id="4" name="Content Placeholder 3">
            <a:extLst>
              <a:ext uri="{FF2B5EF4-FFF2-40B4-BE49-F238E27FC236}">
                <a16:creationId xmlns:a16="http://schemas.microsoft.com/office/drawing/2014/main" id="{82660C37-1BAE-FB8B-6E8D-3C47FCC13373}"/>
              </a:ext>
            </a:extLst>
          </p:cNvPr>
          <p:cNvSpPr>
            <a:spLocks noGrp="1"/>
          </p:cNvSpPr>
          <p:nvPr>
            <p:ph sz="half" idx="2"/>
          </p:nvPr>
        </p:nvSpPr>
        <p:spPr/>
        <p:txBody>
          <a:bodyPr>
            <a:normAutofit fontScale="85000" lnSpcReduction="20000"/>
          </a:bodyPr>
          <a:lstStyle/>
          <a:p>
            <a:r>
              <a:rPr lang="en-US" dirty="0"/>
              <a:t>No defrauding. You must give someone the price paid on objective standard. Vs. 13 – 14.</a:t>
            </a:r>
          </a:p>
          <a:p>
            <a:r>
              <a:rPr lang="en-US" dirty="0"/>
              <a:t>Property that was bought and sold during these fifty years would return to the person who originally owned it during the year of Jubilee. Vs. 23 – 28.</a:t>
            </a:r>
          </a:p>
          <a:p>
            <a:r>
              <a:rPr lang="en-US" dirty="0"/>
              <a:t>Houses in cities that were not in walls were supposed to be returned. 29-31</a:t>
            </a:r>
          </a:p>
          <a:p>
            <a:r>
              <a:rPr lang="en-US" dirty="0"/>
              <a:t>Houses that the Levites bought had to be released. Vs. 32 – 34</a:t>
            </a:r>
          </a:p>
          <a:p>
            <a:r>
              <a:rPr lang="en-US" dirty="0"/>
              <a:t>Anyone who had a slave must be set free or can be redeemed – either of Israel or some not from Israel. 35 – 55</a:t>
            </a:r>
          </a:p>
          <a:p>
            <a:endParaRPr lang="en-US" dirty="0"/>
          </a:p>
        </p:txBody>
      </p:sp>
    </p:spTree>
    <p:extLst>
      <p:ext uri="{BB962C8B-B14F-4D97-AF65-F5344CB8AC3E}">
        <p14:creationId xmlns:p14="http://schemas.microsoft.com/office/powerpoint/2010/main" val="46466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F1EE-00E7-D204-7313-1CD61CAD3E37}"/>
              </a:ext>
            </a:extLst>
          </p:cNvPr>
          <p:cNvSpPr>
            <a:spLocks noGrp="1"/>
          </p:cNvSpPr>
          <p:nvPr>
            <p:ph type="title"/>
          </p:nvPr>
        </p:nvSpPr>
        <p:spPr/>
        <p:txBody>
          <a:bodyPr/>
          <a:lstStyle/>
          <a:p>
            <a:r>
              <a:rPr lang="en-US" dirty="0"/>
              <a:t>The Year of Jubilee - </a:t>
            </a:r>
            <a:r>
              <a:rPr lang="en-US" b="1" u="sng" dirty="0"/>
              <a:t>Leviticus 25.8-17</a:t>
            </a:r>
          </a:p>
        </p:txBody>
      </p:sp>
      <p:sp>
        <p:nvSpPr>
          <p:cNvPr id="3" name="Content Placeholder 2">
            <a:extLst>
              <a:ext uri="{FF2B5EF4-FFF2-40B4-BE49-F238E27FC236}">
                <a16:creationId xmlns:a16="http://schemas.microsoft.com/office/drawing/2014/main" id="{BFF344CC-0511-D8EF-06D1-DAF0FD580E1A}"/>
              </a:ext>
            </a:extLst>
          </p:cNvPr>
          <p:cNvSpPr>
            <a:spLocks noGrp="1"/>
          </p:cNvSpPr>
          <p:nvPr>
            <p:ph sz="half" idx="1"/>
          </p:nvPr>
        </p:nvSpPr>
        <p:spPr/>
        <p:txBody>
          <a:bodyPr>
            <a:normAutofit fontScale="85000" lnSpcReduction="10000"/>
          </a:bodyPr>
          <a:lstStyle/>
          <a:p>
            <a:r>
              <a:rPr lang="en-US" sz="2000" dirty="0"/>
              <a:t>If you had stored up for 50 years and made a great amount – would you be willing to part with it for nothing?</a:t>
            </a:r>
          </a:p>
          <a:p>
            <a:endParaRPr lang="en-US" sz="2000" dirty="0"/>
          </a:p>
          <a:p>
            <a:r>
              <a:rPr lang="en-US" sz="2000" dirty="0"/>
              <a:t>This was an ongoing process with Israel. They felt entitled to their blessings, rather than receiving them from the blesser.</a:t>
            </a:r>
          </a:p>
          <a:p>
            <a:endParaRPr lang="en-US" sz="2000" dirty="0"/>
          </a:p>
          <a:p>
            <a:r>
              <a:rPr lang="en-US" sz="2000" dirty="0"/>
              <a:t>The reason they were give away wasn’t on an arbitrary moral standard, but because of what the Lord had done:</a:t>
            </a:r>
          </a:p>
        </p:txBody>
      </p:sp>
      <p:sp>
        <p:nvSpPr>
          <p:cNvPr id="4" name="Content Placeholder 3">
            <a:extLst>
              <a:ext uri="{FF2B5EF4-FFF2-40B4-BE49-F238E27FC236}">
                <a16:creationId xmlns:a16="http://schemas.microsoft.com/office/drawing/2014/main" id="{82660C37-1BAE-FB8B-6E8D-3C47FCC13373}"/>
              </a:ext>
            </a:extLst>
          </p:cNvPr>
          <p:cNvSpPr>
            <a:spLocks noGrp="1"/>
          </p:cNvSpPr>
          <p:nvPr>
            <p:ph sz="half" idx="2"/>
          </p:nvPr>
        </p:nvSpPr>
        <p:spPr/>
        <p:txBody>
          <a:bodyPr>
            <a:normAutofit fontScale="85000" lnSpcReduction="10000"/>
          </a:bodyPr>
          <a:lstStyle/>
          <a:p>
            <a:r>
              <a:rPr lang="en-US" dirty="0"/>
              <a:t>Do not cheat, for I am the Lord. Vs. 17</a:t>
            </a:r>
          </a:p>
          <a:p>
            <a:endParaRPr lang="en-US" dirty="0"/>
          </a:p>
          <a:p>
            <a:r>
              <a:rPr lang="en-US" dirty="0"/>
              <a:t>This land belongs to YHWH, you actually don’t “own” this land vs. 23</a:t>
            </a:r>
          </a:p>
          <a:p>
            <a:endParaRPr lang="en-US" dirty="0"/>
          </a:p>
          <a:p>
            <a:r>
              <a:rPr lang="en-US" dirty="0"/>
              <a:t>I brought you out and gave you this land vs. 38</a:t>
            </a:r>
          </a:p>
          <a:p>
            <a:endParaRPr lang="en-US" dirty="0"/>
          </a:p>
          <a:p>
            <a:r>
              <a:rPr lang="en-US" dirty="0"/>
              <a:t>I brought you out of Egypt, I am the Lord. Vs. 55</a:t>
            </a:r>
          </a:p>
          <a:p>
            <a:endParaRPr lang="en-US" dirty="0"/>
          </a:p>
        </p:txBody>
      </p:sp>
    </p:spTree>
    <p:extLst>
      <p:ext uri="{BB962C8B-B14F-4D97-AF65-F5344CB8AC3E}">
        <p14:creationId xmlns:p14="http://schemas.microsoft.com/office/powerpoint/2010/main" val="47265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0" name="Rectangle 1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9" name="Content Placeholder 8" descr="A picture containing text, sculpture, stone&#10;&#10;Description automatically generated">
            <a:extLst>
              <a:ext uri="{FF2B5EF4-FFF2-40B4-BE49-F238E27FC236}">
                <a16:creationId xmlns:a16="http://schemas.microsoft.com/office/drawing/2014/main" id="{6963D138-3CE1-2D52-2B0E-B1F0A1705F59}"/>
              </a:ext>
            </a:extLst>
          </p:cNvPr>
          <p:cNvPicPr>
            <a:picLocks noGrp="1" noChangeAspect="1"/>
          </p:cNvPicPr>
          <p:nvPr>
            <p:ph sz="half" idx="2"/>
          </p:nvPr>
        </p:nvPicPr>
        <p:blipFill rotWithShape="1">
          <a:blip r:embed="rId2"/>
          <a:srcRect b="17250"/>
          <a:stretch/>
        </p:blipFill>
        <p:spPr>
          <a:xfrm>
            <a:off x="424928" y="419292"/>
            <a:ext cx="5522976" cy="6053328"/>
          </a:xfrm>
          <a:prstGeom prst="rect">
            <a:avLst/>
          </a:prstGeom>
        </p:spPr>
      </p:pic>
      <p:sp>
        <p:nvSpPr>
          <p:cNvPr id="24" name="Rectangle 2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0F1EE-00E7-D204-7313-1CD61CAD3E37}"/>
              </a:ext>
            </a:extLst>
          </p:cNvPr>
          <p:cNvSpPr>
            <a:spLocks noGrp="1"/>
          </p:cNvSpPr>
          <p:nvPr>
            <p:ph type="title"/>
          </p:nvPr>
        </p:nvSpPr>
        <p:spPr>
          <a:xfrm>
            <a:off x="6846137" y="727626"/>
            <a:ext cx="4602152" cy="1718225"/>
          </a:xfrm>
        </p:spPr>
        <p:txBody>
          <a:bodyPr vert="horz" lIns="91440" tIns="45720" rIns="91440" bIns="45720" rtlCol="0" anchor="ctr">
            <a:normAutofit/>
          </a:bodyPr>
          <a:lstStyle/>
          <a:p>
            <a:r>
              <a:rPr lang="en-US" sz="4400"/>
              <a:t>10,000 vs. 100 – </a:t>
            </a:r>
            <a:r>
              <a:rPr lang="en-US" sz="4400" b="1" u="sng"/>
              <a:t>Matthew 18.21-25</a:t>
            </a:r>
          </a:p>
        </p:txBody>
      </p:sp>
      <p:sp>
        <p:nvSpPr>
          <p:cNvPr id="3" name="Content Placeholder 2">
            <a:extLst>
              <a:ext uri="{FF2B5EF4-FFF2-40B4-BE49-F238E27FC236}">
                <a16:creationId xmlns:a16="http://schemas.microsoft.com/office/drawing/2014/main" id="{BFF344CC-0511-D8EF-06D1-DAF0FD580E1A}"/>
              </a:ext>
            </a:extLst>
          </p:cNvPr>
          <p:cNvSpPr>
            <a:spLocks noGrp="1"/>
          </p:cNvSpPr>
          <p:nvPr>
            <p:ph sz="half" idx="1"/>
          </p:nvPr>
        </p:nvSpPr>
        <p:spPr>
          <a:xfrm>
            <a:off x="6846137" y="2538919"/>
            <a:ext cx="4602152" cy="3557805"/>
          </a:xfrm>
        </p:spPr>
        <p:txBody>
          <a:bodyPr vert="horz" lIns="91440" tIns="45720" rIns="91440" bIns="45720" rtlCol="0">
            <a:normAutofit/>
          </a:bodyPr>
          <a:lstStyle/>
          <a:p>
            <a:pPr>
              <a:lnSpc>
                <a:spcPct val="90000"/>
              </a:lnSpc>
            </a:pPr>
            <a:r>
              <a:rPr lang="en-US" sz="1700"/>
              <a:t>We often fall into the same trap as Peter: placing our own limits on forgiveness.</a:t>
            </a:r>
          </a:p>
          <a:p>
            <a:pPr>
              <a:lnSpc>
                <a:spcPct val="90000"/>
              </a:lnSpc>
            </a:pPr>
            <a:r>
              <a:rPr lang="en-US" sz="1700"/>
              <a:t>Jesus relates forgiveness directly to the forgiveness and the nature of the Master: in both his mercy and kindness, but also his wrath against those who reject Him.</a:t>
            </a:r>
          </a:p>
          <a:p>
            <a:pPr>
              <a:lnSpc>
                <a:spcPct val="90000"/>
              </a:lnSpc>
            </a:pPr>
            <a:r>
              <a:rPr lang="en-US" sz="1700"/>
              <a:t>This parable reminds us not only of the debt we couldn’t repay, but how it is foolish and evil for us to ignore the blessing of God when we refuse to forgive others. We aren’t accountable for other’s hearts – we’re accountable for ours.</a:t>
            </a:r>
          </a:p>
        </p:txBody>
      </p:sp>
    </p:spTree>
    <p:extLst>
      <p:ext uri="{BB962C8B-B14F-4D97-AF65-F5344CB8AC3E}">
        <p14:creationId xmlns:p14="http://schemas.microsoft.com/office/powerpoint/2010/main" val="136742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7" name="Rectangle 16">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19" name="Rectangle 1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50F1EE-00E7-D204-7313-1CD61CAD3E37}"/>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4400"/>
              <a:t>“Father forgive them…” – </a:t>
            </a:r>
            <a:r>
              <a:rPr lang="en-US" sz="4400" b="1" u="sng"/>
              <a:t>Luke 23.32-43</a:t>
            </a:r>
          </a:p>
        </p:txBody>
      </p:sp>
      <p:sp>
        <p:nvSpPr>
          <p:cNvPr id="4" name="Content Placeholder 3">
            <a:extLst>
              <a:ext uri="{FF2B5EF4-FFF2-40B4-BE49-F238E27FC236}">
                <a16:creationId xmlns:a16="http://schemas.microsoft.com/office/drawing/2014/main" id="{82660C37-1BAE-FB8B-6E8D-3C47FCC13373}"/>
              </a:ext>
            </a:extLst>
          </p:cNvPr>
          <p:cNvSpPr>
            <a:spLocks noGrp="1"/>
          </p:cNvSpPr>
          <p:nvPr>
            <p:ph sz="half" idx="2"/>
          </p:nvPr>
        </p:nvSpPr>
        <p:spPr>
          <a:xfrm>
            <a:off x="868680" y="2386584"/>
            <a:ext cx="6281928" cy="3648456"/>
          </a:xfrm>
        </p:spPr>
        <p:txBody>
          <a:bodyPr vert="horz" lIns="91440" tIns="45720" rIns="91440" bIns="45720" rtlCol="0">
            <a:normAutofit/>
          </a:bodyPr>
          <a:lstStyle/>
          <a:p>
            <a:pPr>
              <a:lnSpc>
                <a:spcPct val="100000"/>
              </a:lnSpc>
            </a:pPr>
            <a:r>
              <a:rPr lang="en-US" dirty="0"/>
              <a:t>Which of the things that happened to Jesus do you deem as the most unforgivable? </a:t>
            </a:r>
            <a:endParaRPr lang="en-US"/>
          </a:p>
          <a:p>
            <a:pPr>
              <a:lnSpc>
                <a:spcPct val="100000"/>
              </a:lnSpc>
            </a:pPr>
            <a:r>
              <a:rPr lang="en-US" dirty="0"/>
              <a:t>Jesus, showing his compassion in his darkest moment says, “Father forgive them, for they know not what they are doing.” </a:t>
            </a:r>
            <a:endParaRPr lang="en-US"/>
          </a:p>
          <a:p>
            <a:pPr>
              <a:lnSpc>
                <a:spcPct val="100000"/>
              </a:lnSpc>
            </a:pPr>
            <a:r>
              <a:rPr lang="en-US" dirty="0"/>
              <a:t>Jesus even extends mercy to a criminal who doesn’t deserve it in the slightest – but the depth of Jesus’ love and mercy shows the nature of his care for us.</a:t>
            </a:r>
            <a:endParaRPr lang="en-US"/>
          </a:p>
          <a:p>
            <a:pPr>
              <a:lnSpc>
                <a:spcPct val="100000"/>
              </a:lnSpc>
            </a:pPr>
            <a:r>
              <a:rPr lang="en-US" dirty="0"/>
              <a:t>The evil done to Jesus was for us. Following his lead, even in our darkest times, we </a:t>
            </a:r>
            <a:r>
              <a:rPr lang="en-US" i="1" dirty="0"/>
              <a:t>must</a:t>
            </a:r>
            <a:r>
              <a:rPr lang="en-US" dirty="0"/>
              <a:t> forgive. He has shown us the way.</a:t>
            </a:r>
            <a:endParaRPr lang="en-US"/>
          </a:p>
          <a:p>
            <a:pPr>
              <a:lnSpc>
                <a:spcPct val="100000"/>
              </a:lnSpc>
            </a:pPr>
            <a:endParaRPr lang="en-US"/>
          </a:p>
        </p:txBody>
      </p:sp>
      <p:pic>
        <p:nvPicPr>
          <p:cNvPr id="8" name="Content Placeholder 7" descr="A picture containing text&#10;&#10;Description automatically generated">
            <a:extLst>
              <a:ext uri="{FF2B5EF4-FFF2-40B4-BE49-F238E27FC236}">
                <a16:creationId xmlns:a16="http://schemas.microsoft.com/office/drawing/2014/main" id="{165441B0-3052-8CDF-C1E0-906EC5D12514}"/>
              </a:ext>
            </a:extLst>
          </p:cNvPr>
          <p:cNvPicPr>
            <a:picLocks noGrp="1" noChangeAspect="1"/>
          </p:cNvPicPr>
          <p:nvPr>
            <p:ph sz="half" idx="1"/>
          </p:nvPr>
        </p:nvPicPr>
        <p:blipFill rotWithShape="1">
          <a:blip r:embed="rId2"/>
          <a:srcRect r="16347" b="-2"/>
          <a:stretch/>
        </p:blipFill>
        <p:spPr>
          <a:xfrm>
            <a:off x="7837371" y="237744"/>
            <a:ext cx="4124416" cy="6382512"/>
          </a:xfrm>
          <a:prstGeom prst="rect">
            <a:avLst/>
          </a:prstGeom>
        </p:spPr>
      </p:pic>
      <p:sp>
        <p:nvSpPr>
          <p:cNvPr id="9" name="Isosceles Triangle 8">
            <a:extLst>
              <a:ext uri="{FF2B5EF4-FFF2-40B4-BE49-F238E27FC236}">
                <a16:creationId xmlns:a16="http://schemas.microsoft.com/office/drawing/2014/main" id="{FC62179E-7649-6DD1-E4F9-8C2A59472076}"/>
              </a:ext>
            </a:extLst>
          </p:cNvPr>
          <p:cNvSpPr/>
          <p:nvPr/>
        </p:nvSpPr>
        <p:spPr>
          <a:xfrm>
            <a:off x="9068637" y="2461845"/>
            <a:ext cx="371789" cy="422031"/>
          </a:xfrm>
          <a:prstGeom prst="triangle">
            <a:avLst>
              <a:gd name="adj" fmla="val 100000"/>
            </a:avLst>
          </a:prstGeom>
          <a:solidFill>
            <a:srgbClr val="D6984C"/>
          </a:solidFill>
          <a:ln>
            <a:solidFill>
              <a:srgbClr val="D69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16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B8DF4B-7300-67D3-CC5D-D1D197C84091}"/>
              </a:ext>
            </a:extLst>
          </p:cNvPr>
          <p:cNvSpPr txBox="1"/>
          <p:nvPr/>
        </p:nvSpPr>
        <p:spPr>
          <a:xfrm>
            <a:off x="1742326" y="2644170"/>
            <a:ext cx="8707348" cy="1569660"/>
          </a:xfrm>
          <a:prstGeom prst="rect">
            <a:avLst/>
          </a:prstGeom>
          <a:noFill/>
        </p:spPr>
        <p:txBody>
          <a:bodyPr wrap="square" rtlCol="0">
            <a:spAutoFit/>
          </a:bodyPr>
          <a:lstStyle/>
          <a:p>
            <a:pPr algn="ctr"/>
            <a:r>
              <a:rPr lang="en-US" sz="2400" b="1" dirty="0"/>
              <a:t>Forgive someone this morning for what they’ve done to you, reminded of Jesus’ sacrifice on your behalf. And use that forgiveness to strengthen you to forgive in the future.</a:t>
            </a:r>
          </a:p>
        </p:txBody>
      </p:sp>
    </p:spTree>
    <p:extLst>
      <p:ext uri="{BB962C8B-B14F-4D97-AF65-F5344CB8AC3E}">
        <p14:creationId xmlns:p14="http://schemas.microsoft.com/office/powerpoint/2010/main" val="439930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2.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{4DC60FDB-FFBE-4122-93BF-E9AF0EB82918}tf78829772_win32</Template>
  <TotalTime>100</TotalTime>
  <Words>559</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Garamond</vt:lpstr>
      <vt:lpstr>Sagona Book</vt:lpstr>
      <vt:lpstr>Sagona ExtraLight</vt:lpstr>
      <vt:lpstr>SavonVTI</vt:lpstr>
      <vt:lpstr>PowerPoint Presentation</vt:lpstr>
      <vt:lpstr>The  Scandal  of  forgiveness</vt:lpstr>
      <vt:lpstr>The Year of Jubilee - Leviticus 25.8-17</vt:lpstr>
      <vt:lpstr>The Year of Jubilee - Leviticus 25.8-17</vt:lpstr>
      <vt:lpstr>10,000 vs. 100 – Matthew 18.21-25</vt:lpstr>
      <vt:lpstr>“Father forgive them…” – Luke 23.32-43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Northwood1</cp:lastModifiedBy>
  <cp:revision>3</cp:revision>
  <dcterms:created xsi:type="dcterms:W3CDTF">2022-05-15T04:05:32Z</dcterms:created>
  <dcterms:modified xsi:type="dcterms:W3CDTF">2022-05-15T13:43:57Z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