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3" r:id="rId5"/>
    <p:sldId id="294" r:id="rId6"/>
    <p:sldId id="295" r:id="rId7"/>
    <p:sldId id="296" r:id="rId8"/>
    <p:sldId id="297"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19" autoAdjust="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7/17/2022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7/17/2022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7/17/2022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7/17/2022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7/17/2022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839"/>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The Epistle of Jude</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fontScale="92500"/>
          </a:bodyPr>
          <a:lstStyle/>
          <a:p>
            <a:pPr>
              <a:spcAft>
                <a:spcPts val="600"/>
              </a:spcAft>
            </a:pPr>
            <a:r>
              <a:rPr lang="en-US" sz="2800" dirty="0">
                <a:solidFill>
                  <a:schemeClr val="tx1"/>
                </a:solidFill>
              </a:rPr>
              <a:t>CONTEND FOR THE FAITH</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mountain, rock, valley, nature&#10;&#10;Description automatically generated">
            <a:extLst>
              <a:ext uri="{FF2B5EF4-FFF2-40B4-BE49-F238E27FC236}">
                <a16:creationId xmlns:a16="http://schemas.microsoft.com/office/drawing/2014/main" id="{A1C50273-5497-6F90-8B0D-7BBED7EA8000}"/>
              </a:ext>
            </a:extLst>
          </p:cNvPr>
          <p:cNvPicPr>
            <a:picLocks noGrp="1" noChangeAspect="1"/>
          </p:cNvPicPr>
          <p:nvPr>
            <p:ph sz="half" idx="1"/>
          </p:nvPr>
        </p:nvPicPr>
        <p:blipFill rotWithShape="1">
          <a:blip r:embed="rId2"/>
          <a:srcRect l="9091" t="17557" b="5834"/>
          <a:stretch/>
        </p:blipFill>
        <p:spPr>
          <a:xfrm>
            <a:off x="20" y="-9973"/>
            <a:ext cx="12191980" cy="6867973"/>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CAE75-09B9-5A24-7F88-32802A62988C}"/>
              </a:ext>
            </a:extLst>
          </p:cNvPr>
          <p:cNvSpPr>
            <a:spLocks noGrp="1"/>
          </p:cNvSpPr>
          <p:nvPr>
            <p:ph type="title"/>
          </p:nvPr>
        </p:nvSpPr>
        <p:spPr>
          <a:xfrm>
            <a:off x="6846137" y="727626"/>
            <a:ext cx="4602152" cy="1718225"/>
          </a:xfrm>
        </p:spPr>
        <p:txBody>
          <a:bodyPr vert="horz" lIns="91440" tIns="45720" rIns="91440" bIns="45720" rtlCol="0" anchor="ctr">
            <a:normAutofit/>
          </a:bodyPr>
          <a:lstStyle/>
          <a:p>
            <a:pPr algn="ctr"/>
            <a:r>
              <a:rPr lang="en-US" sz="4400" dirty="0"/>
              <a:t>Introduction and Purpose (1-4)</a:t>
            </a:r>
          </a:p>
        </p:txBody>
      </p:sp>
      <p:sp>
        <p:nvSpPr>
          <p:cNvPr id="4" name="Content Placeholder 3">
            <a:extLst>
              <a:ext uri="{FF2B5EF4-FFF2-40B4-BE49-F238E27FC236}">
                <a16:creationId xmlns:a16="http://schemas.microsoft.com/office/drawing/2014/main" id="{AFB14A75-A7BC-0EE0-B117-84A38893A6B4}"/>
              </a:ext>
            </a:extLst>
          </p:cNvPr>
          <p:cNvSpPr>
            <a:spLocks noGrp="1"/>
          </p:cNvSpPr>
          <p:nvPr>
            <p:ph sz="half" idx="2"/>
          </p:nvPr>
        </p:nvSpPr>
        <p:spPr>
          <a:xfrm>
            <a:off x="6846137" y="2538920"/>
            <a:ext cx="4602152" cy="3480066"/>
          </a:xfrm>
        </p:spPr>
        <p:txBody>
          <a:bodyPr vert="horz" lIns="91440" tIns="45720" rIns="91440" bIns="45720" rtlCol="0">
            <a:normAutofit/>
          </a:bodyPr>
          <a:lstStyle/>
          <a:p>
            <a:pPr>
              <a:lnSpc>
                <a:spcPct val="100000"/>
              </a:lnSpc>
            </a:pPr>
            <a:r>
              <a:rPr lang="en-US" sz="2000" dirty="0"/>
              <a:t>Jude: slave of Jesus, brother of James.</a:t>
            </a:r>
          </a:p>
          <a:p>
            <a:pPr>
              <a:lnSpc>
                <a:spcPct val="100000"/>
              </a:lnSpc>
            </a:pPr>
            <a:r>
              <a:rPr lang="en-US" sz="2000" dirty="0"/>
              <a:t>“Called, Beloved, Kept” (vs. 1)</a:t>
            </a:r>
          </a:p>
          <a:p>
            <a:pPr>
              <a:lnSpc>
                <a:spcPct val="100000"/>
              </a:lnSpc>
            </a:pPr>
            <a:r>
              <a:rPr lang="en-US" sz="2000" dirty="0"/>
              <a:t>Jude’s concern for his audience comes from the acknowledgement – false teaching has a long history of destruction.</a:t>
            </a:r>
          </a:p>
          <a:p>
            <a:pPr>
              <a:lnSpc>
                <a:spcPct val="100000"/>
              </a:lnSpc>
            </a:pPr>
            <a:r>
              <a:rPr lang="en-US" sz="2000" dirty="0"/>
              <a:t>The abuse of God’s grace for pursuit of the flesh.</a:t>
            </a:r>
          </a:p>
        </p:txBody>
      </p:sp>
    </p:spTree>
    <p:extLst>
      <p:ext uri="{BB962C8B-B14F-4D97-AF65-F5344CB8AC3E}">
        <p14:creationId xmlns:p14="http://schemas.microsoft.com/office/powerpoint/2010/main" val="238290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dirt road surrounded by trees&#10;&#10;Description automatically generated with medium confidence">
            <a:extLst>
              <a:ext uri="{FF2B5EF4-FFF2-40B4-BE49-F238E27FC236}">
                <a16:creationId xmlns:a16="http://schemas.microsoft.com/office/drawing/2014/main" id="{00BEDC2E-5B87-48BF-9D82-D83EFFA53D2B}"/>
              </a:ext>
            </a:extLst>
          </p:cNvPr>
          <p:cNvPicPr>
            <a:picLocks noGrp="1" noChangeAspect="1"/>
          </p:cNvPicPr>
          <p:nvPr>
            <p:ph sz="half" idx="1"/>
          </p:nvPr>
        </p:nvPicPr>
        <p:blipFill rotWithShape="1">
          <a:blip r:embed="rId2"/>
          <a:srcRect l="9091" b="23391"/>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31F1F-187A-E0AF-C3CB-23DD51B306C5}"/>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algn="ctr"/>
            <a:r>
              <a:rPr lang="en-US" sz="4400" dirty="0"/>
              <a:t>False Teaching and Its Fruits (5-16)</a:t>
            </a:r>
          </a:p>
        </p:txBody>
      </p:sp>
      <p:sp>
        <p:nvSpPr>
          <p:cNvPr id="4" name="Content Placeholder 3">
            <a:extLst>
              <a:ext uri="{FF2B5EF4-FFF2-40B4-BE49-F238E27FC236}">
                <a16:creationId xmlns:a16="http://schemas.microsoft.com/office/drawing/2014/main" id="{DF65D769-6363-E855-0112-B062015F6A0B}"/>
              </a:ext>
            </a:extLst>
          </p:cNvPr>
          <p:cNvSpPr>
            <a:spLocks noGrp="1"/>
          </p:cNvSpPr>
          <p:nvPr>
            <p:ph sz="half" idx="2"/>
          </p:nvPr>
        </p:nvSpPr>
        <p:spPr>
          <a:xfrm>
            <a:off x="6846137" y="2538920"/>
            <a:ext cx="4602152" cy="3480066"/>
          </a:xfrm>
        </p:spPr>
        <p:txBody>
          <a:bodyPr vert="horz" lIns="91440" tIns="45720" rIns="91440" bIns="45720" rtlCol="0">
            <a:normAutofit/>
          </a:bodyPr>
          <a:lstStyle/>
          <a:p>
            <a:pPr>
              <a:lnSpc>
                <a:spcPct val="100000"/>
              </a:lnSpc>
            </a:pPr>
            <a:r>
              <a:rPr lang="en-US" dirty="0"/>
              <a:t>There is a long history of people believing themselves to be wiser than God. False teachers continue that pattern. (Israel, the angels, Sodom and Gomorrah).</a:t>
            </a:r>
          </a:p>
          <a:p>
            <a:pPr>
              <a:lnSpc>
                <a:spcPct val="100000"/>
              </a:lnSpc>
            </a:pPr>
            <a:r>
              <a:rPr lang="en-US" dirty="0"/>
              <a:t>These teachers are driven by their own desires and reject what God has called them to.</a:t>
            </a:r>
          </a:p>
          <a:p>
            <a:pPr>
              <a:lnSpc>
                <a:spcPct val="100000"/>
              </a:lnSpc>
            </a:pPr>
            <a:r>
              <a:rPr lang="en-US" dirty="0"/>
              <a:t>They aren’t content to bring themselves down – they also bring down others (Cain’s line, Balaam, Korah’s rebellion).</a:t>
            </a:r>
          </a:p>
        </p:txBody>
      </p:sp>
    </p:spTree>
    <p:extLst>
      <p:ext uri="{BB962C8B-B14F-4D97-AF65-F5344CB8AC3E}">
        <p14:creationId xmlns:p14="http://schemas.microsoft.com/office/powerpoint/2010/main" val="616628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26E911F-7ED2-0684-E08A-062EDB0E5B87}"/>
              </a:ext>
            </a:extLst>
          </p:cNvPr>
          <p:cNvPicPr>
            <a:picLocks noGrp="1" noChangeAspect="1"/>
          </p:cNvPicPr>
          <p:nvPr>
            <p:ph sz="half" idx="1"/>
          </p:nvPr>
        </p:nvPicPr>
        <p:blipFill>
          <a:blip r:embed="rId2"/>
          <a:srcRect t="1439" b="1439"/>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62FAA-4D80-C32E-D35A-86CDFC686DD7}"/>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algn="ctr"/>
            <a:r>
              <a:rPr lang="en-US" sz="4400" dirty="0"/>
              <a:t>False Teaching and Its Fruits (5-16)</a:t>
            </a:r>
          </a:p>
        </p:txBody>
      </p:sp>
      <p:sp>
        <p:nvSpPr>
          <p:cNvPr id="4" name="Content Placeholder 3">
            <a:extLst>
              <a:ext uri="{FF2B5EF4-FFF2-40B4-BE49-F238E27FC236}">
                <a16:creationId xmlns:a16="http://schemas.microsoft.com/office/drawing/2014/main" id="{47B285BF-31BC-184E-02EA-DE44F04F3A2F}"/>
              </a:ext>
            </a:extLst>
          </p:cNvPr>
          <p:cNvSpPr>
            <a:spLocks noGrp="1"/>
          </p:cNvSpPr>
          <p:nvPr>
            <p:ph sz="half" idx="2"/>
          </p:nvPr>
        </p:nvSpPr>
        <p:spPr>
          <a:xfrm>
            <a:off x="6915410" y="2705174"/>
            <a:ext cx="4602152" cy="3480066"/>
          </a:xfrm>
        </p:spPr>
        <p:txBody>
          <a:bodyPr vert="horz" lIns="91440" tIns="45720" rIns="91440" bIns="45720" rtlCol="0">
            <a:normAutofit lnSpcReduction="10000"/>
          </a:bodyPr>
          <a:lstStyle/>
          <a:p>
            <a:pPr>
              <a:lnSpc>
                <a:spcPct val="100000"/>
              </a:lnSpc>
            </a:pPr>
            <a:r>
              <a:rPr lang="en-US" dirty="0"/>
              <a:t>Jude relates false teachers with Biblical and natural imagery:</a:t>
            </a:r>
          </a:p>
          <a:p>
            <a:pPr lvl="1"/>
            <a:r>
              <a:rPr lang="en-US" dirty="0"/>
              <a:t>Selfish shepherds (Ezekiel 34.2)</a:t>
            </a:r>
          </a:p>
          <a:p>
            <a:pPr lvl="1"/>
            <a:r>
              <a:rPr lang="en-US" dirty="0"/>
              <a:t>Waterless Clouds (Proverbs 25.14)</a:t>
            </a:r>
          </a:p>
          <a:p>
            <a:pPr lvl="1"/>
            <a:r>
              <a:rPr lang="en-US" dirty="0"/>
              <a:t>Fruitless trees</a:t>
            </a:r>
          </a:p>
          <a:p>
            <a:pPr lvl="1"/>
            <a:r>
              <a:rPr lang="en-US" dirty="0"/>
              <a:t>Wild Waves (Isaiah 57.20)</a:t>
            </a:r>
          </a:p>
          <a:p>
            <a:pPr lvl="1"/>
            <a:r>
              <a:rPr lang="en-US" dirty="0"/>
              <a:t>Wandering stars</a:t>
            </a:r>
          </a:p>
          <a:p>
            <a:pPr lvl="1"/>
            <a:endParaRPr lang="en-US" dirty="0"/>
          </a:p>
          <a:p>
            <a:pPr marL="274320" lvl="1" indent="0">
              <a:buNone/>
            </a:pPr>
            <a:r>
              <a:rPr lang="en-US" dirty="0"/>
              <a:t>They are evident by their grumbling, being malcontent, following their selfish desires, loud-mouthed boasters, who show favoritism to gain advantage. (v. 16)</a:t>
            </a:r>
          </a:p>
        </p:txBody>
      </p:sp>
    </p:spTree>
    <p:extLst>
      <p:ext uri="{BB962C8B-B14F-4D97-AF65-F5344CB8AC3E}">
        <p14:creationId xmlns:p14="http://schemas.microsoft.com/office/powerpoint/2010/main" val="306173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sky, mountain, outdoor, grass&#10;&#10;Description automatically generated">
            <a:extLst>
              <a:ext uri="{FF2B5EF4-FFF2-40B4-BE49-F238E27FC236}">
                <a16:creationId xmlns:a16="http://schemas.microsoft.com/office/drawing/2014/main" id="{9AFC6CE6-5FC0-FE45-A2E4-E6BA4240B984}"/>
              </a:ext>
            </a:extLst>
          </p:cNvPr>
          <p:cNvPicPr>
            <a:picLocks noGrp="1" noChangeAspect="1"/>
          </p:cNvPicPr>
          <p:nvPr>
            <p:ph sz="half" idx="1"/>
          </p:nvPr>
        </p:nvPicPr>
        <p:blipFill rotWithShape="1">
          <a:blip r:embed="rId2"/>
          <a:srcRect l="9091" t="7048" b="16344"/>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99302-BA9F-6785-ADE3-21CE62431709}"/>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algn="ctr"/>
            <a:r>
              <a:rPr lang="en-US" sz="4400" dirty="0"/>
              <a:t>Our Call and the One Worthy of Glory</a:t>
            </a:r>
          </a:p>
        </p:txBody>
      </p:sp>
      <p:sp>
        <p:nvSpPr>
          <p:cNvPr id="4" name="Content Placeholder 3">
            <a:extLst>
              <a:ext uri="{FF2B5EF4-FFF2-40B4-BE49-F238E27FC236}">
                <a16:creationId xmlns:a16="http://schemas.microsoft.com/office/drawing/2014/main" id="{AE54C45B-E5D0-2CE0-EF86-70E53B27926E}"/>
              </a:ext>
            </a:extLst>
          </p:cNvPr>
          <p:cNvSpPr>
            <a:spLocks noGrp="1"/>
          </p:cNvSpPr>
          <p:nvPr>
            <p:ph sz="half" idx="2"/>
          </p:nvPr>
        </p:nvSpPr>
        <p:spPr>
          <a:xfrm>
            <a:off x="6846137" y="2538920"/>
            <a:ext cx="4602152" cy="3480066"/>
          </a:xfrm>
        </p:spPr>
        <p:txBody>
          <a:bodyPr vert="horz" lIns="91440" tIns="45720" rIns="91440" bIns="45720" rtlCol="0">
            <a:normAutofit fontScale="92500" lnSpcReduction="10000"/>
          </a:bodyPr>
          <a:lstStyle/>
          <a:p>
            <a:pPr>
              <a:lnSpc>
                <a:spcPct val="100000"/>
              </a:lnSpc>
            </a:pPr>
            <a:r>
              <a:rPr lang="en-US" dirty="0"/>
              <a:t>Contrary to false teachers, true worshippers have the guidance of the Spirit. We seek a life that is all about glorifying God, looking forward to his return, and seeking to show mercy to those who doubt. </a:t>
            </a:r>
          </a:p>
          <a:p>
            <a:pPr>
              <a:lnSpc>
                <a:spcPct val="100000"/>
              </a:lnSpc>
            </a:pPr>
            <a:r>
              <a:rPr lang="en-US" dirty="0"/>
              <a:t>“</a:t>
            </a:r>
            <a:r>
              <a:rPr lang="en-US" u="sng" dirty="0"/>
              <a:t>Now to Him who is able to keep you from stumbling and to present you blameless before the presence of his glory with great joy, to the only God, our Savior, through Jesus Christ our Lord, be glory, majesty, dominion, and authority, before all time and now and forever. Amen</a:t>
            </a:r>
            <a:r>
              <a:rPr lang="en-US" dirty="0"/>
              <a:t>.” (v. 24–25)</a:t>
            </a:r>
          </a:p>
        </p:txBody>
      </p:sp>
    </p:spTree>
    <p:extLst>
      <p:ext uri="{BB962C8B-B14F-4D97-AF65-F5344CB8AC3E}">
        <p14:creationId xmlns:p14="http://schemas.microsoft.com/office/powerpoint/2010/main" val="390082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sky, mountain, outdoor, grass&#10;&#10;Description automatically generated">
            <a:extLst>
              <a:ext uri="{FF2B5EF4-FFF2-40B4-BE49-F238E27FC236}">
                <a16:creationId xmlns:a16="http://schemas.microsoft.com/office/drawing/2014/main" id="{0D3B18E8-446F-E632-3C75-58814F24E47F}"/>
              </a:ext>
            </a:extLst>
          </p:cNvPr>
          <p:cNvPicPr>
            <a:picLocks noGrp="1" noChangeAspect="1"/>
          </p:cNvPicPr>
          <p:nvPr>
            <p:ph sz="half" idx="1"/>
          </p:nvPr>
        </p:nvPicPr>
        <p:blipFill rotWithShape="1">
          <a:blip r:embed="rId2"/>
          <a:srcRect l="9091" t="7048" b="16344"/>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C7930-005A-BF03-82A0-7FB1A3CBC4ED}"/>
              </a:ext>
            </a:extLst>
          </p:cNvPr>
          <p:cNvSpPr>
            <a:spLocks noGrp="1"/>
          </p:cNvSpPr>
          <p:nvPr>
            <p:ph type="title"/>
          </p:nvPr>
        </p:nvSpPr>
        <p:spPr>
          <a:xfrm>
            <a:off x="6846137" y="522569"/>
            <a:ext cx="4602152" cy="592410"/>
          </a:xfrm>
        </p:spPr>
        <p:txBody>
          <a:bodyPr vert="horz" lIns="91440" tIns="45720" rIns="91440" bIns="45720" rtlCol="0" anchor="ctr">
            <a:normAutofit/>
          </a:bodyPr>
          <a:lstStyle/>
          <a:p>
            <a:r>
              <a:rPr lang="en-US" sz="3600" dirty="0"/>
              <a:t>Conclusion </a:t>
            </a:r>
          </a:p>
        </p:txBody>
      </p:sp>
      <p:sp>
        <p:nvSpPr>
          <p:cNvPr id="4" name="Content Placeholder 3">
            <a:extLst>
              <a:ext uri="{FF2B5EF4-FFF2-40B4-BE49-F238E27FC236}">
                <a16:creationId xmlns:a16="http://schemas.microsoft.com/office/drawing/2014/main" id="{0D53828E-AC8C-7F8E-6BA9-55C2BC204279}"/>
              </a:ext>
            </a:extLst>
          </p:cNvPr>
          <p:cNvSpPr>
            <a:spLocks noGrp="1"/>
          </p:cNvSpPr>
          <p:nvPr>
            <p:ph sz="half" idx="2"/>
          </p:nvPr>
        </p:nvSpPr>
        <p:spPr>
          <a:xfrm>
            <a:off x="6846137" y="1114980"/>
            <a:ext cx="4602152" cy="5348170"/>
          </a:xfrm>
        </p:spPr>
        <p:txBody>
          <a:bodyPr vert="horz" lIns="91440" tIns="45720" rIns="91440" bIns="45720" rtlCol="0">
            <a:normAutofit fontScale="92500" lnSpcReduction="10000"/>
          </a:bodyPr>
          <a:lstStyle/>
          <a:p>
            <a:pPr>
              <a:lnSpc>
                <a:spcPct val="100000"/>
              </a:lnSpc>
            </a:pPr>
            <a:r>
              <a:rPr lang="en-US" dirty="0"/>
              <a:t>1.	</a:t>
            </a:r>
            <a:r>
              <a:rPr lang="en-US" sz="1900" dirty="0"/>
              <a:t>False teaching leads to complaining, selfish living, arrogant life and speech, and lying for advantage. If you engage in any of these things, you need to repent, leave those ways, and follow Christ. Don’t listen to false teachers and don’t be one.</a:t>
            </a:r>
          </a:p>
          <a:p>
            <a:pPr>
              <a:lnSpc>
                <a:spcPct val="100000"/>
              </a:lnSpc>
            </a:pPr>
            <a:r>
              <a:rPr lang="en-US" sz="1900" dirty="0"/>
              <a:t>2.	We are a temple built to glorify God. We need to love Him and reflect His goodness towards our congregation and in the world. This includes the mercy on those who may be struggling. Maybe you look out on this audience, and you see someone you love isn’t here. Or maybe, you see someone you love is here but only in body and clearly not paying attention – make a point to mercifully and kindly reach out to them to remind them of the hope they have in Jesus.</a:t>
            </a:r>
          </a:p>
          <a:p>
            <a:pPr>
              <a:lnSpc>
                <a:spcPct val="100000"/>
              </a:lnSpc>
            </a:pPr>
            <a:endParaRPr lang="en-US" dirty="0"/>
          </a:p>
        </p:txBody>
      </p:sp>
    </p:spTree>
    <p:extLst>
      <p:ext uri="{BB962C8B-B14F-4D97-AF65-F5344CB8AC3E}">
        <p14:creationId xmlns:p14="http://schemas.microsoft.com/office/powerpoint/2010/main" val="15806283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F055B-D391-44D3-A87A-BCD07BD5A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{F68A8F8A-C8FB-4CC4-957E-327F75246833}tf56219246_win32</Template>
  <TotalTime>573</TotalTime>
  <Words>483</Words>
  <Application>Microsoft Office PowerPoint</Application>
  <PresentationFormat>Widescreen</PresentationFormat>
  <Paragraphs>26</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Avenir Next LT Pro</vt:lpstr>
      <vt:lpstr>Avenir Next LT Pro Light</vt:lpstr>
      <vt:lpstr>Garamond</vt:lpstr>
      <vt:lpstr>SavonVTI</vt:lpstr>
      <vt:lpstr>The Epistle of Jude</vt:lpstr>
      <vt:lpstr>Introduction and Purpose (1-4)</vt:lpstr>
      <vt:lpstr>False Teaching and Its Fruits (5-16)</vt:lpstr>
      <vt:lpstr>False Teaching and Its Fruits (5-16)</vt:lpstr>
      <vt:lpstr>Our Call and the One Worthy of Glory</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Jude</dc:title>
  <dc:creator>Alexander Newman</dc:creator>
  <cp:lastModifiedBy>Northwood1</cp:lastModifiedBy>
  <cp:revision>3</cp:revision>
  <dcterms:created xsi:type="dcterms:W3CDTF">2022-07-17T03:07:32Z</dcterms:created>
  <dcterms:modified xsi:type="dcterms:W3CDTF">2022-07-17T13:37:17Z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