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Libre Baskerville" panose="02000000000000000000" pitchFamily="2" charset="0"/>
      <p:regular r:id="rId14"/>
      <p:bold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628A-E2E0-4128-A15C-82571E78E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AEEE0-A731-42F2-88B8-D7CCFC8AC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3B657-ED1A-4873-A5E5-00690C77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72400-6D4E-447A-BD5C-EA8F5923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94CA-A2CE-4F6F-9DC5-86CD0EA3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6BDC-E724-4030-8BD1-F4E9A4D1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D110E-DA74-4BFA-B2AB-A9071E726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2AB7-3F17-403E-99DC-3890EE2C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15F5-5C09-48DF-AAF3-DB20A7D5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833B4-BF5F-4ABD-A515-04EDDF0C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23E09-E42A-4095-9647-723EAFC52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CCFDD-1DC1-4C9B-B295-943652983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D0F74-ECA2-4213-A93D-F7B89DF8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37C9F-1107-43B2-A1F6-693DF196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FEF2C-E215-4DC8-A257-1014458A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4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E7C9-F87C-4BC6-9896-E74B1FB6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5C33-DBB4-49C7-AF2D-BBCC272C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723C3-13E3-4D2C-A636-54FDD7E5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41BA2-8B8F-49D0-9BF8-1E7864C6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D7535-EC8E-4E64-80F3-E021764F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4C66-F347-464E-A8BB-E5CC0280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166C7-CE30-4363-B987-C348E45F8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101A-7BAD-4D21-AFEC-B622BB3F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23BA-B406-4A4F-B600-433A6490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E2116-A56C-4A12-A3F5-8481FC77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36C9-D1DA-4855-B95E-6A6D6132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12F16-F896-4D8D-BA3A-4FFB197EC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3FFE9-ED55-4E49-89D6-9B8BE7C89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1C02D-D089-4B10-8F58-98D37A55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CFFFD-E4BE-4CBE-BC76-9EEEB700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E7895-CB3E-45AF-B077-11D06C8D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372-77AD-4C5E-9670-08FBBF17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36E8A-0B9D-4558-8684-4C839E442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7EFB1-CBF3-4A21-8AEF-A67035C12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86225-A2FE-46C2-9382-206A30B2A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D93E5-4CD4-4A85-8EF5-8088215DC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384FA-058A-46B9-B601-5FC41A1A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103DD-D0BF-4155-92A0-3F474C49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E23D6-116F-4C65-AB41-F08516DB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FBD6-38E9-42E1-9EC8-5F90E9A2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6D037-8BA2-44B7-8C31-379840ED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05BBA-F1A6-479C-9958-62402FCD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8F817-523A-4CD4-895F-BD723E1A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47603-C385-4F73-A205-43613A5B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3A9B5-AB78-43A5-B9F8-1B76A58D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F35CA-F97F-44B7-982E-D2B9ED91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757F-081A-453C-9F47-4A131224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5BD0-9E6D-42E8-B657-0AB5BCF89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E9844-0B5F-47C1-9501-49D9A12BE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F7611-D585-403B-BB55-79874C66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D6AC6-30C9-4448-9E57-CF6534E9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198E-78B0-490C-9E41-92A343A3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F2DC-3A35-439C-BCB7-128AE3F1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0DF341-E781-41EB-9369-D300D210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E8B66-45A1-455C-AC7D-9E3FE589F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72DF9-DC9D-4AFF-84E8-ACD65012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55D08-AA93-4EC1-9378-6784A495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1AA12-6172-4B6E-A8F8-A61FDDEC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94B06-420D-4190-B49C-3D29566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06EDB-A013-4E0C-8677-3F7413A13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E508E-7A9B-4396-8609-27D4DFF59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118E-E16C-4239-8D0E-C8E89C5425B0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FB78A-6A89-4490-9E46-A083770D5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17D8-FBC9-47E6-9BE1-69FAE34AC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1673-93E5-40DF-A7EE-99721F99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d, Bread Crumbs, Crumb, Poverty, Gratitude, Rest">
            <a:extLst>
              <a:ext uri="{FF2B5EF4-FFF2-40B4-BE49-F238E27FC236}">
                <a16:creationId xmlns:a16="http://schemas.microsoft.com/office/drawing/2014/main" id="{DD71C529-398D-40C4-86E0-297B27C6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D02676-DBFF-427D-95D8-B5C570CBFE3C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FB80F-2377-4157-B72D-2E77FC6AF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053" y="166474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ibre Baskerville" panose="02000000000000000000" pitchFamily="50" charset="0"/>
              </a:rPr>
              <a:t>Our Relationship </a:t>
            </a:r>
            <a:br>
              <a:rPr lang="en-US" b="1" dirty="0">
                <a:solidFill>
                  <a:schemeClr val="bg1"/>
                </a:solidFill>
                <a:latin typeface="Libre Baskerville" panose="02000000000000000000" pitchFamily="50" charset="0"/>
              </a:rPr>
            </a:br>
            <a:r>
              <a:rPr lang="en-US" b="1" dirty="0">
                <a:solidFill>
                  <a:schemeClr val="bg1"/>
                </a:solidFill>
                <a:latin typeface="Libre Baskerville" panose="02000000000000000000" pitchFamily="50" charset="0"/>
              </a:rPr>
              <a:t>with the Poor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8F901-9E7C-484A-B9DF-317B20C62414}"/>
              </a:ext>
            </a:extLst>
          </p:cNvPr>
          <p:cNvSpPr/>
          <p:nvPr/>
        </p:nvSpPr>
        <p:spPr>
          <a:xfrm>
            <a:off x="869657" y="864066"/>
            <a:ext cx="10452683" cy="479850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18565-FD0E-4C18-83C9-BC45C8E4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74646"/>
            <a:ext cx="11896531" cy="1253562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  <a:latin typeface="Libre Baskerville" panose="02000000000000000000" pitchFamily="50" charset="0"/>
              </a:rPr>
              <a:t>What is the Biblical Language of Poverty?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39E9-E048-4567-BAB9-A3BD5E7D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93" y="1890220"/>
            <a:ext cx="11732646" cy="4661610"/>
          </a:xfrm>
        </p:spPr>
        <p:txBody>
          <a:bodyPr anchor="ctr">
            <a:noAutofit/>
          </a:bodyPr>
          <a:lstStyle/>
          <a:p>
            <a:r>
              <a:rPr lang="en-US" sz="3600" dirty="0">
                <a:latin typeface="Libre Baskerville" panose="02000000000000000000" pitchFamily="50" charset="0"/>
              </a:rPr>
              <a:t>Helping those in need reflects the </a:t>
            </a:r>
            <a:br>
              <a:rPr lang="en-US" sz="3600" dirty="0">
                <a:latin typeface="Libre Baskerville" panose="02000000000000000000" pitchFamily="50" charset="0"/>
              </a:rPr>
            </a:br>
            <a:r>
              <a:rPr lang="en-US" sz="3600" dirty="0">
                <a:latin typeface="Libre Baskerville" panose="02000000000000000000" pitchFamily="50" charset="0"/>
              </a:rPr>
              <a:t>nature of our Creator.</a:t>
            </a:r>
            <a:br>
              <a:rPr lang="en-US" sz="3600" dirty="0">
                <a:latin typeface="Libre Baskerville" panose="02000000000000000000" pitchFamily="50" charset="0"/>
              </a:rPr>
            </a:br>
            <a:endParaRPr lang="en-US" sz="3600" dirty="0">
              <a:latin typeface="Libre Baskerville" panose="02000000000000000000" pitchFamily="50" charset="0"/>
            </a:endParaRPr>
          </a:p>
          <a:p>
            <a:r>
              <a:rPr lang="en-US" sz="3600" dirty="0">
                <a:latin typeface="Libre Baskerville" panose="02000000000000000000" pitchFamily="50" charset="0"/>
              </a:rPr>
              <a:t>As His people, it is expected that we will </a:t>
            </a:r>
            <a:br>
              <a:rPr lang="en-US" sz="3600" dirty="0">
                <a:latin typeface="Libre Baskerville" panose="02000000000000000000" pitchFamily="50" charset="0"/>
              </a:rPr>
            </a:br>
            <a:r>
              <a:rPr lang="en-US" sz="3600" dirty="0">
                <a:latin typeface="Libre Baskerville" panose="02000000000000000000" pitchFamily="50" charset="0"/>
              </a:rPr>
              <a:t>strive to be that reflection</a:t>
            </a:r>
            <a:br>
              <a:rPr lang="en-US" sz="3600" dirty="0">
                <a:latin typeface="Libre Baskerville" panose="02000000000000000000" pitchFamily="50" charset="0"/>
              </a:rPr>
            </a:br>
            <a:endParaRPr lang="en-US" sz="3600" dirty="0">
              <a:latin typeface="Libre Baskerville" panose="02000000000000000000" pitchFamily="50" charset="0"/>
            </a:endParaRPr>
          </a:p>
          <a:p>
            <a:r>
              <a:rPr lang="en-US" sz="3600" dirty="0">
                <a:latin typeface="Libre Baskerville" panose="02000000000000000000" pitchFamily="50" charset="0"/>
              </a:rPr>
              <a:t>When we reject this responsibility, </a:t>
            </a:r>
            <a:br>
              <a:rPr lang="en-US" sz="3600" dirty="0">
                <a:latin typeface="Libre Baskerville" panose="02000000000000000000" pitchFamily="50" charset="0"/>
              </a:rPr>
            </a:br>
            <a:r>
              <a:rPr lang="en-US" sz="3600" dirty="0">
                <a:latin typeface="Libre Baskerville" panose="02000000000000000000" pitchFamily="50" charset="0"/>
              </a:rPr>
              <a:t>we are rejecting His character.</a:t>
            </a:r>
          </a:p>
        </p:txBody>
      </p:sp>
    </p:spTree>
    <p:extLst>
      <p:ext uri="{BB962C8B-B14F-4D97-AF65-F5344CB8AC3E}">
        <p14:creationId xmlns:p14="http://schemas.microsoft.com/office/powerpoint/2010/main" val="34875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18565-FD0E-4C18-83C9-BC45C8E4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74646"/>
            <a:ext cx="11896531" cy="1253562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  <a:latin typeface="Libre Baskerville" panose="02000000000000000000" pitchFamily="50" charset="0"/>
              </a:rPr>
              <a:t>How Do We Fulfill Our Responsibilities?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39E9-E048-4567-BAB9-A3BD5E7D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72078"/>
            <a:ext cx="11732646" cy="5036632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Libre Baskerville" panose="02000000000000000000" pitchFamily="50" charset="0"/>
              </a:rPr>
              <a:t>The early Church focused on helping the </a:t>
            </a:r>
            <a:br>
              <a:rPr lang="en-US" sz="3200" dirty="0">
                <a:latin typeface="Libre Baskerville" panose="02000000000000000000" pitchFamily="50" charset="0"/>
              </a:rPr>
            </a:br>
            <a:r>
              <a:rPr lang="en-US" sz="3200" dirty="0">
                <a:latin typeface="Libre Baskerville" panose="02000000000000000000" pitchFamily="50" charset="0"/>
              </a:rPr>
              <a:t>needs of the saints.</a:t>
            </a:r>
            <a:br>
              <a:rPr lang="en-US" sz="3200" dirty="0">
                <a:latin typeface="Libre Baskerville" panose="02000000000000000000" pitchFamily="50" charset="0"/>
              </a:rPr>
            </a:br>
            <a:endParaRPr lang="en-US" sz="3200" dirty="0">
              <a:latin typeface="Libre Baskerville" panose="02000000000000000000" pitchFamily="50" charset="0"/>
            </a:endParaRPr>
          </a:p>
          <a:p>
            <a:r>
              <a:rPr lang="en-US" sz="3200" dirty="0">
                <a:latin typeface="Libre Baskerville" panose="02000000000000000000" pitchFamily="50" charset="0"/>
              </a:rPr>
              <a:t>There was/is often special need that comes </a:t>
            </a:r>
            <a:br>
              <a:rPr lang="en-US" sz="3200" dirty="0">
                <a:latin typeface="Libre Baskerville" panose="02000000000000000000" pitchFamily="50" charset="0"/>
              </a:rPr>
            </a:br>
            <a:r>
              <a:rPr lang="en-US" sz="3200" dirty="0">
                <a:latin typeface="Libre Baskerville" panose="02000000000000000000" pitchFamily="50" charset="0"/>
              </a:rPr>
              <a:t>with being a Christian</a:t>
            </a:r>
            <a:br>
              <a:rPr lang="en-US" sz="3200" dirty="0">
                <a:latin typeface="Libre Baskerville" panose="02000000000000000000" pitchFamily="50" charset="0"/>
              </a:rPr>
            </a:br>
            <a:endParaRPr lang="en-US" sz="3200" dirty="0">
              <a:latin typeface="Libre Baskerville" panose="02000000000000000000" pitchFamily="50" charset="0"/>
            </a:endParaRPr>
          </a:p>
          <a:p>
            <a:r>
              <a:rPr lang="en-US" sz="3200" dirty="0">
                <a:latin typeface="Libre Baskerville" panose="02000000000000000000" pitchFamily="50" charset="0"/>
              </a:rPr>
              <a:t>Outside of the Church’s work, Christ-reflecting individuals find opportunity to do good unto all men.</a:t>
            </a:r>
          </a:p>
        </p:txBody>
      </p:sp>
    </p:spTree>
    <p:extLst>
      <p:ext uri="{BB962C8B-B14F-4D97-AF65-F5344CB8AC3E}">
        <p14:creationId xmlns:p14="http://schemas.microsoft.com/office/powerpoint/2010/main" val="982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18565-FD0E-4C18-83C9-BC45C8E4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74646"/>
            <a:ext cx="11896531" cy="1253562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  <a:latin typeface="Libre Baskerville" panose="02000000000000000000" pitchFamily="50" charset="0"/>
              </a:rPr>
              <a:t>What Hinders Us from Application?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39E9-E048-4567-BAB9-A3BD5E7D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93" y="1971412"/>
            <a:ext cx="11732646" cy="4811941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Libre Baskerville" panose="02000000000000000000" pitchFamily="50" charset="0"/>
              </a:rPr>
              <a:t>We should be cautious of any interpretation of scripture that downplays our obligations or seeks to mitigate them in some way</a:t>
            </a:r>
          </a:p>
          <a:p>
            <a:endParaRPr lang="en-US" sz="3600" dirty="0">
              <a:latin typeface="Libre Baskerville" panose="02000000000000000000" pitchFamily="50" charset="0"/>
            </a:endParaRPr>
          </a:p>
          <a:p>
            <a:r>
              <a:rPr lang="en-US" sz="3600" dirty="0">
                <a:latin typeface="Libre Baskerville" panose="02000000000000000000" pitchFamily="50" charset="0"/>
              </a:rPr>
              <a:t>We should be equally concerned with any emphasis on scripture that tries to supplant our spiritual mission with physical priorities. </a:t>
            </a:r>
            <a:br>
              <a:rPr lang="en-US" sz="2000" dirty="0">
                <a:latin typeface="Libre Baskerville" panose="02000000000000000000" pitchFamily="50" charset="0"/>
              </a:rPr>
            </a:br>
            <a:endParaRPr lang="en-US" sz="2000" dirty="0">
              <a:latin typeface="Libre Baskerville" panose="02000000000000000000" pitchFamily="50" charset="0"/>
            </a:endParaRPr>
          </a:p>
          <a:p>
            <a:pPr marL="0" indent="0">
              <a:buNone/>
            </a:pPr>
            <a:endParaRPr lang="en-US" sz="2000" dirty="0">
              <a:latin typeface="Libre Baskervill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18565-FD0E-4C18-83C9-BC45C8E4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74646"/>
            <a:ext cx="11896531" cy="125356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Libre Baskerville" panose="02000000000000000000" pitchFamily="50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39E9-E048-4567-BAB9-A3BD5E7D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72078"/>
            <a:ext cx="11732646" cy="503663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Libre Baskerville" panose="02000000000000000000" pitchFamily="50" charset="0"/>
              </a:rPr>
              <a:t>Reflect God’s Character</a:t>
            </a:r>
          </a:p>
          <a:p>
            <a:pPr marL="0" indent="0" algn="ctr">
              <a:buNone/>
            </a:pPr>
            <a:endParaRPr lang="en-US" sz="4000" dirty="0">
              <a:latin typeface="Libre Baskerville" panose="02000000000000000000" pitchFamily="50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Libre Baskerville" panose="02000000000000000000" pitchFamily="50" charset="0"/>
              </a:rPr>
              <a:t>Find Joy in Doing So</a:t>
            </a:r>
            <a:br>
              <a:rPr lang="en-US" dirty="0">
                <a:latin typeface="Libre Baskerville" panose="02000000000000000000" pitchFamily="50" charset="0"/>
              </a:rPr>
            </a:br>
            <a:endParaRPr lang="en-US" dirty="0">
              <a:latin typeface="Libre Baskerville" panose="02000000000000000000" pitchFamily="50" charset="0"/>
            </a:endParaRPr>
          </a:p>
          <a:p>
            <a:pPr marL="0" indent="0" algn="ctr">
              <a:buNone/>
            </a:pPr>
            <a:endParaRPr lang="en-US" dirty="0">
              <a:latin typeface="Libre Baskervill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87044-05F1-7964-5BF7-598C7D29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6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169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Libre Baskerville</vt:lpstr>
      <vt:lpstr>Arial</vt:lpstr>
      <vt:lpstr>Calibri Light</vt:lpstr>
      <vt:lpstr>Calibri</vt:lpstr>
      <vt:lpstr>Office Theme</vt:lpstr>
      <vt:lpstr>Our Relationship  with the Poor</vt:lpstr>
      <vt:lpstr>What is the Biblical Language of Poverty?</vt:lpstr>
      <vt:lpstr>How Do We Fulfill Our Responsibilities?</vt:lpstr>
      <vt:lpstr>What Hinders Us from Application?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Relationship  with the Poor</dc:title>
  <dc:creator>Seth Mauldin</dc:creator>
  <cp:lastModifiedBy>Seth Mauldin</cp:lastModifiedBy>
  <cp:revision>9</cp:revision>
  <dcterms:created xsi:type="dcterms:W3CDTF">2021-02-26T01:27:50Z</dcterms:created>
  <dcterms:modified xsi:type="dcterms:W3CDTF">2022-08-30T14:36:11Z</dcterms:modified>
</cp:coreProperties>
</file>