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80" r:id="rId2"/>
    <p:sldId id="377" r:id="rId3"/>
    <p:sldId id="360" r:id="rId4"/>
    <p:sldId id="379" r:id="rId5"/>
    <p:sldId id="378" r:id="rId6"/>
    <p:sldId id="361" r:id="rId7"/>
    <p:sldId id="382" r:id="rId8"/>
    <p:sldId id="383" r:id="rId9"/>
    <p:sldId id="384" r:id="rId10"/>
    <p:sldId id="390" r:id="rId11"/>
    <p:sldId id="391" r:id="rId12"/>
    <p:sldId id="389" r:id="rId13"/>
    <p:sldId id="392" r:id="rId14"/>
    <p:sldId id="393" r:id="rId15"/>
    <p:sldId id="386" r:id="rId16"/>
    <p:sldId id="394" r:id="rId17"/>
    <p:sldId id="395" r:id="rId18"/>
    <p:sldId id="385" r:id="rId19"/>
    <p:sldId id="396" r:id="rId20"/>
    <p:sldId id="397" r:id="rId21"/>
    <p:sldId id="375" r:id="rId22"/>
    <p:sldId id="398" r:id="rId23"/>
    <p:sldId id="381" r:id="rId24"/>
    <p:sldId id="399" r:id="rId25"/>
    <p:sldId id="400" r:id="rId26"/>
    <p:sldId id="401" r:id="rId27"/>
  </p:sldIdLst>
  <p:sldSz cx="12192000" cy="6858000"/>
  <p:notesSz cx="6858000" cy="9144000"/>
  <p:embeddedFontLst>
    <p:embeddedFont>
      <p:font typeface="Bebas Neue" panose="020B0606020202050201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Fjalla One" panose="02000506040000020004" pitchFamily="2" charset="0"/>
      <p:regular r:id="rId35"/>
    </p:embeddedFont>
    <p:embeddedFont>
      <p:font typeface="Lato Black" panose="020F0502020204030203" pitchFamily="34" charset="0"/>
      <p:bold r:id="rId36"/>
      <p:boldItalic r:id="rId37"/>
    </p:embeddedFont>
    <p:embeddedFont>
      <p:font typeface="Perpetua" panose="02020502060401020303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4138"/>
    <a:srgbClr val="760000"/>
    <a:srgbClr val="66FF66"/>
    <a:srgbClr val="725B4E"/>
    <a:srgbClr val="5DC3C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21" autoAdjust="0"/>
    <p:restoredTop sz="94660"/>
  </p:normalViewPr>
  <p:slideViewPr>
    <p:cSldViewPr snapToGrid="0">
      <p:cViewPr varScale="1">
        <p:scale>
          <a:sx n="89" d="100"/>
          <a:sy n="89" d="100"/>
        </p:scale>
        <p:origin x="2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7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5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4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8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1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2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B9168-B489-4F4A-83F6-B5AE9D0614C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D283-0BC8-4C64-BDD9-D1001EEC0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2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8EA715-23C7-BF47-0ACC-C8B1311CCC92}"/>
              </a:ext>
            </a:extLst>
          </p:cNvPr>
          <p:cNvSpPr/>
          <p:nvPr/>
        </p:nvSpPr>
        <p:spPr>
          <a:xfrm>
            <a:off x="240632" y="442762"/>
            <a:ext cx="5707781" cy="12416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AC1038-30E9-A6EA-85FF-C4BA66B0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5" y="646948"/>
            <a:ext cx="53721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DF159ED-BFC3-C5EF-DCF8-EF1C9F048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248687"/>
              </p:ext>
            </p:extLst>
          </p:nvPr>
        </p:nvGraphicFramePr>
        <p:xfrm>
          <a:off x="254418" y="1996005"/>
          <a:ext cx="5519737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519880" imgH="2352600" progId="PBrush">
                  <p:embed/>
                </p:oleObj>
              </mc:Choice>
              <mc:Fallback>
                <p:oleObj name="Bitmap Image" r:id="rId3" imgW="5519880" imgH="2352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418" y="1996005"/>
                        <a:ext cx="5519737" cy="235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065A6326-BCC8-D201-586F-2AB7F4E3296F}"/>
              </a:ext>
            </a:extLst>
          </p:cNvPr>
          <p:cNvSpPr/>
          <p:nvPr/>
        </p:nvSpPr>
        <p:spPr>
          <a:xfrm rot="16200000">
            <a:off x="6336632" y="651309"/>
            <a:ext cx="6063915" cy="5646821"/>
          </a:xfrm>
          <a:prstGeom prst="round2SameRect">
            <a:avLst>
              <a:gd name="adj1" fmla="val 1215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D265F-3E00-6351-BF02-03C608C6A4DA}"/>
              </a:ext>
            </a:extLst>
          </p:cNvPr>
          <p:cNvSpPr txBox="1"/>
          <p:nvPr/>
        </p:nvSpPr>
        <p:spPr>
          <a:xfrm>
            <a:off x="7315199" y="1212559"/>
            <a:ext cx="43351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Bebas Neue" panose="020B0606020202050201" pitchFamily="34" charset="0"/>
              </a:rPr>
              <a:t>1. Ownership</a:t>
            </a:r>
          </a:p>
          <a:p>
            <a:r>
              <a:rPr lang="en-US" sz="4800" dirty="0">
                <a:latin typeface="Bebas Neue" panose="020B0606020202050201" pitchFamily="34" charset="0"/>
              </a:rPr>
              <a:t>2. Debt</a:t>
            </a:r>
          </a:p>
          <a:p>
            <a:r>
              <a:rPr lang="en-US" sz="4800" dirty="0">
                <a:latin typeface="Bebas Neue" panose="020B0606020202050201" pitchFamily="34" charset="0"/>
              </a:rPr>
              <a:t>3. Personalities</a:t>
            </a:r>
          </a:p>
          <a:p>
            <a:r>
              <a:rPr lang="en-US" sz="4800" dirty="0">
                <a:latin typeface="Bebas Neue" panose="020B0606020202050201" pitchFamily="34" charset="0"/>
              </a:rPr>
              <a:t>4. Power</a:t>
            </a:r>
          </a:p>
          <a:p>
            <a:r>
              <a:rPr lang="en-US" sz="4800" dirty="0">
                <a:latin typeface="Bebas Neue" panose="020B0606020202050201" pitchFamily="34" charset="0"/>
              </a:rPr>
              <a:t>5. Children</a:t>
            </a:r>
          </a:p>
          <a:p>
            <a:r>
              <a:rPr lang="en-US" sz="4800" dirty="0">
                <a:latin typeface="Bebas Neue" panose="020B0606020202050201" pitchFamily="34" charset="0"/>
              </a:rPr>
              <a:t>6. Extended Family</a:t>
            </a:r>
          </a:p>
        </p:txBody>
      </p:sp>
    </p:spTree>
    <p:extLst>
      <p:ext uri="{BB962C8B-B14F-4D97-AF65-F5344CB8AC3E}">
        <p14:creationId xmlns:p14="http://schemas.microsoft.com/office/powerpoint/2010/main" val="440760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CB21B-A0A0-53AE-411F-F66BD01E9AB3}"/>
              </a:ext>
            </a:extLst>
          </p:cNvPr>
          <p:cNvSpPr txBox="1"/>
          <p:nvPr/>
        </p:nvSpPr>
        <p:spPr>
          <a:xfrm>
            <a:off x="787947" y="440845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Think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About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2050" name="Picture 2" descr="Daydreaming Your Way Out of a Boring Situation Can Backfire -- Science of Us">
            <a:extLst>
              <a:ext uri="{FF2B5EF4-FFF2-40B4-BE49-F238E27FC236}">
                <a16:creationId xmlns:a16="http://schemas.microsoft.com/office/drawing/2014/main" id="{CDBF6F5D-A97F-B21F-53DE-E68FE7A2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084">
            <a:off x="785965" y="1841089"/>
            <a:ext cx="4002344" cy="4002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D19657-A9AB-F1DE-97B5-0BBED24E591B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How much of our time is spent thinking about things related to money?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219DD-7341-3BF9-91AF-FAA1D9CF4368}"/>
              </a:ext>
            </a:extLst>
          </p:cNvPr>
          <p:cNvSpPr txBox="1"/>
          <p:nvPr/>
        </p:nvSpPr>
        <p:spPr>
          <a:xfrm>
            <a:off x="5637647" y="3234540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Planning, preparing,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checking, comparing, returning, and worrying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22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CB21B-A0A0-53AE-411F-F66BD01E9AB3}"/>
              </a:ext>
            </a:extLst>
          </p:cNvPr>
          <p:cNvSpPr txBox="1"/>
          <p:nvPr/>
        </p:nvSpPr>
        <p:spPr>
          <a:xfrm>
            <a:off x="787947" y="440845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Think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About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2050" name="Picture 2" descr="Daydreaming Your Way Out of a Boring Situation Can Backfire -- Science of Us">
            <a:extLst>
              <a:ext uri="{FF2B5EF4-FFF2-40B4-BE49-F238E27FC236}">
                <a16:creationId xmlns:a16="http://schemas.microsoft.com/office/drawing/2014/main" id="{CDBF6F5D-A97F-B21F-53DE-E68FE7A2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084">
            <a:off x="785965" y="1841089"/>
            <a:ext cx="4002344" cy="4002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D19657-A9AB-F1DE-97B5-0BBED24E591B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How much of our time is spent thinking about things related to money?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FC784-ED6F-5E1E-23D2-93B71895EBBC}"/>
              </a:ext>
            </a:extLst>
          </p:cNvPr>
          <p:cNvSpPr txBox="1"/>
          <p:nvPr/>
        </p:nvSpPr>
        <p:spPr>
          <a:xfrm>
            <a:off x="5574274" y="4816200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Our thoughts can’t be in two places at once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– Spiritual things take a back seat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9497C-3491-CA43-4AA8-8A85972A1394}"/>
              </a:ext>
            </a:extLst>
          </p:cNvPr>
          <p:cNvSpPr txBox="1"/>
          <p:nvPr/>
        </p:nvSpPr>
        <p:spPr>
          <a:xfrm>
            <a:off x="5637647" y="3234540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Planning, preparing,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checking, comparing, returning, and worrying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26928-F5EF-5EB7-F98B-4AD546914C33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Find Joy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In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3074" name="Picture 2" descr="Partner Tech | Cruise Line Industry POS Hardware">
            <a:extLst>
              <a:ext uri="{FF2B5EF4-FFF2-40B4-BE49-F238E27FC236}">
                <a16:creationId xmlns:a16="http://schemas.microsoft.com/office/drawing/2014/main" id="{279C71BD-9D90-6DCC-F688-2B89597AC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13468"/>
          <a:stretch/>
        </p:blipFill>
        <p:spPr bwMode="auto">
          <a:xfrm rot="21385208">
            <a:off x="781919" y="2052665"/>
            <a:ext cx="3869356" cy="3289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C32BB3-9341-C0B0-31FE-892E58B38241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Our happiness is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often tied to our ability to purchase the next fun thing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26928-F5EF-5EB7-F98B-4AD546914C33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Find Joy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In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3074" name="Picture 2" descr="Partner Tech | Cruise Line Industry POS Hardware">
            <a:extLst>
              <a:ext uri="{FF2B5EF4-FFF2-40B4-BE49-F238E27FC236}">
                <a16:creationId xmlns:a16="http://schemas.microsoft.com/office/drawing/2014/main" id="{279C71BD-9D90-6DCC-F688-2B89597AC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13468"/>
          <a:stretch/>
        </p:blipFill>
        <p:spPr bwMode="auto">
          <a:xfrm rot="21385208">
            <a:off x="781919" y="2052665"/>
            <a:ext cx="3869356" cy="3289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C32BB3-9341-C0B0-31FE-892E58B38241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Our happiness is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tied to our ability to purchase the next thing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1408E-BEE9-1CB1-AB0C-B318326676C0}"/>
              </a:ext>
            </a:extLst>
          </p:cNvPr>
          <p:cNvSpPr txBox="1"/>
          <p:nvPr/>
        </p:nvSpPr>
        <p:spPr>
          <a:xfrm>
            <a:off x="5637647" y="3214875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Contrasted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with the things of this world, spiritual things don’t sparkle the same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26928-F5EF-5EB7-F98B-4AD546914C33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Find Joy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In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3074" name="Picture 2" descr="Partner Tech | Cruise Line Industry POS Hardware">
            <a:extLst>
              <a:ext uri="{FF2B5EF4-FFF2-40B4-BE49-F238E27FC236}">
                <a16:creationId xmlns:a16="http://schemas.microsoft.com/office/drawing/2014/main" id="{279C71BD-9D90-6DCC-F688-2B89597AC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13468"/>
          <a:stretch/>
        </p:blipFill>
        <p:spPr bwMode="auto">
          <a:xfrm rot="21385208">
            <a:off x="781919" y="2052665"/>
            <a:ext cx="3869356" cy="3289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C32BB3-9341-C0B0-31FE-892E58B38241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Our happiness is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tied to our ability to purchase the next thing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1408E-BEE9-1CB1-AB0C-B318326676C0}"/>
              </a:ext>
            </a:extLst>
          </p:cNvPr>
          <p:cNvSpPr txBox="1"/>
          <p:nvPr/>
        </p:nvSpPr>
        <p:spPr>
          <a:xfrm>
            <a:off x="5637647" y="3214875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Contrasted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with the things of this world, spiritual things don’t sparkle the same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0D030A-C904-2198-CFDE-00C32817AD1C}"/>
              </a:ext>
            </a:extLst>
          </p:cNvPr>
          <p:cNvSpPr txBox="1"/>
          <p:nvPr/>
        </p:nvSpPr>
        <p:spPr>
          <a:xfrm>
            <a:off x="5637647" y="4694837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What if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there was no Christmas, vacations, birthdays or purchases?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3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30221-FD89-36E4-4FB5-87D0E3B2C6EC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Sacrifice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for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6146" name="Picture 2" descr="How to Mow a Lawn">
            <a:extLst>
              <a:ext uri="{FF2B5EF4-FFF2-40B4-BE49-F238E27FC236}">
                <a16:creationId xmlns:a16="http://schemas.microsoft.com/office/drawing/2014/main" id="{68D1DB9D-379D-C0C6-AACC-A7D21452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615">
            <a:off x="1213586" y="1848852"/>
            <a:ext cx="3743425" cy="3743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84456-311B-0C6F-F697-9C49A2A295F1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We will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spend our valuable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tim</a:t>
            </a:r>
            <a:r>
              <a:rPr lang="en-US" sz="2800" dirty="0">
                <a:solidFill>
                  <a:prstClr val="white"/>
                </a:solidFill>
                <a:latin typeface="Fjalla One" panose="02000506040000020004" pitchFamily="2" charset="0"/>
              </a:rPr>
              <a:t>e to acquire more things than we need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30221-FD89-36E4-4FB5-87D0E3B2C6EC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Sacrifice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for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6146" name="Picture 2" descr="How to Mow a Lawn">
            <a:extLst>
              <a:ext uri="{FF2B5EF4-FFF2-40B4-BE49-F238E27FC236}">
                <a16:creationId xmlns:a16="http://schemas.microsoft.com/office/drawing/2014/main" id="{68D1DB9D-379D-C0C6-AACC-A7D21452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615">
            <a:off x="1213586" y="1848852"/>
            <a:ext cx="3743425" cy="3743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84456-311B-0C6F-F697-9C49A2A295F1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We will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spend our valuable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tim</a:t>
            </a:r>
            <a:r>
              <a:rPr lang="en-US" sz="2800" dirty="0">
                <a:solidFill>
                  <a:prstClr val="white"/>
                </a:solidFill>
                <a:latin typeface="Fjalla One" panose="02000506040000020004" pitchFamily="2" charset="0"/>
              </a:rPr>
              <a:t>e to acquire more things than we need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F2707-A32A-A189-3B06-9DB4D264963F}"/>
              </a:ext>
            </a:extLst>
          </p:cNvPr>
          <p:cNvSpPr txBox="1"/>
          <p:nvPr/>
        </p:nvSpPr>
        <p:spPr>
          <a:xfrm>
            <a:off x="5637647" y="3214875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wil</a:t>
            </a:r>
            <a:r>
              <a:rPr lang="en-US" sz="2800" dirty="0">
                <a:solidFill>
                  <a:prstClr val="white"/>
                </a:solidFill>
                <a:latin typeface="Fjalla One" panose="02000506040000020004" pitchFamily="2" charset="0"/>
              </a:rPr>
              <a:t>l spend additional time taking further care of 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30221-FD89-36E4-4FB5-87D0E3B2C6EC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Sacrifice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for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6146" name="Picture 2" descr="How to Mow a Lawn">
            <a:extLst>
              <a:ext uri="{FF2B5EF4-FFF2-40B4-BE49-F238E27FC236}">
                <a16:creationId xmlns:a16="http://schemas.microsoft.com/office/drawing/2014/main" id="{68D1DB9D-379D-C0C6-AACC-A7D21452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615">
            <a:off x="1213586" y="1848852"/>
            <a:ext cx="3743425" cy="3743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84456-311B-0C6F-F697-9C49A2A295F1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We will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spend our valuable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tim</a:t>
            </a:r>
            <a:r>
              <a:rPr lang="en-US" sz="2800" dirty="0">
                <a:solidFill>
                  <a:prstClr val="white"/>
                </a:solidFill>
                <a:latin typeface="Fjalla One" panose="02000506040000020004" pitchFamily="2" charset="0"/>
              </a:rPr>
              <a:t>e to acquire more things than we need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F2707-A32A-A189-3B06-9DB4D264963F}"/>
              </a:ext>
            </a:extLst>
          </p:cNvPr>
          <p:cNvSpPr txBox="1"/>
          <p:nvPr/>
        </p:nvSpPr>
        <p:spPr>
          <a:xfrm>
            <a:off x="5637647" y="3214875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wil</a:t>
            </a:r>
            <a:r>
              <a:rPr lang="en-US" sz="2800" dirty="0">
                <a:solidFill>
                  <a:prstClr val="white"/>
                </a:solidFill>
                <a:latin typeface="Fjalla One" panose="02000506040000020004" pitchFamily="2" charset="0"/>
              </a:rPr>
              <a:t>l spend additional time taking further care of 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614BA-9F48-6DC7-A984-39053ACD256D}"/>
              </a:ext>
            </a:extLst>
          </p:cNvPr>
          <p:cNvSpPr txBox="1"/>
          <p:nvPr/>
        </p:nvSpPr>
        <p:spPr>
          <a:xfrm>
            <a:off x="5637647" y="4694837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We will do whatever is required to ensure we keep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it coming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6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4D27D-B5D4-5352-EFE0-1A5AF0E7B451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Trust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In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10242" name="Picture 2" descr="GF¢043: [Case Study] Can You Retire Early with Only 1 Million Dollars? -  Good Financial Cents®">
            <a:extLst>
              <a:ext uri="{FF2B5EF4-FFF2-40B4-BE49-F238E27FC236}">
                <a16:creationId xmlns:a16="http://schemas.microsoft.com/office/drawing/2014/main" id="{A55879A5-53BB-AB4B-4C99-67733D06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6" y="2007025"/>
            <a:ext cx="4588693" cy="3440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244D7-A6A2-61F1-A484-3C52AE8259F2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Our safety and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security is tied to our wealth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2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4D27D-B5D4-5352-EFE0-1A5AF0E7B451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Trust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In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10242" name="Picture 2" descr="GF¢043: [Case Study] Can You Retire Early with Only 1 Million Dollars? -  Good Financial Cents®">
            <a:extLst>
              <a:ext uri="{FF2B5EF4-FFF2-40B4-BE49-F238E27FC236}">
                <a16:creationId xmlns:a16="http://schemas.microsoft.com/office/drawing/2014/main" id="{A55879A5-53BB-AB4B-4C99-67733D06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6" y="2007025"/>
            <a:ext cx="4588693" cy="3440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244D7-A6A2-61F1-A484-3C52AE8259F2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Our safety and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security is tied to our wealth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85D15-8889-8157-F539-4A0F4F2C9470}"/>
              </a:ext>
            </a:extLst>
          </p:cNvPr>
          <p:cNvSpPr txBox="1"/>
          <p:nvPr/>
        </p:nvSpPr>
        <p:spPr>
          <a:xfrm>
            <a:off x="5637647" y="3214875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We meticulously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plan our lives in order to control the future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81E0A9-B33A-B705-49B9-E43A5EC6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5DC5C6-AC71-BB38-60BF-6A09F5C56C34}"/>
              </a:ext>
            </a:extLst>
          </p:cNvPr>
          <p:cNvSpPr txBox="1"/>
          <p:nvPr/>
        </p:nvSpPr>
        <p:spPr>
          <a:xfrm>
            <a:off x="2226734" y="2705725"/>
            <a:ext cx="76030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Bebas Neue" panose="020B0606020202050201" pitchFamily="34" charset="0"/>
              </a:rPr>
              <a:t>Serving Money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ECBCC-8501-7747-9CD1-2E16450D5D6C}"/>
              </a:ext>
            </a:extLst>
          </p:cNvPr>
          <p:cNvSpPr txBox="1"/>
          <p:nvPr/>
        </p:nvSpPr>
        <p:spPr>
          <a:xfrm>
            <a:off x="4055533" y="3932766"/>
            <a:ext cx="3945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Bebas Neue" panose="020B0606020202050201" pitchFamily="34" charset="0"/>
              </a:rPr>
              <a:t>Matthew 6:24</a:t>
            </a:r>
          </a:p>
        </p:txBody>
      </p:sp>
    </p:spTree>
    <p:extLst>
      <p:ext uri="{BB962C8B-B14F-4D97-AF65-F5344CB8AC3E}">
        <p14:creationId xmlns:p14="http://schemas.microsoft.com/office/powerpoint/2010/main" val="1001257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4D27D-B5D4-5352-EFE0-1A5AF0E7B451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Trust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In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10242" name="Picture 2" descr="GF¢043: [Case Study] Can You Retire Early with Only 1 Million Dollars? -  Good Financial Cents®">
            <a:extLst>
              <a:ext uri="{FF2B5EF4-FFF2-40B4-BE49-F238E27FC236}">
                <a16:creationId xmlns:a16="http://schemas.microsoft.com/office/drawing/2014/main" id="{A55879A5-53BB-AB4B-4C99-67733D06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6" y="2007025"/>
            <a:ext cx="4588693" cy="3440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244D7-A6A2-61F1-A484-3C52AE8259F2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Our safety and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security is tied to our wealth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85D15-8889-8157-F539-4A0F4F2C9470}"/>
              </a:ext>
            </a:extLst>
          </p:cNvPr>
          <p:cNvSpPr txBox="1"/>
          <p:nvPr/>
        </p:nvSpPr>
        <p:spPr>
          <a:xfrm>
            <a:off x="5637647" y="3214875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We meticulously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plan our lives in order to control the future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FE2F4-C8D9-3AA5-259E-EDF333A2A0CD}"/>
              </a:ext>
            </a:extLst>
          </p:cNvPr>
          <p:cNvSpPr txBox="1"/>
          <p:nvPr/>
        </p:nvSpPr>
        <p:spPr>
          <a:xfrm>
            <a:off x="5637647" y="4694837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When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 the false security is gone</a:t>
            </a:r>
            <a:r>
              <a:rPr lang="en-US" sz="2800" dirty="0">
                <a:solidFill>
                  <a:prstClr val="white"/>
                </a:solidFill>
                <a:latin typeface="Fjalla One" panose="02000506040000020004" pitchFamily="2" charset="0"/>
              </a:rPr>
              <a:t>, we don’t know how to live in contentment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jalla One" panose="0200050604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0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ve Ramsey&amp;#39;s Smart Dollar | Trilogy Foundation">
            <a:extLst>
              <a:ext uri="{FF2B5EF4-FFF2-40B4-BE49-F238E27FC236}">
                <a16:creationId xmlns:a16="http://schemas.microsoft.com/office/drawing/2014/main" id="{7B1C34CD-B6D3-4D28-9450-A32DE974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5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ve Ramsey&amp;#39;s Smart Dollar | Trilogy Foundation">
            <a:extLst>
              <a:ext uri="{FF2B5EF4-FFF2-40B4-BE49-F238E27FC236}">
                <a16:creationId xmlns:a16="http://schemas.microsoft.com/office/drawing/2014/main" id="{7B1C34CD-B6D3-4D28-9450-A32DE974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evil Costumes Sticker Report - Devil Horns Png (792x552), Png Download">
            <a:extLst>
              <a:ext uri="{FF2B5EF4-FFF2-40B4-BE49-F238E27FC236}">
                <a16:creationId xmlns:a16="http://schemas.microsoft.com/office/drawing/2014/main" id="{90659CDA-9A86-4AD5-93D5-63B250E7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076" y="135021"/>
            <a:ext cx="1530818" cy="10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1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CAC56-8658-609D-854C-6666A4509A6E}"/>
              </a:ext>
            </a:extLst>
          </p:cNvPr>
          <p:cNvSpPr txBox="1"/>
          <p:nvPr/>
        </p:nvSpPr>
        <p:spPr>
          <a:xfrm>
            <a:off x="484090" y="567665"/>
            <a:ext cx="454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Care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less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 about the things of this life.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(1</a:t>
            </a:r>
            <a:r>
              <a:rPr lang="en-US" sz="3600" baseline="30000" dirty="0">
                <a:solidFill>
                  <a:prstClr val="white"/>
                </a:solidFill>
                <a:latin typeface="Perpetua" panose="02020502060401020303" pitchFamily="18" charset="0"/>
              </a:rPr>
              <a:t>st</a:t>
            </a: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 John 2:15)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CAC56-8658-609D-854C-6666A4509A6E}"/>
              </a:ext>
            </a:extLst>
          </p:cNvPr>
          <p:cNvSpPr txBox="1"/>
          <p:nvPr/>
        </p:nvSpPr>
        <p:spPr>
          <a:xfrm>
            <a:off x="484090" y="567665"/>
            <a:ext cx="454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Care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less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 about the things of this life.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(1</a:t>
            </a:r>
            <a:r>
              <a:rPr lang="en-US" sz="3600" baseline="30000" dirty="0">
                <a:solidFill>
                  <a:prstClr val="white"/>
                </a:solidFill>
                <a:latin typeface="Perpetua" panose="02020502060401020303" pitchFamily="18" charset="0"/>
              </a:rPr>
              <a:t>st</a:t>
            </a: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 John 2:15)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anose="02020502060401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6D9F5-DDFF-8682-AD7F-A6CAB7C56DEC}"/>
              </a:ext>
            </a:extLst>
          </p:cNvPr>
          <p:cNvSpPr txBox="1"/>
          <p:nvPr/>
        </p:nvSpPr>
        <p:spPr>
          <a:xfrm>
            <a:off x="6232358" y="214679"/>
            <a:ext cx="55353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Pursue </a:t>
            </a:r>
            <a:r>
              <a:rPr lang="en-US" sz="4800" noProof="0" dirty="0">
                <a:solidFill>
                  <a:srgbClr val="FFC000"/>
                </a:solidFill>
                <a:latin typeface="Lato Black" panose="020F0A02020204030203" pitchFamily="34" charset="0"/>
              </a:rPr>
              <a:t>contentment</a:t>
            </a: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 as hard as the world pursues wealth.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</a:rPr>
              <a:t>(Luke 3:14)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0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CAC56-8658-609D-854C-6666A4509A6E}"/>
              </a:ext>
            </a:extLst>
          </p:cNvPr>
          <p:cNvSpPr txBox="1"/>
          <p:nvPr/>
        </p:nvSpPr>
        <p:spPr>
          <a:xfrm>
            <a:off x="484090" y="567665"/>
            <a:ext cx="454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Care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less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 about the things of this life.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(1</a:t>
            </a:r>
            <a:r>
              <a:rPr lang="en-US" sz="3600" baseline="30000" dirty="0">
                <a:solidFill>
                  <a:prstClr val="white"/>
                </a:solidFill>
                <a:latin typeface="Perpetua" panose="02020502060401020303" pitchFamily="18" charset="0"/>
              </a:rPr>
              <a:t>st</a:t>
            </a: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 John 2:15)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anose="02020502060401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6D9F5-DDFF-8682-AD7F-A6CAB7C56DEC}"/>
              </a:ext>
            </a:extLst>
          </p:cNvPr>
          <p:cNvSpPr txBox="1"/>
          <p:nvPr/>
        </p:nvSpPr>
        <p:spPr>
          <a:xfrm>
            <a:off x="6232358" y="214679"/>
            <a:ext cx="55353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Pursue </a:t>
            </a:r>
            <a:r>
              <a:rPr lang="en-US" sz="4800" noProof="0" dirty="0">
                <a:solidFill>
                  <a:srgbClr val="FFC000"/>
                </a:solidFill>
                <a:latin typeface="Lato Black" panose="020F0A02020204030203" pitchFamily="34" charset="0"/>
              </a:rPr>
              <a:t>contentment</a:t>
            </a: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 as hard as the world pursues wealth.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</a:rPr>
              <a:t>(Luke 3:14)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anose="02020502060401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62F25-4FAD-1FA9-3453-013306757E76}"/>
              </a:ext>
            </a:extLst>
          </p:cNvPr>
          <p:cNvSpPr txBox="1"/>
          <p:nvPr/>
        </p:nvSpPr>
        <p:spPr>
          <a:xfrm>
            <a:off x="484090" y="3734235"/>
            <a:ext cx="513186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Be </a:t>
            </a:r>
            <a:r>
              <a:rPr lang="en-US" sz="4800" noProof="0" dirty="0">
                <a:solidFill>
                  <a:srgbClr val="FFC000"/>
                </a:solidFill>
                <a:latin typeface="Lato Black" panose="020F0A02020204030203" pitchFamily="34" charset="0"/>
              </a:rPr>
              <a:t>on guard </a:t>
            </a: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against every form of greed.</a:t>
            </a:r>
          </a:p>
          <a:p>
            <a:pPr lvl="0">
              <a:defRPr/>
            </a:pP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(Luke 12:15)</a:t>
            </a:r>
            <a:endParaRPr lang="en-US" sz="3600" dirty="0">
              <a:solidFill>
                <a:srgbClr val="FFC000"/>
              </a:solidFill>
              <a:latin typeface="Perpetua" panose="02020502060401020303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2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CAC56-8658-609D-854C-6666A4509A6E}"/>
              </a:ext>
            </a:extLst>
          </p:cNvPr>
          <p:cNvSpPr txBox="1"/>
          <p:nvPr/>
        </p:nvSpPr>
        <p:spPr>
          <a:xfrm>
            <a:off x="484090" y="567665"/>
            <a:ext cx="454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Care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less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 about the things of this life.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(1</a:t>
            </a:r>
            <a:r>
              <a:rPr lang="en-US" sz="3600" baseline="30000" dirty="0">
                <a:solidFill>
                  <a:prstClr val="white"/>
                </a:solidFill>
                <a:latin typeface="Perpetua" panose="02020502060401020303" pitchFamily="18" charset="0"/>
              </a:rPr>
              <a:t>st</a:t>
            </a: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 John 2:15)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anose="02020502060401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6D9F5-DDFF-8682-AD7F-A6CAB7C56DEC}"/>
              </a:ext>
            </a:extLst>
          </p:cNvPr>
          <p:cNvSpPr txBox="1"/>
          <p:nvPr/>
        </p:nvSpPr>
        <p:spPr>
          <a:xfrm>
            <a:off x="6232358" y="214679"/>
            <a:ext cx="55353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Pursue </a:t>
            </a:r>
            <a:r>
              <a:rPr lang="en-US" sz="4800" noProof="0" dirty="0">
                <a:solidFill>
                  <a:srgbClr val="FFC000"/>
                </a:solidFill>
                <a:latin typeface="Lato Black" panose="020F0A02020204030203" pitchFamily="34" charset="0"/>
              </a:rPr>
              <a:t>contentment</a:t>
            </a: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 as hard as the world pursues wealth.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</a:rPr>
              <a:t>(Luke 3:14)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anose="02020502060401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62F25-4FAD-1FA9-3453-013306757E76}"/>
              </a:ext>
            </a:extLst>
          </p:cNvPr>
          <p:cNvSpPr txBox="1"/>
          <p:nvPr/>
        </p:nvSpPr>
        <p:spPr>
          <a:xfrm>
            <a:off x="484090" y="3734235"/>
            <a:ext cx="513186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Be </a:t>
            </a:r>
            <a:r>
              <a:rPr lang="en-US" sz="4800" noProof="0" dirty="0">
                <a:solidFill>
                  <a:srgbClr val="FFC000"/>
                </a:solidFill>
                <a:latin typeface="Lato Black" panose="020F0A02020204030203" pitchFamily="34" charset="0"/>
              </a:rPr>
              <a:t>on guard </a:t>
            </a: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against every form of greed.</a:t>
            </a:r>
          </a:p>
          <a:p>
            <a:pPr lvl="0">
              <a:defRPr/>
            </a:pPr>
            <a:r>
              <a:rPr lang="en-US" sz="3600" dirty="0">
                <a:solidFill>
                  <a:prstClr val="white"/>
                </a:solidFill>
                <a:latin typeface="Perpetua" panose="02020502060401020303" pitchFamily="18" charset="0"/>
              </a:rPr>
              <a:t>(Luke 12:15)</a:t>
            </a:r>
            <a:endParaRPr lang="en-US" sz="3600" dirty="0">
              <a:solidFill>
                <a:srgbClr val="FFC000"/>
              </a:solidFill>
              <a:latin typeface="Perpetua" panose="02020502060401020303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F5714-6D28-22DD-F225-AE6E3DECCCE1}"/>
              </a:ext>
            </a:extLst>
          </p:cNvPr>
          <p:cNvSpPr txBox="1"/>
          <p:nvPr/>
        </p:nvSpPr>
        <p:spPr>
          <a:xfrm>
            <a:off x="7113069" y="4151863"/>
            <a:ext cx="4594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Work for the </a:t>
            </a:r>
            <a:r>
              <a:rPr lang="en-US" sz="4800" noProof="0" dirty="0">
                <a:solidFill>
                  <a:srgbClr val="FFC000"/>
                </a:solidFill>
                <a:latin typeface="Lato Black" panose="020F0A02020204030203" pitchFamily="34" charset="0"/>
              </a:rPr>
              <a:t>real reward</a:t>
            </a:r>
            <a:r>
              <a:rPr lang="en-US" sz="4800" noProof="0" dirty="0">
                <a:solidFill>
                  <a:prstClr val="white"/>
                </a:solidFill>
                <a:latin typeface="Lato Black" panose="020F0A02020204030203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</a:rPr>
              <a:t>(1</a:t>
            </a:r>
            <a:r>
              <a:rPr kumimoji="0" lang="en-US" sz="3600" b="0" i="0" u="none" strike="noStrike" kern="1200" cap="none" spc="0" normalizeH="0" baseline="3000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</a:rPr>
              <a:t>st</a:t>
            </a:r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 panose="02020502060401020303" pitchFamily="18" charset="0"/>
              </a:rPr>
              <a:t> Timothy 6:19)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5 things to know before the stock market opens Thursday, April 22">
            <a:extLst>
              <a:ext uri="{FF2B5EF4-FFF2-40B4-BE49-F238E27FC236}">
                <a16:creationId xmlns:a16="http://schemas.microsoft.com/office/drawing/2014/main" id="{876CDFF2-043A-486F-A813-3B5585E7C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things to know before the stock market opens Thursday, April 22">
            <a:extLst>
              <a:ext uri="{FF2B5EF4-FFF2-40B4-BE49-F238E27FC236}">
                <a16:creationId xmlns:a16="http://schemas.microsoft.com/office/drawing/2014/main" id="{876CDFF2-043A-486F-A813-3B5585E7C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3AF867-1862-4E88-AD9B-7267E0F43EE5}"/>
              </a:ext>
            </a:extLst>
          </p:cNvPr>
          <p:cNvSpPr txBox="1"/>
          <p:nvPr/>
        </p:nvSpPr>
        <p:spPr>
          <a:xfrm>
            <a:off x="4094701" y="3574928"/>
            <a:ext cx="8097299" cy="193899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Lato Black" panose="020F0A02020204030203" pitchFamily="34" charset="0"/>
              </a:rPr>
              <a:t>IF YOU FOLLOW MY ADVICE, YOU WILL BE RICH BEYOND YOUR WIDLEST DREAMS</a:t>
            </a:r>
          </a:p>
        </p:txBody>
      </p:sp>
    </p:spTree>
    <p:extLst>
      <p:ext uri="{BB962C8B-B14F-4D97-AF65-F5344CB8AC3E}">
        <p14:creationId xmlns:p14="http://schemas.microsoft.com/office/powerpoint/2010/main" val="4383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ve Ramsey&amp;#39;s Smart Dollar | Trilogy Foundation">
            <a:extLst>
              <a:ext uri="{FF2B5EF4-FFF2-40B4-BE49-F238E27FC236}">
                <a16:creationId xmlns:a16="http://schemas.microsoft.com/office/drawing/2014/main" id="{7B1C34CD-B6D3-4D28-9450-A32DE974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6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ve Ramsey&amp;#39;s Smart Dollar | Trilogy Foundation">
            <a:extLst>
              <a:ext uri="{FF2B5EF4-FFF2-40B4-BE49-F238E27FC236}">
                <a16:creationId xmlns:a16="http://schemas.microsoft.com/office/drawing/2014/main" id="{7B1C34CD-B6D3-4D28-9450-A32DE974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8A88EC-B9CC-45E1-9A00-9F6446BFEA31}"/>
              </a:ext>
            </a:extLst>
          </p:cNvPr>
          <p:cNvSpPr txBox="1"/>
          <p:nvPr/>
        </p:nvSpPr>
        <p:spPr>
          <a:xfrm>
            <a:off x="4054161" y="4322664"/>
            <a:ext cx="8097299" cy="193899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Lato Black" panose="020F0A02020204030203" pitchFamily="34" charset="0"/>
              </a:rPr>
              <a:t>IF YOU FOLLOW MY ADVICE, YOU WILL BE RICH BEYOND YOUR WIDLEST DREAMS</a:t>
            </a:r>
          </a:p>
        </p:txBody>
      </p:sp>
    </p:spTree>
    <p:extLst>
      <p:ext uri="{BB962C8B-B14F-4D97-AF65-F5344CB8AC3E}">
        <p14:creationId xmlns:p14="http://schemas.microsoft.com/office/powerpoint/2010/main" val="310880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31FC1B-C754-E3DF-D244-290D47CA240B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ebas Neue" panose="020B0606020202050201" pitchFamily="34" charset="0"/>
              </a:rPr>
              <a:t>What We Need – </a:t>
            </a:r>
            <a:r>
              <a:rPr lang="en-US" sz="6000" dirty="0">
                <a:solidFill>
                  <a:srgbClr val="FFC000"/>
                </a:solidFill>
                <a:latin typeface="Bebas Neue" panose="020B0606020202050201" pitchFamily="34" charset="0"/>
              </a:rPr>
              <a:t>When We Need It</a:t>
            </a:r>
            <a:endParaRPr lang="en-US" sz="3200" dirty="0">
              <a:solidFill>
                <a:srgbClr val="FFC000"/>
              </a:solidFill>
              <a:latin typeface="Bebas Neue" panose="020B0606020202050201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04DF09-2BBA-F99F-ECB6-F7C519BC5A7C}"/>
              </a:ext>
            </a:extLst>
          </p:cNvPr>
          <p:cNvCxnSpPr/>
          <p:nvPr/>
        </p:nvCxnSpPr>
        <p:spPr>
          <a:xfrm>
            <a:off x="5837746" y="1734207"/>
            <a:ext cx="0" cy="4490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DB5EB8-D243-09E1-46AA-E2D3D554973A}"/>
              </a:ext>
            </a:extLst>
          </p:cNvPr>
          <p:cNvSpPr txBox="1"/>
          <p:nvPr/>
        </p:nvSpPr>
        <p:spPr>
          <a:xfrm>
            <a:off x="570935" y="1852500"/>
            <a:ext cx="492509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Perpetua" panose="02020502060401020303" pitchFamily="18" charset="0"/>
              </a:rPr>
              <a:t>For if Abraham was justified by works, he has something to boast about, but not before God. </a:t>
            </a:r>
          </a:p>
          <a:p>
            <a:r>
              <a:rPr lang="en-US" sz="3200" dirty="0">
                <a:solidFill>
                  <a:schemeClr val="bg1"/>
                </a:solidFill>
                <a:latin typeface="Perpetua" panose="02020502060401020303" pitchFamily="18" charset="0"/>
              </a:rPr>
              <a:t>For what does the Scripture say? “</a:t>
            </a:r>
            <a:r>
              <a:rPr lang="en-US" sz="3200" b="1" dirty="0">
                <a:solidFill>
                  <a:srgbClr val="FFC000"/>
                </a:solidFill>
                <a:latin typeface="Perpetua" panose="02020502060401020303" pitchFamily="18" charset="0"/>
              </a:rPr>
              <a:t>Abraham believed God, and it was counted to him </a:t>
            </a:r>
            <a:r>
              <a:rPr lang="en-US" sz="3200" dirty="0">
                <a:solidFill>
                  <a:schemeClr val="bg1"/>
                </a:solidFill>
                <a:latin typeface="Perpetua" panose="02020502060401020303" pitchFamily="18" charset="0"/>
              </a:rPr>
              <a:t>as righteousness.”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3527E-1C3C-9B19-6D0B-26FA1E38B103}"/>
              </a:ext>
            </a:extLst>
          </p:cNvPr>
          <p:cNvSpPr txBox="1"/>
          <p:nvPr/>
        </p:nvSpPr>
        <p:spPr>
          <a:xfrm>
            <a:off x="6313337" y="1892289"/>
            <a:ext cx="47172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Perpetua" panose="02020502060401020303" pitchFamily="18" charset="0"/>
              </a:rPr>
              <a:t>Do you want to be shown, you foolish person, that faith apart from works is useless? </a:t>
            </a:r>
          </a:p>
          <a:p>
            <a:r>
              <a:rPr lang="en-US" sz="3200" dirty="0">
                <a:solidFill>
                  <a:schemeClr val="bg1"/>
                </a:solidFill>
                <a:latin typeface="Perpetua" panose="02020502060401020303" pitchFamily="18" charset="0"/>
              </a:rPr>
              <a:t>Was not Abraham our father </a:t>
            </a:r>
            <a:r>
              <a:rPr lang="en-US" sz="3200" b="1" dirty="0">
                <a:solidFill>
                  <a:srgbClr val="FFC000"/>
                </a:solidFill>
                <a:latin typeface="Perpetua" panose="02020502060401020303" pitchFamily="18" charset="0"/>
              </a:rPr>
              <a:t>justified by works </a:t>
            </a:r>
            <a:r>
              <a:rPr lang="en-US" sz="3200" dirty="0">
                <a:solidFill>
                  <a:schemeClr val="bg1"/>
                </a:solidFill>
                <a:latin typeface="Perpetua" panose="02020502060401020303" pitchFamily="18" charset="0"/>
              </a:rPr>
              <a:t>when he offered up his son Isaac on the altar? </a:t>
            </a:r>
          </a:p>
        </p:txBody>
      </p:sp>
    </p:spTree>
    <p:extLst>
      <p:ext uri="{BB962C8B-B14F-4D97-AF65-F5344CB8AC3E}">
        <p14:creationId xmlns:p14="http://schemas.microsoft.com/office/powerpoint/2010/main" val="3856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01BD24-9E87-AB68-47CE-E314059268D9}"/>
              </a:ext>
            </a:extLst>
          </p:cNvPr>
          <p:cNvSpPr txBox="1"/>
          <p:nvPr/>
        </p:nvSpPr>
        <p:spPr>
          <a:xfrm>
            <a:off x="832192" y="421180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What We Need –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When We Need It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EB2440-2E3E-9C8C-7722-2223D2E30118}"/>
              </a:ext>
            </a:extLst>
          </p:cNvPr>
          <p:cNvCxnSpPr/>
          <p:nvPr/>
        </p:nvCxnSpPr>
        <p:spPr>
          <a:xfrm>
            <a:off x="5837746" y="1734207"/>
            <a:ext cx="0" cy="4490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6A2CC16-EB6B-53B3-F640-32443650DFE2}"/>
              </a:ext>
            </a:extLst>
          </p:cNvPr>
          <p:cNvSpPr txBox="1"/>
          <p:nvPr/>
        </p:nvSpPr>
        <p:spPr>
          <a:xfrm>
            <a:off x="570934" y="1852500"/>
            <a:ext cx="489744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FFC000"/>
                </a:solidFill>
                <a:latin typeface="Perpetua" panose="02020502060401020303" pitchFamily="18" charset="0"/>
              </a:rPr>
              <a:t>Go to the ant O sluggard</a:t>
            </a:r>
            <a:r>
              <a:rPr lang="en-US" sz="3200" dirty="0">
                <a:solidFill>
                  <a:prstClr val="white"/>
                </a:solidFill>
                <a:latin typeface="Perpetua" panose="02020502060401020303" pitchFamily="18" charset="0"/>
              </a:rPr>
              <a:t>… When will you arise from your sleep? </a:t>
            </a:r>
          </a:p>
          <a:p>
            <a:pPr lvl="0"/>
            <a:r>
              <a:rPr lang="en-US" sz="3200" dirty="0">
                <a:solidFill>
                  <a:prstClr val="white"/>
                </a:solidFill>
                <a:latin typeface="Perpetua" panose="02020502060401020303" pitchFamily="18" charset="0"/>
              </a:rPr>
              <a:t>A little sleep, a little slumber, a little folding of the hands to rest, and poverty will come upon you like a robber, and want like an armed man.</a:t>
            </a:r>
          </a:p>
          <a:p>
            <a:pPr lvl="0"/>
            <a:r>
              <a:rPr lang="en-US" sz="3200" b="1" dirty="0">
                <a:solidFill>
                  <a:srgbClr val="FFC000"/>
                </a:solidFill>
                <a:latin typeface="Perpetua" panose="02020502060401020303" pitchFamily="18" charset="0"/>
              </a:rPr>
              <a:t>Proverbs 6, 9-11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erpetua" panose="02020502060401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DA63D-2C32-AF09-B37C-EA58C8C4E65B}"/>
              </a:ext>
            </a:extLst>
          </p:cNvPr>
          <p:cNvSpPr txBox="1"/>
          <p:nvPr/>
        </p:nvSpPr>
        <p:spPr>
          <a:xfrm>
            <a:off x="6390664" y="1820218"/>
            <a:ext cx="471726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FFC000"/>
                </a:solidFill>
                <a:latin typeface="Perpetua" panose="02020502060401020303" pitchFamily="18" charset="0"/>
              </a:rPr>
              <a:t>Do not toil to acquire wealth</a:t>
            </a:r>
            <a:r>
              <a:rPr lang="en-US" sz="3200" dirty="0">
                <a:solidFill>
                  <a:prstClr val="white"/>
                </a:solidFill>
                <a:latin typeface="Perpetua" panose="02020502060401020303" pitchFamily="18" charset="0"/>
              </a:rPr>
              <a:t>; be discerning enough to desist. When your eyes light on it, it is gone, for suddenly it sprouts wings, flying like an eagle toward heaven.</a:t>
            </a:r>
          </a:p>
          <a:p>
            <a:pPr lvl="0"/>
            <a:endParaRPr lang="en-US" sz="3200" dirty="0">
              <a:solidFill>
                <a:prstClr val="white"/>
              </a:solidFill>
              <a:latin typeface="Perpetua" panose="02020502060401020303" pitchFamily="18" charset="0"/>
            </a:endParaRPr>
          </a:p>
          <a:p>
            <a:pPr lvl="0"/>
            <a:r>
              <a:rPr lang="en-US" sz="3200" b="1" dirty="0">
                <a:solidFill>
                  <a:srgbClr val="FFC000"/>
                </a:solidFill>
                <a:latin typeface="Perpetua" panose="02020502060401020303" pitchFamily="18" charset="0"/>
              </a:rPr>
              <a:t>Proverbs 24:4-5</a:t>
            </a:r>
          </a:p>
        </p:txBody>
      </p:sp>
    </p:spTree>
    <p:extLst>
      <p:ext uri="{BB962C8B-B14F-4D97-AF65-F5344CB8AC3E}">
        <p14:creationId xmlns:p14="http://schemas.microsoft.com/office/powerpoint/2010/main" val="315444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672E6-CFE3-3949-2547-8127B17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CB21B-A0A0-53AE-411F-F66BD01E9AB3}"/>
              </a:ext>
            </a:extLst>
          </p:cNvPr>
          <p:cNvSpPr txBox="1"/>
          <p:nvPr/>
        </p:nvSpPr>
        <p:spPr>
          <a:xfrm>
            <a:off x="787947" y="440845"/>
            <a:ext cx="102757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WE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 panose="020B0606020202050201" pitchFamily="34" charset="0"/>
              </a:rPr>
              <a:t>Think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</a:rPr>
              <a:t> About It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pic>
        <p:nvPicPr>
          <p:cNvPr id="2050" name="Picture 2" descr="Daydreaming Your Way Out of a Boring Situation Can Backfire -- Science of Us">
            <a:extLst>
              <a:ext uri="{FF2B5EF4-FFF2-40B4-BE49-F238E27FC236}">
                <a16:creationId xmlns:a16="http://schemas.microsoft.com/office/drawing/2014/main" id="{CDBF6F5D-A97F-B21F-53DE-E68FE7A2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084">
            <a:off x="785965" y="1841089"/>
            <a:ext cx="4002344" cy="4002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D19657-A9AB-F1DE-97B5-0BBED24E591B}"/>
              </a:ext>
            </a:extLst>
          </p:cNvPr>
          <p:cNvSpPr txBox="1"/>
          <p:nvPr/>
        </p:nvSpPr>
        <p:spPr>
          <a:xfrm>
            <a:off x="5637647" y="1778032"/>
            <a:ext cx="58464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jalla One" panose="02000506040000020004" pitchFamily="2" charset="0"/>
              </a:rPr>
              <a:t>How much of our time is spent thinking about things related to money?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5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7411</TotalTime>
  <Words>720</Words>
  <Application>Microsoft Office PowerPoint</Application>
  <PresentationFormat>Widescreen</PresentationFormat>
  <Paragraphs>78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Bebas Neue</vt:lpstr>
      <vt:lpstr>Fjalla One</vt:lpstr>
      <vt:lpstr>Calibri</vt:lpstr>
      <vt:lpstr>Arial</vt:lpstr>
      <vt:lpstr>Lato Black</vt:lpstr>
      <vt:lpstr>Calibri Light</vt:lpstr>
      <vt:lpstr>Perpetua</vt:lpstr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FORGIVENESS  IN ACTION</dc:title>
  <dc:creator>Steven</dc:creator>
  <cp:lastModifiedBy>Seth Mauldin</cp:lastModifiedBy>
  <cp:revision>95</cp:revision>
  <dcterms:created xsi:type="dcterms:W3CDTF">2019-05-18T20:12:57Z</dcterms:created>
  <dcterms:modified xsi:type="dcterms:W3CDTF">2022-09-16T22:11:14Z</dcterms:modified>
</cp:coreProperties>
</file>