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handoutMasterIdLst>
    <p:handoutMasterId r:id="rId9"/>
  </p:handoutMasterIdLst>
  <p:sldIdLst>
    <p:sldId id="283" r:id="rId2"/>
    <p:sldId id="259" r:id="rId3"/>
    <p:sldId id="284" r:id="rId4"/>
    <p:sldId id="285" r:id="rId5"/>
    <p:sldId id="286" r:id="rId6"/>
    <p:sldId id="28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3F0"/>
    <a:srgbClr val="D1D8B7"/>
    <a:srgbClr val="A09D79"/>
    <a:srgbClr val="AD5C4D"/>
    <a:srgbClr val="543E35"/>
    <a:srgbClr val="637700"/>
    <a:srgbClr val="FFF4ED"/>
    <a:srgbClr val="5E6A76"/>
    <a:srgbClr val="00000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830"/>
  </p:normalViewPr>
  <p:slideViewPr>
    <p:cSldViewPr snapToGrid="0">
      <p:cViewPr varScale="1">
        <p:scale>
          <a:sx n="114" d="100"/>
          <a:sy n="114" d="100"/>
        </p:scale>
        <p:origin x="300" y="84"/>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11/20/2022</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11/20/2022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2A7F57F-8E7B-4891-B385-0EAB297F10CF}"/>
              </a:ext>
            </a:extLst>
          </p:cNvPr>
          <p:cNvPicPr>
            <a:picLocks noGrp="1" noChangeAspect="1"/>
          </p:cNvPicPr>
          <p:nvPr>
            <p:ph sz="half" idx="1"/>
          </p:nvPr>
        </p:nvPicPr>
        <p:blipFill>
          <a:blip r:embed="rId2"/>
          <a:stretch>
            <a:fillRect/>
          </a:stretch>
        </p:blipFill>
        <p:spPr>
          <a:xfrm>
            <a:off x="8356" y="677019"/>
            <a:ext cx="12183644" cy="991181"/>
          </a:xfrm>
        </p:spPr>
      </p:pic>
      <p:pic>
        <p:nvPicPr>
          <p:cNvPr id="11" name="Content Placeholder 10" descr="Graphical user interface, text, application&#10;&#10;Description automatically generated">
            <a:extLst>
              <a:ext uri="{FF2B5EF4-FFF2-40B4-BE49-F238E27FC236}">
                <a16:creationId xmlns:a16="http://schemas.microsoft.com/office/drawing/2014/main" id="{4B6560F1-F937-B067-40CB-4CF61913ACC7}"/>
              </a:ext>
            </a:extLst>
          </p:cNvPr>
          <p:cNvPicPr>
            <a:picLocks noGrp="1" noChangeAspect="1"/>
          </p:cNvPicPr>
          <p:nvPr>
            <p:ph sz="half" idx="2"/>
          </p:nvPr>
        </p:nvPicPr>
        <p:blipFill>
          <a:blip r:embed="rId3"/>
          <a:stretch>
            <a:fillRect/>
          </a:stretch>
        </p:blipFill>
        <p:spPr>
          <a:xfrm>
            <a:off x="758905" y="2095450"/>
            <a:ext cx="10674189" cy="3942108"/>
          </a:xfrm>
        </p:spPr>
      </p:pic>
      <p:sp>
        <p:nvSpPr>
          <p:cNvPr id="4" name="Date Placeholder 3">
            <a:extLst>
              <a:ext uri="{FF2B5EF4-FFF2-40B4-BE49-F238E27FC236}">
                <a16:creationId xmlns:a16="http://schemas.microsoft.com/office/drawing/2014/main" id="{79570F27-CA35-5CF8-068F-667650C8A2A2}"/>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09EC7DA4-9792-430F-9ECD-C6B31D122616}"/>
              </a:ext>
            </a:extLst>
          </p:cNvPr>
          <p:cNvSpPr>
            <a:spLocks noGrp="1"/>
          </p:cNvSpPr>
          <p:nvPr>
            <p:ph type="ftr" sz="quarter" idx="11"/>
          </p:nvPr>
        </p:nvSpPr>
        <p:spPr/>
        <p:txBody>
          <a:bodyPr/>
          <a:lstStyle/>
          <a:p>
            <a:r>
              <a:rPr lang="en-US" dirty="0"/>
              <a:t>Glad and Generous Hearts</a:t>
            </a:r>
          </a:p>
        </p:txBody>
      </p:sp>
      <p:sp>
        <p:nvSpPr>
          <p:cNvPr id="6" name="Slide Number Placeholder 5">
            <a:extLst>
              <a:ext uri="{FF2B5EF4-FFF2-40B4-BE49-F238E27FC236}">
                <a16:creationId xmlns:a16="http://schemas.microsoft.com/office/drawing/2014/main" id="{1501F2C8-C3FE-FDDD-20FD-11225618B5EB}"/>
              </a:ext>
            </a:extLst>
          </p:cNvPr>
          <p:cNvSpPr>
            <a:spLocks noGrp="1"/>
          </p:cNvSpPr>
          <p:nvPr>
            <p:ph type="sldNum" sz="quarter" idx="12"/>
          </p:nvPr>
        </p:nvSpPr>
        <p:spPr/>
        <p:txBody>
          <a:bodyPr/>
          <a:lstStyle/>
          <a:p>
            <a:fld id="{58FB4751-880F-D840-AAA9-3A15815CC996}" type="slidenum">
              <a:rPr lang="en-US" smtClean="0"/>
              <a:t>1</a:t>
            </a:fld>
            <a:endParaRPr lang="en-US" dirty="0"/>
          </a:p>
        </p:txBody>
      </p:sp>
    </p:spTree>
    <p:extLst>
      <p:ext uri="{BB962C8B-B14F-4D97-AF65-F5344CB8AC3E}">
        <p14:creationId xmlns:p14="http://schemas.microsoft.com/office/powerpoint/2010/main" val="1681465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07415596-3C86-E792-A622-F817DB08D587}"/>
              </a:ext>
            </a:extLst>
          </p:cNvPr>
          <p:cNvPicPr>
            <a:picLocks noGrp="1" noChangeAspect="1"/>
          </p:cNvPicPr>
          <p:nvPr>
            <p:ph sz="half" idx="1"/>
          </p:nvPr>
        </p:nvPicPr>
        <p:blipFill rotWithShape="1">
          <a:blip r:embed="rId2"/>
          <a:srcRect l="22979" r="13908" b="-1"/>
          <a:stretch/>
        </p:blipFill>
        <p:spPr>
          <a:xfrm>
            <a:off x="245533" y="1825625"/>
            <a:ext cx="4470177" cy="3753908"/>
          </a:xfrm>
          <a:noFill/>
        </p:spPr>
      </p:pic>
      <p:sp>
        <p:nvSpPr>
          <p:cNvPr id="27" name="Text Placeholder 26">
            <a:extLst>
              <a:ext uri="{FF2B5EF4-FFF2-40B4-BE49-F238E27FC236}">
                <a16:creationId xmlns:a16="http://schemas.microsoft.com/office/drawing/2014/main" id="{64C89AC3-3D7A-65BB-C3F4-2B1CB19E78D1}"/>
              </a:ext>
            </a:extLst>
          </p:cNvPr>
          <p:cNvSpPr>
            <a:spLocks noGrp="1"/>
          </p:cNvSpPr>
          <p:nvPr>
            <p:ph sz="half" idx="2"/>
          </p:nvPr>
        </p:nvSpPr>
        <p:spPr>
          <a:xfrm>
            <a:off x="4936385" y="1269323"/>
            <a:ext cx="7078831" cy="5039198"/>
          </a:xfrm>
        </p:spPr>
        <p:txBody>
          <a:bodyPr>
            <a:normAutofit fontScale="77500" lnSpcReduction="20000"/>
          </a:bodyPr>
          <a:lstStyle/>
          <a:p>
            <a:r>
              <a:rPr lang="en-US" sz="3300" dirty="0"/>
              <a:t>Why are people unhappy? For the same reason Israel is. Despite the obvious and wonderous blessings of God, they look at them these blessings with disdain. They are desperate for more. This is the heart of gluttony. </a:t>
            </a:r>
          </a:p>
          <a:p>
            <a:r>
              <a:rPr lang="en-US" sz="3300" dirty="0"/>
              <a:t>It is a tremendous comfort to know God hears our heartfelt prayers. It must also frighten us that God hears our ungrateful grumblings as well.</a:t>
            </a:r>
          </a:p>
          <a:p>
            <a:r>
              <a:rPr lang="en-US" sz="3300" dirty="0"/>
              <a:t>Even bread from heaven was not seen as worthy of thankfulness. They do not trust God to provide enough for the day or they want more than they’ve been provided. They break the rules because they are ungrateful and faithless.</a:t>
            </a:r>
          </a:p>
          <a:p>
            <a:endParaRPr lang="en-US" dirty="0"/>
          </a:p>
        </p:txBody>
      </p:sp>
      <p:sp>
        <p:nvSpPr>
          <p:cNvPr id="2" name="Date Placeholder 1">
            <a:extLst>
              <a:ext uri="{FF2B5EF4-FFF2-40B4-BE49-F238E27FC236}">
                <a16:creationId xmlns:a16="http://schemas.microsoft.com/office/drawing/2014/main" id="{DA884D8B-635B-7402-1437-04A104C24B54}"/>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2022</a:t>
            </a:r>
          </a:p>
        </p:txBody>
      </p:sp>
      <p:sp>
        <p:nvSpPr>
          <p:cNvPr id="3" name="Footer Placeholder 2">
            <a:extLst>
              <a:ext uri="{FF2B5EF4-FFF2-40B4-BE49-F238E27FC236}">
                <a16:creationId xmlns:a16="http://schemas.microsoft.com/office/drawing/2014/main" id="{FAD9BE9C-B5EA-5DA0-9156-6E05D3882992}"/>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Glad and Generous Hearts</a:t>
            </a:r>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2</a:t>
            </a:fld>
            <a:endParaRPr lang="en-US"/>
          </a:p>
        </p:txBody>
      </p:sp>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576071" y="704088"/>
            <a:ext cx="9144000" cy="676656"/>
          </a:xfrm>
        </p:spPr>
        <p:txBody>
          <a:bodyPr anchor="b">
            <a:noAutofit/>
          </a:bodyPr>
          <a:lstStyle/>
          <a:p>
            <a:r>
              <a:rPr lang="en-US" sz="3200" u="sng" dirty="0"/>
              <a:t>“Your grumbling is not against us, but against the LORD…” (Exodus 16)</a:t>
            </a:r>
          </a:p>
        </p:txBody>
      </p:sp>
    </p:spTree>
    <p:extLst>
      <p:ext uri="{BB962C8B-B14F-4D97-AF65-F5344CB8AC3E}">
        <p14:creationId xmlns:p14="http://schemas.microsoft.com/office/powerpoint/2010/main" val="3435077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picture containing tree, plant, outdoor, poplar&#10;&#10;Description automatically generated">
            <a:extLst>
              <a:ext uri="{FF2B5EF4-FFF2-40B4-BE49-F238E27FC236}">
                <a16:creationId xmlns:a16="http://schemas.microsoft.com/office/drawing/2014/main" id="{19B26EA8-D826-499D-7878-08912C531749}"/>
              </a:ext>
            </a:extLst>
          </p:cNvPr>
          <p:cNvPicPr>
            <a:picLocks noGrp="1" noChangeAspect="1"/>
          </p:cNvPicPr>
          <p:nvPr>
            <p:ph sz="half" idx="1"/>
          </p:nvPr>
        </p:nvPicPr>
        <p:blipFill rotWithShape="1">
          <a:blip r:embed="rId2"/>
          <a:srcRect l="20514" r="-1" b="-1"/>
          <a:stretch/>
        </p:blipFill>
        <p:spPr>
          <a:xfrm>
            <a:off x="448731" y="1330675"/>
            <a:ext cx="5181600" cy="4351338"/>
          </a:xfrm>
          <a:noFill/>
        </p:spPr>
      </p:pic>
      <p:sp>
        <p:nvSpPr>
          <p:cNvPr id="16" name="Text Placeholder 3">
            <a:extLst>
              <a:ext uri="{FF2B5EF4-FFF2-40B4-BE49-F238E27FC236}">
                <a16:creationId xmlns:a16="http://schemas.microsoft.com/office/drawing/2014/main" id="{C77B0292-77F3-0DA2-DCEC-4CF4E6339D29}"/>
              </a:ext>
            </a:extLst>
          </p:cNvPr>
          <p:cNvSpPr>
            <a:spLocks noGrp="1"/>
          </p:cNvSpPr>
          <p:nvPr>
            <p:ph sz="half" idx="2"/>
          </p:nvPr>
        </p:nvSpPr>
        <p:spPr>
          <a:xfrm>
            <a:off x="5811475" y="962100"/>
            <a:ext cx="6203741" cy="5296087"/>
          </a:xfrm>
        </p:spPr>
        <p:txBody>
          <a:bodyPr>
            <a:normAutofit fontScale="47500" lnSpcReduction="20000"/>
          </a:bodyPr>
          <a:lstStyle/>
          <a:p>
            <a:r>
              <a:rPr lang="en-US" sz="6000" dirty="0"/>
              <a:t>Gluttony doesn’t exist only in food. It exists in excess – desiring more, and never being satisfied with the current grace.</a:t>
            </a:r>
          </a:p>
          <a:p>
            <a:r>
              <a:rPr lang="en-US" sz="6000" dirty="0"/>
              <a:t>Ahab is wealthy – incredibly wealthy. But his story reflects that even in the heights of wealth, a soul that always longs for more will never be satisfied. Only the Lord provides satisfaction.</a:t>
            </a:r>
          </a:p>
          <a:p>
            <a:r>
              <a:rPr lang="en-US" sz="6000" dirty="0"/>
              <a:t>If we don’t think our gluttony will affect others, we dare not ignore what happens in this story. Ahab’s selfishness ends the life of a man who did not deserve this cruelty.</a:t>
            </a:r>
          </a:p>
          <a:p>
            <a:endParaRPr lang="en-US" sz="2200" dirty="0"/>
          </a:p>
        </p:txBody>
      </p:sp>
      <p:sp>
        <p:nvSpPr>
          <p:cNvPr id="5" name="Date Placeholder 4">
            <a:extLst>
              <a:ext uri="{FF2B5EF4-FFF2-40B4-BE49-F238E27FC236}">
                <a16:creationId xmlns:a16="http://schemas.microsoft.com/office/drawing/2014/main" id="{831808C0-2186-DC4C-C1F0-54A5EC524D44}"/>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2022</a:t>
            </a:r>
          </a:p>
        </p:txBody>
      </p:sp>
      <p:sp>
        <p:nvSpPr>
          <p:cNvPr id="6" name="Footer Placeholder 5">
            <a:extLst>
              <a:ext uri="{FF2B5EF4-FFF2-40B4-BE49-F238E27FC236}">
                <a16:creationId xmlns:a16="http://schemas.microsoft.com/office/drawing/2014/main" id="{5779E521-FD83-6101-E094-9A446BE7B778}"/>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Glad and Generous Hearts</a:t>
            </a:r>
          </a:p>
        </p:txBody>
      </p:sp>
      <p:sp>
        <p:nvSpPr>
          <p:cNvPr id="7" name="Slide Number Placeholder 6">
            <a:extLst>
              <a:ext uri="{FF2B5EF4-FFF2-40B4-BE49-F238E27FC236}">
                <a16:creationId xmlns:a16="http://schemas.microsoft.com/office/drawing/2014/main" id="{0A0715E5-EFB2-9FE7-12C3-BF3A9A86BF91}"/>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a:t>
            </a:fld>
            <a:endParaRPr lang="en-US"/>
          </a:p>
        </p:txBody>
      </p:sp>
      <p:sp>
        <p:nvSpPr>
          <p:cNvPr id="14" name="Title 1">
            <a:extLst>
              <a:ext uri="{FF2B5EF4-FFF2-40B4-BE49-F238E27FC236}">
                <a16:creationId xmlns:a16="http://schemas.microsoft.com/office/drawing/2014/main" id="{6BC892E7-CBA5-DAD3-CD5E-93C72FEA4877}"/>
              </a:ext>
            </a:extLst>
          </p:cNvPr>
          <p:cNvSpPr>
            <a:spLocks noGrp="1"/>
          </p:cNvSpPr>
          <p:nvPr>
            <p:ph type="title"/>
          </p:nvPr>
        </p:nvSpPr>
        <p:spPr>
          <a:xfrm>
            <a:off x="584460" y="150415"/>
            <a:ext cx="9144000" cy="676656"/>
          </a:xfrm>
        </p:spPr>
        <p:txBody>
          <a:bodyPr anchor="b">
            <a:normAutofit/>
          </a:bodyPr>
          <a:lstStyle/>
          <a:p>
            <a:r>
              <a:rPr lang="en-US" sz="3700" u="sng" dirty="0"/>
              <a:t>Ahab, the petulant child (1st Kings 21)</a:t>
            </a:r>
          </a:p>
        </p:txBody>
      </p:sp>
    </p:spTree>
    <p:extLst>
      <p:ext uri="{BB962C8B-B14F-4D97-AF65-F5344CB8AC3E}">
        <p14:creationId xmlns:p14="http://schemas.microsoft.com/office/powerpoint/2010/main" val="1412801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72D5-F3D5-DDC7-D4F0-480F22CAA3BA}"/>
              </a:ext>
            </a:extLst>
          </p:cNvPr>
          <p:cNvSpPr>
            <a:spLocks noGrp="1"/>
          </p:cNvSpPr>
          <p:nvPr>
            <p:ph type="title"/>
          </p:nvPr>
        </p:nvSpPr>
        <p:spPr>
          <a:xfrm>
            <a:off x="108558" y="90991"/>
            <a:ext cx="7873535" cy="1490302"/>
          </a:xfrm>
        </p:spPr>
        <p:txBody>
          <a:bodyPr/>
          <a:lstStyle/>
          <a:p>
            <a:pPr algn="ctr"/>
            <a:r>
              <a:rPr lang="en-US" sz="3600" u="sng" dirty="0"/>
              <a:t>“They received their food with glad and generous hearts…” </a:t>
            </a:r>
            <a:br>
              <a:rPr lang="en-US" sz="3600" u="sng" dirty="0"/>
            </a:br>
            <a:r>
              <a:rPr lang="en-US" sz="3600" u="sng" dirty="0"/>
              <a:t>(Acts 2.42-47)</a:t>
            </a:r>
          </a:p>
        </p:txBody>
      </p:sp>
      <p:sp>
        <p:nvSpPr>
          <p:cNvPr id="3" name="Text Placeholder 2">
            <a:extLst>
              <a:ext uri="{FF2B5EF4-FFF2-40B4-BE49-F238E27FC236}">
                <a16:creationId xmlns:a16="http://schemas.microsoft.com/office/drawing/2014/main" id="{26F36372-6C5B-AC23-EED3-4270688F8DFC}"/>
              </a:ext>
            </a:extLst>
          </p:cNvPr>
          <p:cNvSpPr>
            <a:spLocks noGrp="1"/>
          </p:cNvSpPr>
          <p:nvPr>
            <p:ph type="body" sz="half" idx="2"/>
          </p:nvPr>
        </p:nvSpPr>
        <p:spPr>
          <a:xfrm>
            <a:off x="171880" y="1672285"/>
            <a:ext cx="6975539" cy="4426511"/>
          </a:xfrm>
        </p:spPr>
        <p:txBody>
          <a:bodyPr>
            <a:normAutofit fontScale="92500"/>
          </a:bodyPr>
          <a:lstStyle/>
          <a:p>
            <a:r>
              <a:rPr lang="en-US" sz="2600" dirty="0"/>
              <a:t>• </a:t>
            </a:r>
            <a:r>
              <a:rPr lang="en-US" sz="3000" dirty="0"/>
              <a:t>After the founding of the church, how do you handle a lot of people who are strangers but also family? You treat them as Christ has treated you – sacrificing so that you may serve their needs.</a:t>
            </a:r>
          </a:p>
          <a:p>
            <a:r>
              <a:rPr lang="en-US" sz="3000" dirty="0"/>
              <a:t>• Was every meal perfect, every home comfortable, every person perfect, and every bed comfy? Most likely not. But they had God, they had family, and they had thankfulness. What else could they need?</a:t>
            </a:r>
          </a:p>
          <a:p>
            <a:endParaRPr lang="en-US" dirty="0"/>
          </a:p>
        </p:txBody>
      </p:sp>
      <p:pic>
        <p:nvPicPr>
          <p:cNvPr id="9" name="Picture Placeholder 8" descr="A picture containing grass, outdoor, mammal, field&#10;&#10;Description automatically generated">
            <a:extLst>
              <a:ext uri="{FF2B5EF4-FFF2-40B4-BE49-F238E27FC236}">
                <a16:creationId xmlns:a16="http://schemas.microsoft.com/office/drawing/2014/main" id="{352A9E38-06E2-E486-823F-F460E90DF75C}"/>
              </a:ext>
            </a:extLst>
          </p:cNvPr>
          <p:cNvPicPr>
            <a:picLocks noGrp="1" noChangeAspect="1"/>
          </p:cNvPicPr>
          <p:nvPr>
            <p:ph type="pic" idx="1"/>
          </p:nvPr>
        </p:nvPicPr>
        <p:blipFill>
          <a:blip r:embed="rId2"/>
          <a:srcRect l="25758" r="25758"/>
          <a:stretch>
            <a:fillRect/>
          </a:stretch>
        </p:blipFill>
        <p:spPr/>
      </p:pic>
      <p:sp>
        <p:nvSpPr>
          <p:cNvPr id="5" name="Date Placeholder 4">
            <a:extLst>
              <a:ext uri="{FF2B5EF4-FFF2-40B4-BE49-F238E27FC236}">
                <a16:creationId xmlns:a16="http://schemas.microsoft.com/office/drawing/2014/main" id="{109035BD-D283-4B21-9F68-CAB091ED2E56}"/>
              </a:ext>
            </a:extLst>
          </p:cNvPr>
          <p:cNvSpPr>
            <a:spLocks noGrp="1"/>
          </p:cNvSpPr>
          <p:nvPr>
            <p:ph type="dt" sz="half" idx="10"/>
          </p:nvPr>
        </p:nvSpPr>
        <p:spPr/>
        <p:txBody>
          <a:bodyPr/>
          <a:lstStyle/>
          <a:p>
            <a:r>
              <a:rPr lang="en-US" dirty="0"/>
              <a:t>2022</a:t>
            </a:r>
          </a:p>
        </p:txBody>
      </p:sp>
      <p:sp>
        <p:nvSpPr>
          <p:cNvPr id="6" name="Footer Placeholder 5">
            <a:extLst>
              <a:ext uri="{FF2B5EF4-FFF2-40B4-BE49-F238E27FC236}">
                <a16:creationId xmlns:a16="http://schemas.microsoft.com/office/drawing/2014/main" id="{305842FF-75B6-3B87-6BA0-D4944B8B8B23}"/>
              </a:ext>
            </a:extLst>
          </p:cNvPr>
          <p:cNvSpPr>
            <a:spLocks noGrp="1"/>
          </p:cNvSpPr>
          <p:nvPr>
            <p:ph type="ftr" sz="quarter" idx="11"/>
          </p:nvPr>
        </p:nvSpPr>
        <p:spPr/>
        <p:txBody>
          <a:bodyPr/>
          <a:lstStyle/>
          <a:p>
            <a:r>
              <a:rPr lang="en-US" dirty="0"/>
              <a:t>Glad and Generous Hearts</a:t>
            </a:r>
          </a:p>
        </p:txBody>
      </p:sp>
      <p:sp>
        <p:nvSpPr>
          <p:cNvPr id="7" name="Slide Number Placeholder 6">
            <a:extLst>
              <a:ext uri="{FF2B5EF4-FFF2-40B4-BE49-F238E27FC236}">
                <a16:creationId xmlns:a16="http://schemas.microsoft.com/office/drawing/2014/main" id="{DF2D4055-9BDB-7850-8F31-898E04D4EC5D}"/>
              </a:ext>
            </a:extLst>
          </p:cNvPr>
          <p:cNvSpPr>
            <a:spLocks noGrp="1"/>
          </p:cNvSpPr>
          <p:nvPr>
            <p:ph type="sldNum" sz="quarter" idx="12"/>
          </p:nvPr>
        </p:nvSpPr>
        <p:spPr/>
        <p:txBody>
          <a:bodyPr/>
          <a:lstStyle/>
          <a:p>
            <a:fld id="{58FB4751-880F-D840-AAA9-3A15815CC996}" type="slidenum">
              <a:rPr lang="en-US" smtClean="0"/>
              <a:t>4</a:t>
            </a:fld>
            <a:endParaRPr lang="en-US" dirty="0"/>
          </a:p>
        </p:txBody>
      </p:sp>
    </p:spTree>
    <p:extLst>
      <p:ext uri="{BB962C8B-B14F-4D97-AF65-F5344CB8AC3E}">
        <p14:creationId xmlns:p14="http://schemas.microsoft.com/office/powerpoint/2010/main" val="392658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2A0C9-3097-646E-0436-3B6A23A2CD80}"/>
              </a:ext>
            </a:extLst>
          </p:cNvPr>
          <p:cNvSpPr>
            <a:spLocks noGrp="1"/>
          </p:cNvSpPr>
          <p:nvPr>
            <p:ph type="title"/>
          </p:nvPr>
        </p:nvSpPr>
        <p:spPr>
          <a:xfrm>
            <a:off x="365760" y="443759"/>
            <a:ext cx="6502620" cy="676656"/>
          </a:xfrm>
        </p:spPr>
        <p:txBody>
          <a:bodyPr/>
          <a:lstStyle/>
          <a:p>
            <a:pPr algn="ctr"/>
            <a:r>
              <a:rPr lang="en-US" sz="3200" u="sng" dirty="0"/>
              <a:t>“But godliness with contentment is great gain…” (1st Timothy 6.3-10)</a:t>
            </a:r>
          </a:p>
        </p:txBody>
      </p:sp>
      <p:sp>
        <p:nvSpPr>
          <p:cNvPr id="3" name="Text Placeholder 2">
            <a:extLst>
              <a:ext uri="{FF2B5EF4-FFF2-40B4-BE49-F238E27FC236}">
                <a16:creationId xmlns:a16="http://schemas.microsoft.com/office/drawing/2014/main" id="{390741B7-D48A-85F8-1887-0E51B8A44EF5}"/>
              </a:ext>
            </a:extLst>
          </p:cNvPr>
          <p:cNvSpPr>
            <a:spLocks noGrp="1"/>
          </p:cNvSpPr>
          <p:nvPr>
            <p:ph type="body" sz="half" idx="2"/>
          </p:nvPr>
        </p:nvSpPr>
        <p:spPr>
          <a:xfrm>
            <a:off x="281757" y="1376670"/>
            <a:ext cx="7343836" cy="4641731"/>
          </a:xfrm>
        </p:spPr>
        <p:txBody>
          <a:bodyPr>
            <a:normAutofit lnSpcReduction="10000"/>
          </a:bodyPr>
          <a:lstStyle/>
          <a:p>
            <a:r>
              <a:rPr lang="en-US" sz="3200" dirty="0"/>
              <a:t>• The motivation for false teaching comes from selfishness. They abuse God’s name for the sake of their pocketbooks. Gain for themselves, “joy” in excess.</a:t>
            </a:r>
          </a:p>
          <a:p>
            <a:r>
              <a:rPr lang="en-US" sz="3200" dirty="0"/>
              <a:t>• But to the contrary – true godliness, sound doctrine, leads to contentment. With merely food and clothing we should be content. Is that true for us? Or do we constantly desire more?</a:t>
            </a:r>
          </a:p>
          <a:p>
            <a:endParaRPr lang="en-US" dirty="0"/>
          </a:p>
        </p:txBody>
      </p:sp>
      <p:pic>
        <p:nvPicPr>
          <p:cNvPr id="9" name="Picture Placeholder 8" descr="A picture containing grass, outdoor, field, standing&#10;&#10;Description automatically generated">
            <a:extLst>
              <a:ext uri="{FF2B5EF4-FFF2-40B4-BE49-F238E27FC236}">
                <a16:creationId xmlns:a16="http://schemas.microsoft.com/office/drawing/2014/main" id="{CDB33129-A0BE-58E8-FB0C-8275237335F2}"/>
              </a:ext>
            </a:extLst>
          </p:cNvPr>
          <p:cNvPicPr>
            <a:picLocks noGrp="1" noChangeAspect="1"/>
          </p:cNvPicPr>
          <p:nvPr>
            <p:ph type="pic" idx="1"/>
          </p:nvPr>
        </p:nvPicPr>
        <p:blipFill>
          <a:blip r:embed="rId2"/>
          <a:srcRect l="25758" r="25758"/>
          <a:stretch>
            <a:fillRect/>
          </a:stretch>
        </p:blipFill>
        <p:spPr/>
      </p:pic>
      <p:sp>
        <p:nvSpPr>
          <p:cNvPr id="5" name="Date Placeholder 4">
            <a:extLst>
              <a:ext uri="{FF2B5EF4-FFF2-40B4-BE49-F238E27FC236}">
                <a16:creationId xmlns:a16="http://schemas.microsoft.com/office/drawing/2014/main" id="{42BDDAC1-2843-2277-3A63-6BAF1B439833}"/>
              </a:ext>
            </a:extLst>
          </p:cNvPr>
          <p:cNvSpPr>
            <a:spLocks noGrp="1"/>
          </p:cNvSpPr>
          <p:nvPr>
            <p:ph type="dt" sz="half" idx="10"/>
          </p:nvPr>
        </p:nvSpPr>
        <p:spPr/>
        <p:txBody>
          <a:bodyPr/>
          <a:lstStyle/>
          <a:p>
            <a:r>
              <a:rPr lang="en-US" dirty="0"/>
              <a:t>2022</a:t>
            </a:r>
          </a:p>
        </p:txBody>
      </p:sp>
      <p:sp>
        <p:nvSpPr>
          <p:cNvPr id="6" name="Footer Placeholder 5">
            <a:extLst>
              <a:ext uri="{FF2B5EF4-FFF2-40B4-BE49-F238E27FC236}">
                <a16:creationId xmlns:a16="http://schemas.microsoft.com/office/drawing/2014/main" id="{D84C725D-2082-3F56-03CB-21F57080738B}"/>
              </a:ext>
            </a:extLst>
          </p:cNvPr>
          <p:cNvSpPr>
            <a:spLocks noGrp="1"/>
          </p:cNvSpPr>
          <p:nvPr>
            <p:ph type="ftr" sz="quarter" idx="11"/>
          </p:nvPr>
        </p:nvSpPr>
        <p:spPr/>
        <p:txBody>
          <a:bodyPr/>
          <a:lstStyle/>
          <a:p>
            <a:r>
              <a:rPr lang="en-US" dirty="0"/>
              <a:t>Glad and Generous Hearts</a:t>
            </a:r>
          </a:p>
        </p:txBody>
      </p:sp>
      <p:sp>
        <p:nvSpPr>
          <p:cNvPr id="7" name="Slide Number Placeholder 6">
            <a:extLst>
              <a:ext uri="{FF2B5EF4-FFF2-40B4-BE49-F238E27FC236}">
                <a16:creationId xmlns:a16="http://schemas.microsoft.com/office/drawing/2014/main" id="{BF00FAB3-C80E-4E59-5234-3832D76D7C69}"/>
              </a:ext>
            </a:extLst>
          </p:cNvPr>
          <p:cNvSpPr>
            <a:spLocks noGrp="1"/>
          </p:cNvSpPr>
          <p:nvPr>
            <p:ph type="sldNum" sz="quarter" idx="12"/>
          </p:nvPr>
        </p:nvSpPr>
        <p:spPr/>
        <p:txBody>
          <a:bodyPr/>
          <a:lstStyle/>
          <a:p>
            <a:fld id="{58FB4751-880F-D840-AAA9-3A15815CC996}" type="slidenum">
              <a:rPr lang="en-US" smtClean="0"/>
              <a:t>5</a:t>
            </a:fld>
            <a:endParaRPr lang="en-US" dirty="0"/>
          </a:p>
        </p:txBody>
      </p:sp>
    </p:spTree>
    <p:extLst>
      <p:ext uri="{BB962C8B-B14F-4D97-AF65-F5344CB8AC3E}">
        <p14:creationId xmlns:p14="http://schemas.microsoft.com/office/powerpoint/2010/main" val="4252393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ADD6-0B42-E182-5242-B9FA372103C1}"/>
              </a:ext>
            </a:extLst>
          </p:cNvPr>
          <p:cNvSpPr>
            <a:spLocks noGrp="1"/>
          </p:cNvSpPr>
          <p:nvPr>
            <p:ph type="ctrTitle"/>
          </p:nvPr>
        </p:nvSpPr>
        <p:spPr/>
        <p:txBody>
          <a:bodyPr/>
          <a:lstStyle/>
          <a:p>
            <a:r>
              <a:rPr lang="en-US" dirty="0"/>
              <a:t>Glad and Generous Hearts</a:t>
            </a:r>
          </a:p>
        </p:txBody>
      </p:sp>
      <p:sp>
        <p:nvSpPr>
          <p:cNvPr id="4" name="Speech Bubble: Rectangle 3">
            <a:extLst>
              <a:ext uri="{FF2B5EF4-FFF2-40B4-BE49-F238E27FC236}">
                <a16:creationId xmlns:a16="http://schemas.microsoft.com/office/drawing/2014/main" id="{604144C0-A19F-234B-9A49-9222C0AB2156}"/>
              </a:ext>
            </a:extLst>
          </p:cNvPr>
          <p:cNvSpPr/>
          <p:nvPr/>
        </p:nvSpPr>
        <p:spPr>
          <a:xfrm>
            <a:off x="2172749" y="3509963"/>
            <a:ext cx="7868873" cy="2225674"/>
          </a:xfrm>
          <a:prstGeom prst="wedgeRectCallout">
            <a:avLst>
              <a:gd name="adj1" fmla="val -7429"/>
              <a:gd name="adj2" fmla="val 8868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8F3F0"/>
                </a:solidFill>
              </a:rPr>
              <a:t>Do not allow the desire of more than what you have fester. God is the giver of every good and perfect gift. Be able to say, “Whether I have a little or I have a lot, I am content because I have Jesus.”</a:t>
            </a:r>
          </a:p>
        </p:txBody>
      </p:sp>
    </p:spTree>
    <p:extLst>
      <p:ext uri="{BB962C8B-B14F-4D97-AF65-F5344CB8AC3E}">
        <p14:creationId xmlns:p14="http://schemas.microsoft.com/office/powerpoint/2010/main" val="156607575"/>
      </p:ext>
    </p:extLst>
  </p:cSld>
  <p:clrMapOvr>
    <a:masterClrMapping/>
  </p:clrMapOvr>
</p:sld>
</file>

<file path=ppt/theme/theme1.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_Organic_Presentation_Win32_SW_v10.potx" id="{6F7A4518-677F-49D0-AD76-8F0F7DEFB1E5}" vid="{F577DF72-62B0-42B0-B34E-786789A79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{15CF0320-2358-4AB5-8B83-7072297AEB43}tf11964407_win32</Template>
  <TotalTime>698</TotalTime>
  <Words>503</Words>
  <Application>Microsoft Office PowerPoint</Application>
  <PresentationFormat>Widescreen</PresentationFormat>
  <Paragraphs>31</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Courier New</vt:lpstr>
      <vt:lpstr>Gill Sans Nova</vt:lpstr>
      <vt:lpstr>Gill Sans Nova Light</vt:lpstr>
      <vt:lpstr>Sagona Book</vt:lpstr>
      <vt:lpstr>Office Theme</vt:lpstr>
      <vt:lpstr>PowerPoint Presentation</vt:lpstr>
      <vt:lpstr>“Your grumbling is not against us, but against the LORD…” (Exodus 16)</vt:lpstr>
      <vt:lpstr>Ahab, the petulant child (1st Kings 21)</vt:lpstr>
      <vt:lpstr>“They received their food with glad and generous hearts…”  (Acts 2.42-47)</vt:lpstr>
      <vt:lpstr>“But godliness with contentment is great gain…” (1st Timothy 6.3-10)</vt:lpstr>
      <vt:lpstr>Glad and Generous Hearts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Newman</dc:creator>
  <cp:lastModifiedBy>Northwood1</cp:lastModifiedBy>
  <cp:revision>2</cp:revision>
  <dcterms:created xsi:type="dcterms:W3CDTF">2022-11-20T01:50:57Z</dcterms:created>
  <dcterms:modified xsi:type="dcterms:W3CDTF">2022-11-20T14:42:58Z</dcterms:modified>
</cp:coreProperties>
</file>