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68" r:id="rId5"/>
    <p:sldId id="256" r:id="rId6"/>
    <p:sldId id="263" r:id="rId7"/>
    <p:sldId id="264" r:id="rId8"/>
    <p:sldId id="265" r:id="rId9"/>
    <p:sldId id="269" r:id="rId10"/>
    <p:sldId id="271"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p:cViewPr>
        <p:scale>
          <a:sx n="90" d="100"/>
          <a:sy n="90" d="100"/>
        </p:scale>
        <p:origin x="4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2/19/2023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2/19/2023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823C-755C-3C33-2FF1-86CEBC2D3F1F}"/>
              </a:ext>
            </a:extLst>
          </p:cNvPr>
          <p:cNvSpPr>
            <a:spLocks noGrp="1"/>
          </p:cNvSpPr>
          <p:nvPr>
            <p:ph type="title"/>
          </p:nvPr>
        </p:nvSpPr>
        <p:spPr/>
        <p:txBody>
          <a:bodyPr/>
          <a:lstStyle/>
          <a:p>
            <a:pPr algn="ctr"/>
            <a:r>
              <a:rPr lang="en-US" dirty="0"/>
              <a:t>Series Progression</a:t>
            </a:r>
          </a:p>
        </p:txBody>
      </p:sp>
      <p:sp>
        <p:nvSpPr>
          <p:cNvPr id="3" name="Content Placeholder 2">
            <a:extLst>
              <a:ext uri="{FF2B5EF4-FFF2-40B4-BE49-F238E27FC236}">
                <a16:creationId xmlns:a16="http://schemas.microsoft.com/office/drawing/2014/main" id="{E291C871-56AA-61B4-58A1-9F372789D60D}"/>
              </a:ext>
            </a:extLst>
          </p:cNvPr>
          <p:cNvSpPr>
            <a:spLocks noGrp="1"/>
          </p:cNvSpPr>
          <p:nvPr>
            <p:ph idx="1"/>
          </p:nvPr>
        </p:nvSpPr>
        <p:spPr>
          <a:xfrm>
            <a:off x="634538" y="1537855"/>
            <a:ext cx="10922924" cy="5063086"/>
          </a:xfrm>
        </p:spPr>
        <p:txBody>
          <a:bodyPr>
            <a:normAutofit lnSpcReduction="10000"/>
          </a:bodyPr>
          <a:lstStyle/>
          <a:p>
            <a:pPr marL="0" indent="0" algn="ctr">
              <a:buNone/>
            </a:pPr>
            <a:r>
              <a:rPr lang="en-US" sz="3600" b="1" dirty="0"/>
              <a:t>1.22.23</a:t>
            </a:r>
            <a:r>
              <a:rPr lang="en-US" sz="3600" dirty="0"/>
              <a:t> - Lesson One: What is encouragement? </a:t>
            </a:r>
          </a:p>
          <a:p>
            <a:pPr marL="0" indent="0" algn="ctr">
              <a:buNone/>
            </a:pPr>
            <a:r>
              <a:rPr lang="en-US" sz="3600" b="1" dirty="0"/>
              <a:t>1.29.23</a:t>
            </a:r>
            <a:r>
              <a:rPr lang="en-US" sz="3600" dirty="0"/>
              <a:t> - N/A because we have Leon Mauldin!</a:t>
            </a:r>
          </a:p>
          <a:p>
            <a:pPr marL="0" indent="0" algn="ctr">
              <a:buNone/>
            </a:pPr>
            <a:r>
              <a:rPr lang="en-US" sz="3600" b="1" dirty="0"/>
              <a:t>2.5.23 </a:t>
            </a:r>
            <a:r>
              <a:rPr lang="en-US" sz="3600" dirty="0"/>
              <a:t>- Lesson Two: The Absurdity of Individualism. </a:t>
            </a:r>
          </a:p>
          <a:p>
            <a:pPr marL="0" indent="0" algn="ctr">
              <a:buNone/>
            </a:pPr>
            <a:r>
              <a:rPr lang="en-US" sz="3600" b="1" dirty="0"/>
              <a:t>2.12.23</a:t>
            </a:r>
            <a:r>
              <a:rPr lang="en-US" sz="3600" dirty="0"/>
              <a:t> - Lesson Three: The Words We Use. </a:t>
            </a:r>
          </a:p>
          <a:p>
            <a:pPr marL="0" indent="0" algn="ctr">
              <a:buNone/>
            </a:pPr>
            <a:r>
              <a:rPr lang="en-US" sz="3600" b="1" u="sng" dirty="0"/>
              <a:t>2.19.23</a:t>
            </a:r>
            <a:r>
              <a:rPr lang="en-US" sz="3600" u="sng" dirty="0"/>
              <a:t> - Lesson Four: Stirring Each Other Up to Good Works</a:t>
            </a:r>
            <a:r>
              <a:rPr lang="en-US" sz="3600" dirty="0"/>
              <a:t>. </a:t>
            </a:r>
          </a:p>
          <a:p>
            <a:pPr marL="0" indent="0" algn="ctr">
              <a:buNone/>
            </a:pPr>
            <a:r>
              <a:rPr lang="en-US" sz="3600" b="1" dirty="0"/>
              <a:t>2.26.23</a:t>
            </a:r>
            <a:r>
              <a:rPr lang="en-US" sz="3600" dirty="0"/>
              <a:t> - Lesson Five: Q &amp; A – Answering Questions, Objections, and Other Comments posed throughout the series.</a:t>
            </a:r>
          </a:p>
          <a:p>
            <a:endParaRPr lang="en-US" dirty="0"/>
          </a:p>
        </p:txBody>
      </p:sp>
    </p:spTree>
    <p:extLst>
      <p:ext uri="{BB962C8B-B14F-4D97-AF65-F5344CB8AC3E}">
        <p14:creationId xmlns:p14="http://schemas.microsoft.com/office/powerpoint/2010/main" val="264533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Encourage One Another Series, Lesson 3</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686767" y="4448400"/>
            <a:ext cx="10667032" cy="1641490"/>
          </a:xfrm>
        </p:spPr>
        <p:txBody>
          <a:bodyPr>
            <a:normAutofit/>
          </a:bodyPr>
          <a:lstStyle/>
          <a:p>
            <a:r>
              <a:rPr lang="en-US" sz="8000" dirty="0"/>
              <a:t>Stirring Each Other Up</a:t>
            </a:r>
          </a:p>
        </p:txBody>
      </p:sp>
    </p:spTree>
    <p:extLst>
      <p:ext uri="{BB962C8B-B14F-4D97-AF65-F5344CB8AC3E}">
        <p14:creationId xmlns:p14="http://schemas.microsoft.com/office/powerpoint/2010/main" val="354975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E16DFF-7104-CF72-B049-722A93B6E09C}"/>
              </a:ext>
            </a:extLst>
          </p:cNvPr>
          <p:cNvSpPr>
            <a:spLocks noGrp="1"/>
          </p:cNvSpPr>
          <p:nvPr>
            <p:ph sz="half" idx="1"/>
          </p:nvPr>
        </p:nvSpPr>
        <p:spPr>
          <a:xfrm>
            <a:off x="318028" y="1825625"/>
            <a:ext cx="6311371" cy="4667250"/>
          </a:xfrm>
        </p:spPr>
        <p:txBody>
          <a:bodyPr>
            <a:normAutofit/>
          </a:bodyPr>
          <a:lstStyle/>
          <a:p>
            <a:pPr marL="0" indent="0">
              <a:buNone/>
            </a:pPr>
            <a:r>
              <a:rPr lang="en-US" sz="3200" dirty="0"/>
              <a:t>What are we supposed to be encouraging each other for? To arrive at a truly practical end, we must be reminded about why we’re even supposed to encourage at all.</a:t>
            </a:r>
          </a:p>
          <a:p>
            <a:pPr marL="0" indent="0">
              <a:buNone/>
            </a:pPr>
            <a:endParaRPr lang="en-US" sz="3200" dirty="0"/>
          </a:p>
          <a:p>
            <a:pPr marL="0" indent="0">
              <a:buNone/>
            </a:pPr>
            <a:r>
              <a:rPr lang="en-US" sz="3200" dirty="0"/>
              <a:t>Let us not get it twisted – teaching about love and good works is not the social gospel.</a:t>
            </a:r>
          </a:p>
        </p:txBody>
      </p:sp>
      <p:pic>
        <p:nvPicPr>
          <p:cNvPr id="6" name="Content Placeholder 5" descr="A person sitting on the floor&#10;&#10;Description automatically generated with medium confidence">
            <a:extLst>
              <a:ext uri="{FF2B5EF4-FFF2-40B4-BE49-F238E27FC236}">
                <a16:creationId xmlns:a16="http://schemas.microsoft.com/office/drawing/2014/main" id="{723C7269-A329-AE59-EC3E-50CF07ABBAB6}"/>
              </a:ext>
            </a:extLst>
          </p:cNvPr>
          <p:cNvPicPr>
            <a:picLocks noGrp="1" noChangeAspect="1"/>
          </p:cNvPicPr>
          <p:nvPr>
            <p:ph sz="half" idx="2"/>
          </p:nvPr>
        </p:nvPicPr>
        <p:blipFill>
          <a:blip r:embed="rId2"/>
          <a:stretch>
            <a:fillRect/>
          </a:stretch>
        </p:blipFill>
        <p:spPr>
          <a:xfrm>
            <a:off x="6493934" y="2206366"/>
            <a:ext cx="5380038" cy="3905767"/>
          </a:xfrm>
        </p:spPr>
      </p:pic>
    </p:spTree>
    <p:extLst>
      <p:ext uri="{BB962C8B-B14F-4D97-AF65-F5344CB8AC3E}">
        <p14:creationId xmlns:p14="http://schemas.microsoft.com/office/powerpoint/2010/main" val="78409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97B8-F21B-78F0-C66C-6F3993D97EB5}"/>
              </a:ext>
            </a:extLst>
          </p:cNvPr>
          <p:cNvSpPr>
            <a:spLocks noGrp="1"/>
          </p:cNvSpPr>
          <p:nvPr>
            <p:ph type="title"/>
          </p:nvPr>
        </p:nvSpPr>
        <p:spPr>
          <a:xfrm>
            <a:off x="4702628" y="365125"/>
            <a:ext cx="6651171" cy="1325563"/>
          </a:xfrm>
        </p:spPr>
        <p:txBody>
          <a:bodyPr vert="horz" lIns="91440" tIns="45720" rIns="91440" bIns="45720" rtlCol="0" anchor="ctr">
            <a:normAutofit/>
          </a:bodyPr>
          <a:lstStyle/>
          <a:p>
            <a:r>
              <a:rPr lang="en-US" sz="4200" u="sng" dirty="0"/>
              <a:t>Written on Stone: Deuteronomy 27.1-8</a:t>
            </a:r>
          </a:p>
        </p:txBody>
      </p:sp>
      <p:sp>
        <p:nvSpPr>
          <p:cNvPr id="4" name="Content Placeholder 3">
            <a:extLst>
              <a:ext uri="{FF2B5EF4-FFF2-40B4-BE49-F238E27FC236}">
                <a16:creationId xmlns:a16="http://schemas.microsoft.com/office/drawing/2014/main" id="{7F6CFC03-8750-8551-9A65-16D4048E6B0E}"/>
              </a:ext>
            </a:extLst>
          </p:cNvPr>
          <p:cNvSpPr>
            <a:spLocks noGrp="1"/>
          </p:cNvSpPr>
          <p:nvPr>
            <p:ph sz="half" idx="2"/>
          </p:nvPr>
        </p:nvSpPr>
        <p:spPr>
          <a:xfrm>
            <a:off x="4702627" y="1825624"/>
            <a:ext cx="7092423" cy="4759474"/>
          </a:xfrm>
        </p:spPr>
        <p:txBody>
          <a:bodyPr vert="horz" lIns="91440" tIns="45720" rIns="91440" bIns="45720" rtlCol="0">
            <a:normAutofit fontScale="92500" lnSpcReduction="10000"/>
          </a:bodyPr>
          <a:lstStyle/>
          <a:p>
            <a:r>
              <a:rPr lang="en-US" dirty="0"/>
              <a:t>This passage gives important groundwork for the rest of the chapter. Here’s a few of the important details:</a:t>
            </a:r>
          </a:p>
          <a:p>
            <a:pPr lvl="1"/>
            <a:r>
              <a:rPr lang="en-US" sz="2800" dirty="0"/>
              <a:t>Mt. </a:t>
            </a:r>
            <a:r>
              <a:rPr lang="en-US" sz="2800" dirty="0" err="1"/>
              <a:t>Ebal</a:t>
            </a:r>
            <a:r>
              <a:rPr lang="en-US" sz="2800" dirty="0"/>
              <a:t> was near Shechem, where God met Abraham when he entered the promise land. This altar was a sign that God continues to fulfill his promises.</a:t>
            </a:r>
          </a:p>
          <a:p>
            <a:pPr lvl="1"/>
            <a:r>
              <a:rPr lang="en-US" sz="2800" dirty="0"/>
              <a:t>Uncut stones were a distinction between Canaanite “god” worship and worship of the true God.</a:t>
            </a:r>
          </a:p>
          <a:p>
            <a:pPr lvl="1"/>
            <a:r>
              <a:rPr lang="en-US" sz="2800" dirty="0"/>
              <a:t>The law carved on the stones would be a reminder to the people of God’s faithfulness but also their obligations of obedience.</a:t>
            </a:r>
            <a:endParaRPr lang="en-US" dirty="0"/>
          </a:p>
          <a:p>
            <a:endParaRPr lang="en-US" sz="1500" dirty="0"/>
          </a:p>
        </p:txBody>
      </p:sp>
      <p:pic>
        <p:nvPicPr>
          <p:cNvPr id="6" name="Content Placeholder 5" descr="Qr code&#10;&#10;Description automatically generated with low confidence">
            <a:extLst>
              <a:ext uri="{FF2B5EF4-FFF2-40B4-BE49-F238E27FC236}">
                <a16:creationId xmlns:a16="http://schemas.microsoft.com/office/drawing/2014/main" id="{6067B020-B95F-BBBF-FF53-FF152215E201}"/>
              </a:ext>
            </a:extLst>
          </p:cNvPr>
          <p:cNvPicPr>
            <a:picLocks noGrp="1" noChangeAspect="1"/>
          </p:cNvPicPr>
          <p:nvPr>
            <p:ph sz="half" idx="1"/>
          </p:nvPr>
        </p:nvPicPr>
        <p:blipFill rotWithShape="1">
          <a:blip r:embed="rId3"/>
          <a:srcRect r="23422" b="2"/>
          <a:stretch/>
        </p:blipFill>
        <p:spPr>
          <a:xfrm rot="5400000">
            <a:off x="-1257300" y="1257300"/>
            <a:ext cx="6858000" cy="4343400"/>
          </a:xfrm>
          <a:prstGeom prst="rect">
            <a:avLst/>
          </a:prstGeom>
        </p:spPr>
      </p:pic>
    </p:spTree>
    <p:extLst>
      <p:ext uri="{BB962C8B-B14F-4D97-AF65-F5344CB8AC3E}">
        <p14:creationId xmlns:p14="http://schemas.microsoft.com/office/powerpoint/2010/main" val="167034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902C563-2BF9-4F16-C34A-28B9BB68037C}"/>
              </a:ext>
            </a:extLst>
          </p:cNvPr>
          <p:cNvPicPr>
            <a:picLocks noGrp="1" noChangeAspect="1"/>
          </p:cNvPicPr>
          <p:nvPr>
            <p:ph sz="half" idx="1"/>
          </p:nvPr>
        </p:nvPicPr>
        <p:blipFill>
          <a:blip r:embed="rId3"/>
          <a:srcRect l="5555" r="5555"/>
          <a:stretch/>
        </p:blipFill>
        <p:spPr>
          <a:xfrm>
            <a:off x="7552944" y="10"/>
            <a:ext cx="4639056" cy="6857990"/>
          </a:xfrm>
          <a:prstGeom prst="rect">
            <a:avLst/>
          </a:prstGeom>
        </p:spPr>
      </p:pic>
      <p:sp useBgFill="1">
        <p:nvSpPr>
          <p:cNvPr id="11" name="Rectangle 10">
            <a:extLst>
              <a:ext uri="{FF2B5EF4-FFF2-40B4-BE49-F238E27FC236}">
                <a16:creationId xmlns:a16="http://schemas.microsoft.com/office/drawing/2014/main" id="{97E60398-905F-436C-AB6F-00D742F62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01321-1515-F376-E8F8-C605EA5F8FB1}"/>
              </a:ext>
            </a:extLst>
          </p:cNvPr>
          <p:cNvSpPr>
            <a:spLocks noGrp="1"/>
          </p:cNvSpPr>
          <p:nvPr>
            <p:ph type="title"/>
          </p:nvPr>
        </p:nvSpPr>
        <p:spPr>
          <a:xfrm>
            <a:off x="684029" y="134936"/>
            <a:ext cx="6337004" cy="1488669"/>
          </a:xfrm>
        </p:spPr>
        <p:txBody>
          <a:bodyPr vert="horz" lIns="91440" tIns="45720" rIns="91440" bIns="45720" rtlCol="0" anchor="ctr">
            <a:normAutofit/>
          </a:bodyPr>
          <a:lstStyle/>
          <a:p>
            <a:r>
              <a:rPr lang="en-US" sz="4200" u="sng" dirty="0"/>
              <a:t>The Curses: </a:t>
            </a:r>
            <a:br>
              <a:rPr lang="en-US" sz="4200" u="sng" dirty="0"/>
            </a:br>
            <a:r>
              <a:rPr lang="en-US" sz="4200" u="sng" dirty="0"/>
              <a:t>Deuteronomy 27.9-26</a:t>
            </a:r>
            <a:endParaRPr lang="en-US" sz="4200" dirty="0"/>
          </a:p>
        </p:txBody>
      </p:sp>
      <p:sp>
        <p:nvSpPr>
          <p:cNvPr id="4" name="Content Placeholder 3">
            <a:extLst>
              <a:ext uri="{FF2B5EF4-FFF2-40B4-BE49-F238E27FC236}">
                <a16:creationId xmlns:a16="http://schemas.microsoft.com/office/drawing/2014/main" id="{DFA3A04B-B039-2E0F-774D-7172CC40BABE}"/>
              </a:ext>
            </a:extLst>
          </p:cNvPr>
          <p:cNvSpPr>
            <a:spLocks noGrp="1"/>
          </p:cNvSpPr>
          <p:nvPr>
            <p:ph sz="half" idx="2"/>
          </p:nvPr>
        </p:nvSpPr>
        <p:spPr>
          <a:xfrm>
            <a:off x="283536" y="1825624"/>
            <a:ext cx="7137990" cy="4830357"/>
          </a:xfrm>
        </p:spPr>
        <p:txBody>
          <a:bodyPr vert="horz" lIns="91440" tIns="45720" rIns="91440" bIns="45720" rtlCol="0">
            <a:normAutofit fontScale="92500" lnSpcReduction="10000"/>
          </a:bodyPr>
          <a:lstStyle/>
          <a:p>
            <a:r>
              <a:rPr lang="en-US" dirty="0"/>
              <a:t>Would you be defined by “quick to hear, slow to speak, slow anger”? We need to allow ourselves the time to listen to disagreements, show empathy, and respond with compassionate truth. </a:t>
            </a:r>
          </a:p>
          <a:p>
            <a:r>
              <a:rPr lang="en-US" dirty="0"/>
              <a:t>What the scripture is supposed to do is change the way we act. We can’t receive part of the “implanted word which is able to save your souls.” We must allow it to mold us instead of refusing to listen to the call of the Lord we claim to follow.</a:t>
            </a:r>
          </a:p>
          <a:p>
            <a:r>
              <a:rPr lang="en-US" dirty="0"/>
              <a:t>If we claim or think we’re religious but our words, be that in gossip, lying, or cruel language – what does James tell us about our religion? (vs. 26)</a:t>
            </a:r>
          </a:p>
          <a:p>
            <a:endParaRPr lang="en-US" dirty="0"/>
          </a:p>
        </p:txBody>
      </p:sp>
    </p:spTree>
    <p:extLst>
      <p:ext uri="{BB962C8B-B14F-4D97-AF65-F5344CB8AC3E}">
        <p14:creationId xmlns:p14="http://schemas.microsoft.com/office/powerpoint/2010/main" val="34213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A59DE10-16D5-FDC6-62ED-45ED146D8327}"/>
              </a:ext>
            </a:extLst>
          </p:cNvPr>
          <p:cNvPicPr>
            <a:picLocks noGrp="1" noChangeAspect="1"/>
          </p:cNvPicPr>
          <p:nvPr>
            <p:ph sz="half" idx="2"/>
          </p:nvPr>
        </p:nvPicPr>
        <p:blipFill rotWithShape="1">
          <a:blip r:embed="rId3"/>
          <a:srcRect l="9024" r="24976" b="1"/>
          <a:stretch/>
        </p:blipFill>
        <p:spPr>
          <a:xfrm>
            <a:off x="6096000" y="10"/>
            <a:ext cx="6096000" cy="6857990"/>
          </a:xfrm>
          <a:prstGeom prst="rect">
            <a:avLst/>
          </a:prstGeom>
        </p:spPr>
      </p:pic>
      <p:sp useBgFill="1">
        <p:nvSpPr>
          <p:cNvPr id="11" name="Rectangle 10">
            <a:extLst>
              <a:ext uri="{FF2B5EF4-FFF2-40B4-BE49-F238E27FC236}">
                <a16:creationId xmlns:a16="http://schemas.microsoft.com/office/drawing/2014/main" id="{229B61F6-561C-44B1-809D-51A2F295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899AB-74B8-A678-91AA-2E0DCA92F31F}"/>
              </a:ext>
            </a:extLst>
          </p:cNvPr>
          <p:cNvSpPr>
            <a:spLocks noGrp="1"/>
          </p:cNvSpPr>
          <p:nvPr>
            <p:ph type="title"/>
          </p:nvPr>
        </p:nvSpPr>
        <p:spPr>
          <a:xfrm>
            <a:off x="177209" y="365125"/>
            <a:ext cx="5515668" cy="1325563"/>
          </a:xfrm>
        </p:spPr>
        <p:txBody>
          <a:bodyPr vert="horz" lIns="91440" tIns="45720" rIns="91440" bIns="45720" rtlCol="0" anchor="ctr">
            <a:normAutofit/>
          </a:bodyPr>
          <a:lstStyle/>
          <a:p>
            <a:r>
              <a:rPr lang="en-US" sz="4200" u="sng" dirty="0"/>
              <a:t>“Sending My Very Heart”: Philemon</a:t>
            </a:r>
          </a:p>
        </p:txBody>
      </p:sp>
      <p:sp>
        <p:nvSpPr>
          <p:cNvPr id="3" name="Content Placeholder 2">
            <a:extLst>
              <a:ext uri="{FF2B5EF4-FFF2-40B4-BE49-F238E27FC236}">
                <a16:creationId xmlns:a16="http://schemas.microsoft.com/office/drawing/2014/main" id="{39A67BB2-F5E2-EDD7-DB01-37003186CC87}"/>
              </a:ext>
            </a:extLst>
          </p:cNvPr>
          <p:cNvSpPr>
            <a:spLocks noGrp="1"/>
          </p:cNvSpPr>
          <p:nvPr>
            <p:ph sz="half" idx="1"/>
          </p:nvPr>
        </p:nvSpPr>
        <p:spPr>
          <a:xfrm>
            <a:off x="63795" y="1690688"/>
            <a:ext cx="5968409" cy="5092883"/>
          </a:xfrm>
        </p:spPr>
        <p:txBody>
          <a:bodyPr vert="horz" lIns="91440" tIns="45720" rIns="91440" bIns="45720" rtlCol="0">
            <a:normAutofit lnSpcReduction="10000"/>
          </a:bodyPr>
          <a:lstStyle/>
          <a:p>
            <a:r>
              <a:rPr lang="en-US" sz="1900" dirty="0"/>
              <a:t>Paul’s appeal to Philemon shows the way that encouragement works in the kingdom:</a:t>
            </a:r>
          </a:p>
          <a:p>
            <a:pPr lvl="1"/>
            <a:r>
              <a:rPr lang="en-US" sz="1900" dirty="0"/>
              <a:t>Accountability for his actions (vs. 2)</a:t>
            </a:r>
          </a:p>
          <a:p>
            <a:pPr lvl="1"/>
            <a:r>
              <a:rPr lang="en-US" sz="1900" dirty="0"/>
              <a:t>Christ has saved us and brought us grace and peace. (vs. 3)</a:t>
            </a:r>
          </a:p>
          <a:p>
            <a:pPr lvl="1"/>
            <a:r>
              <a:rPr lang="en-US" sz="1900" dirty="0"/>
              <a:t>“The sharing of your faith may become effective for the full knowledge of every good thing that is in us for the sake of Christ.” (vs. 4)</a:t>
            </a:r>
          </a:p>
          <a:p>
            <a:pPr lvl="1"/>
            <a:r>
              <a:rPr lang="en-US" sz="1900" dirty="0"/>
              <a:t>An appeal is made instead of demand, rooting in the freedom in Christ. (vs. 8)</a:t>
            </a:r>
          </a:p>
          <a:p>
            <a:pPr lvl="1"/>
            <a:r>
              <a:rPr lang="en-US" sz="1900" dirty="0"/>
              <a:t>The way we see the repentant changes everything when we’re in Christ. (vs. 15-16)</a:t>
            </a:r>
          </a:p>
          <a:p>
            <a:pPr lvl="1"/>
            <a:r>
              <a:rPr lang="en-US" sz="1900" dirty="0"/>
              <a:t>Paul’s appeal for the freeing of Onesimus is founded in the freedom that comes through Christ. (vs. 20) </a:t>
            </a:r>
          </a:p>
          <a:p>
            <a:r>
              <a:rPr lang="en-US" sz="1900" dirty="0"/>
              <a:t>Our encouragement towards one another should reflect this same attitude. Appealing to like minded faith to greater love and service. </a:t>
            </a:r>
          </a:p>
          <a:p>
            <a:endParaRPr lang="en-US" sz="1000" dirty="0"/>
          </a:p>
        </p:txBody>
      </p:sp>
    </p:spTree>
    <p:extLst>
      <p:ext uri="{BB962C8B-B14F-4D97-AF65-F5344CB8AC3E}">
        <p14:creationId xmlns:p14="http://schemas.microsoft.com/office/powerpoint/2010/main" val="353821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99AB-74B8-A678-91AA-2E0DCA92F31F}"/>
              </a:ext>
            </a:extLst>
          </p:cNvPr>
          <p:cNvSpPr>
            <a:spLocks noGrp="1"/>
          </p:cNvSpPr>
          <p:nvPr>
            <p:ph type="title"/>
          </p:nvPr>
        </p:nvSpPr>
        <p:spPr>
          <a:xfrm>
            <a:off x="4470986" y="339949"/>
            <a:ext cx="7378995" cy="1566641"/>
          </a:xfrm>
        </p:spPr>
        <p:txBody>
          <a:bodyPr vert="horz" lIns="91440" tIns="45720" rIns="91440" bIns="45720" rtlCol="0" anchor="ctr">
            <a:noAutofit/>
          </a:bodyPr>
          <a:lstStyle/>
          <a:p>
            <a:r>
              <a:rPr lang="en-US" sz="4000" u="sng" dirty="0"/>
              <a:t>“Let Us Consider How To Stir Up One Another” </a:t>
            </a:r>
            <a:br>
              <a:rPr lang="en-US" sz="4000" u="sng" dirty="0"/>
            </a:br>
            <a:r>
              <a:rPr lang="en-US" sz="4000" u="sng" dirty="0"/>
              <a:t>(Hebrew 10.18-25)</a:t>
            </a:r>
            <a:br>
              <a:rPr lang="en-US" sz="4000" u="sng" dirty="0"/>
            </a:br>
            <a:endParaRPr lang="en-US" sz="4000" u="sng" dirty="0"/>
          </a:p>
        </p:txBody>
      </p:sp>
      <p:sp>
        <p:nvSpPr>
          <p:cNvPr id="3" name="Content Placeholder 2">
            <a:extLst>
              <a:ext uri="{FF2B5EF4-FFF2-40B4-BE49-F238E27FC236}">
                <a16:creationId xmlns:a16="http://schemas.microsoft.com/office/drawing/2014/main" id="{39A67BB2-F5E2-EDD7-DB01-37003186CC87}"/>
              </a:ext>
            </a:extLst>
          </p:cNvPr>
          <p:cNvSpPr>
            <a:spLocks noGrp="1"/>
          </p:cNvSpPr>
          <p:nvPr>
            <p:ph sz="half" idx="1"/>
          </p:nvPr>
        </p:nvSpPr>
        <p:spPr>
          <a:xfrm>
            <a:off x="4582126" y="2009606"/>
            <a:ext cx="7305074" cy="4816180"/>
          </a:xfrm>
        </p:spPr>
        <p:txBody>
          <a:bodyPr vert="horz" lIns="91440" tIns="45720" rIns="91440" bIns="45720" rtlCol="0">
            <a:normAutofit fontScale="92500" lnSpcReduction="10000"/>
          </a:bodyPr>
          <a:lstStyle/>
          <a:p>
            <a:r>
              <a:rPr lang="en-US" sz="3200" dirty="0"/>
              <a:t>What Christ has done:</a:t>
            </a:r>
          </a:p>
          <a:p>
            <a:pPr lvl="1">
              <a:buFont typeface="Wingdings" panose="05000000000000000000" pitchFamily="2" charset="2"/>
              <a:buChar char="ü"/>
            </a:pPr>
            <a:r>
              <a:rPr lang="en-US" sz="2800" dirty="0"/>
              <a:t>Given us confidence to enter the holy places. (v. 19)</a:t>
            </a:r>
          </a:p>
          <a:p>
            <a:pPr lvl="1">
              <a:buFont typeface="Wingdings" panose="05000000000000000000" pitchFamily="2" charset="2"/>
              <a:buChar char="ü"/>
            </a:pPr>
            <a:r>
              <a:rPr lang="en-US" sz="2800" dirty="0"/>
              <a:t>Become our great priest (our intercessor) (v. 21)</a:t>
            </a:r>
          </a:p>
          <a:p>
            <a:pPr lvl="1">
              <a:buFont typeface="Wingdings" panose="05000000000000000000" pitchFamily="2" charset="2"/>
              <a:buChar char="ü"/>
            </a:pPr>
            <a:r>
              <a:rPr lang="en-US" sz="2800" dirty="0"/>
              <a:t>Washed us and cleaned our conscience. (v. 22)</a:t>
            </a:r>
          </a:p>
          <a:p>
            <a:r>
              <a:rPr lang="en-US" sz="3200" dirty="0"/>
              <a:t>What that demands of us:</a:t>
            </a:r>
          </a:p>
          <a:p>
            <a:pPr lvl="1">
              <a:buFont typeface="Wingdings" panose="05000000000000000000" pitchFamily="2" charset="2"/>
              <a:buChar char="ü"/>
            </a:pPr>
            <a:r>
              <a:rPr lang="en-US" sz="2800" dirty="0"/>
              <a:t>Hold fast the confession of our hope. (v. 24)</a:t>
            </a:r>
          </a:p>
          <a:p>
            <a:pPr lvl="1">
              <a:buFont typeface="Wingdings" panose="05000000000000000000" pitchFamily="2" charset="2"/>
              <a:buChar char="ü"/>
            </a:pPr>
            <a:r>
              <a:rPr lang="en-US" sz="2800" dirty="0"/>
              <a:t>Consider how to stir one another to love and good works. (v. 24)</a:t>
            </a:r>
          </a:p>
          <a:p>
            <a:pPr lvl="1">
              <a:buFont typeface="Wingdings" panose="05000000000000000000" pitchFamily="2" charset="2"/>
              <a:buChar char="ü"/>
            </a:pPr>
            <a:r>
              <a:rPr lang="en-US" sz="2800" dirty="0"/>
              <a:t>Meet together to encourage one another. (v. 25)</a:t>
            </a:r>
          </a:p>
          <a:p>
            <a:endParaRPr lang="en-US" dirty="0"/>
          </a:p>
        </p:txBody>
      </p:sp>
      <p:pic>
        <p:nvPicPr>
          <p:cNvPr id="6" name="Content Placeholder 5">
            <a:extLst>
              <a:ext uri="{FF2B5EF4-FFF2-40B4-BE49-F238E27FC236}">
                <a16:creationId xmlns:a16="http://schemas.microsoft.com/office/drawing/2014/main" id="{9A59DE10-16D5-FDC6-62ED-45ED146D8327}"/>
              </a:ext>
            </a:extLst>
          </p:cNvPr>
          <p:cNvPicPr>
            <a:picLocks noGrp="1" noChangeAspect="1"/>
          </p:cNvPicPr>
          <p:nvPr>
            <p:ph sz="half" idx="2"/>
          </p:nvPr>
        </p:nvPicPr>
        <p:blipFill>
          <a:blip r:embed="rId2"/>
          <a:srcRect l="31792" r="31792"/>
          <a:stretch/>
        </p:blipFill>
        <p:spPr>
          <a:xfrm>
            <a:off x="0" y="10"/>
            <a:ext cx="4343380" cy="6857990"/>
          </a:xfrm>
          <a:prstGeom prst="rect">
            <a:avLst/>
          </a:prstGeom>
        </p:spPr>
      </p:pic>
    </p:spTree>
    <p:extLst>
      <p:ext uri="{BB962C8B-B14F-4D97-AF65-F5344CB8AC3E}">
        <p14:creationId xmlns:p14="http://schemas.microsoft.com/office/powerpoint/2010/main" val="2841723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B705-94A0-A057-729B-298A92A992F1}"/>
              </a:ext>
            </a:extLst>
          </p:cNvPr>
          <p:cNvSpPr>
            <a:spLocks noGrp="1"/>
          </p:cNvSpPr>
          <p:nvPr>
            <p:ph type="title"/>
          </p:nvPr>
        </p:nvSpPr>
        <p:spPr/>
        <p:txBody>
          <a:bodyPr/>
          <a:lstStyle/>
          <a:p>
            <a:pPr algn="ctr"/>
            <a:r>
              <a:rPr lang="en-US" dirty="0"/>
              <a:t>Application</a:t>
            </a:r>
          </a:p>
        </p:txBody>
      </p:sp>
      <p:sp>
        <p:nvSpPr>
          <p:cNvPr id="4" name="Content Placeholder 3">
            <a:extLst>
              <a:ext uri="{FF2B5EF4-FFF2-40B4-BE49-F238E27FC236}">
                <a16:creationId xmlns:a16="http://schemas.microsoft.com/office/drawing/2014/main" id="{F9BD8148-8BFA-23D9-4643-48AF5C294E92}"/>
              </a:ext>
            </a:extLst>
          </p:cNvPr>
          <p:cNvSpPr>
            <a:spLocks noGrp="1"/>
          </p:cNvSpPr>
          <p:nvPr>
            <p:ph sz="half" idx="2"/>
          </p:nvPr>
        </p:nvSpPr>
        <p:spPr>
          <a:xfrm>
            <a:off x="838201" y="1825625"/>
            <a:ext cx="10515600" cy="4667250"/>
          </a:xfrm>
        </p:spPr>
        <p:txBody>
          <a:bodyPr>
            <a:normAutofit/>
          </a:bodyPr>
          <a:lstStyle/>
          <a:p>
            <a:pPr marL="571500" indent="-571500">
              <a:buFont typeface="+mj-lt"/>
              <a:buAutoNum type="romanLcPeriod"/>
            </a:pPr>
            <a:r>
              <a:rPr lang="en-US" sz="4000" dirty="0"/>
              <a:t>If you see an opportunity to help, do it and invite other people along. Consider how you can be a servant that encourages other servants.</a:t>
            </a:r>
          </a:p>
          <a:p>
            <a:pPr marL="571500" indent="-571500">
              <a:buFont typeface="+mj-lt"/>
              <a:buAutoNum type="romanLcPeriod"/>
            </a:pPr>
            <a:r>
              <a:rPr lang="en-US" sz="4000" dirty="0"/>
              <a:t>Ask people about their week, if they served, and how they served. It isn’t to tear someone down and puff ourselves up, but build accountability and zeal.</a:t>
            </a:r>
          </a:p>
        </p:txBody>
      </p:sp>
    </p:spTree>
    <p:extLst>
      <p:ext uri="{BB962C8B-B14F-4D97-AF65-F5344CB8AC3E}">
        <p14:creationId xmlns:p14="http://schemas.microsoft.com/office/powerpoint/2010/main" val="267191183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3430</TotalTime>
  <Words>702</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Corbel</vt:lpstr>
      <vt:lpstr>Wingdings</vt:lpstr>
      <vt:lpstr>Depth</vt:lpstr>
      <vt:lpstr>Series Progression</vt:lpstr>
      <vt:lpstr>Stirring Each Other Up</vt:lpstr>
      <vt:lpstr>PowerPoint Presentation</vt:lpstr>
      <vt:lpstr>Written on Stone: Deuteronomy 27.1-8</vt:lpstr>
      <vt:lpstr>The Curses:  Deuteronomy 27.9-26</vt:lpstr>
      <vt:lpstr>“Sending My Very Heart”: Philemon</vt:lpstr>
      <vt:lpstr>“Let Us Consider How To Stir Up One Another”  (Hebrew 10.18-25) </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Encouragement?</dc:title>
  <dc:creator>Alexander Newman</dc:creator>
  <cp:lastModifiedBy>Alexander Newman</cp:lastModifiedBy>
  <cp:revision>4</cp:revision>
  <dcterms:created xsi:type="dcterms:W3CDTF">2023-01-22T04:39:23Z</dcterms:created>
  <dcterms:modified xsi:type="dcterms:W3CDTF">2023-02-19T12:44:50Z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