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320" r:id="rId5"/>
    <p:sldId id="318" r:id="rId6"/>
    <p:sldId id="322" r:id="rId7"/>
    <p:sldId id="323" r:id="rId8"/>
    <p:sldId id="324" r:id="rId9"/>
    <p:sldId id="325" r:id="rId10"/>
    <p:sldId id="32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1F13"/>
    <a:srgbClr val="BABE96"/>
    <a:srgbClr val="595A26"/>
    <a:srgbClr val="636532"/>
    <a:srgbClr val="A9D7D9"/>
    <a:srgbClr val="93D3D9"/>
    <a:srgbClr val="AAD6FF"/>
    <a:srgbClr val="B2C8CD"/>
    <a:srgbClr val="CCD8D6"/>
    <a:srgbClr val="4F59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6327" autoAdjust="0"/>
  </p:normalViewPr>
  <p:slideViewPr>
    <p:cSldViewPr snapToGrid="0">
      <p:cViewPr varScale="1">
        <p:scale>
          <a:sx n="114" d="100"/>
          <a:sy n="114" d="100"/>
        </p:scale>
        <p:origin x="300"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4/30/2023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4/30/2023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a:t>
            </a:fld>
            <a:endParaRPr lang="en-US" dirty="0"/>
          </a:p>
        </p:txBody>
      </p:sp>
    </p:spTree>
    <p:extLst>
      <p:ext uri="{BB962C8B-B14F-4D97-AF65-F5344CB8AC3E}">
        <p14:creationId xmlns:p14="http://schemas.microsoft.com/office/powerpoint/2010/main" val="355540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3300284" y="3163824"/>
            <a:ext cx="5591432" cy="713232"/>
          </a:xfrm>
        </p:spPr>
        <p:txBody>
          <a:bodyPr anchor="t">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3657600" y="2542032"/>
            <a:ext cx="4866640"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a:xfrm>
            <a:off x="838200" y="6356350"/>
            <a:ext cx="4114800" cy="365125"/>
          </a:xfrm>
        </p:spPr>
        <p:txBody>
          <a:bodyPr/>
          <a:lstStyle/>
          <a:p>
            <a:r>
              <a:rPr lang="en-US" dirty="0"/>
              <a:t>Presentation title</a:t>
            </a:r>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a:xfrm>
            <a:off x="8610600" y="6356350"/>
            <a:ext cx="2743200"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055435"/>
            <a:ext cx="12192000" cy="2648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61536"/>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367464"/>
            <a:ext cx="11740896" cy="20555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38468" y="3075540"/>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4041648"/>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73168"/>
            <a:ext cx="9884664"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ext Placeholder 2">
            <a:extLst>
              <a:ext uri="{FF2B5EF4-FFF2-40B4-BE49-F238E27FC236}">
                <a16:creationId xmlns:a16="http://schemas.microsoft.com/office/drawing/2014/main" id="{3F985769-113A-DF15-0359-78B06126CA60}"/>
              </a:ext>
            </a:extLst>
          </p:cNvPr>
          <p:cNvSpPr>
            <a:spLocks noGrp="1"/>
          </p:cNvSpPr>
          <p:nvPr>
            <p:ph type="body" idx="10"/>
          </p:nvPr>
        </p:nvSpPr>
        <p:spPr>
          <a:xfrm>
            <a:off x="1153668" y="3666744"/>
            <a:ext cx="9884664"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image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2544268" y="226441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2474253" y="4413884"/>
            <a:ext cx="2194560" cy="569595"/>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996670" y="226441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4932063" y="4394081"/>
            <a:ext cx="2194560" cy="589398"/>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7449072" y="226441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7394625" y="4413885"/>
            <a:ext cx="2194560" cy="589398"/>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64" name="Footer Placeholder 5">
            <a:extLst>
              <a:ext uri="{FF2B5EF4-FFF2-40B4-BE49-F238E27FC236}">
                <a16:creationId xmlns:a16="http://schemas.microsoft.com/office/drawing/2014/main" id="{51ACD1D2-913C-7E43-3334-5E2EE1E71AD9}"/>
              </a:ext>
            </a:extLst>
          </p:cNvPr>
          <p:cNvSpPr>
            <a:spLocks noGrp="1"/>
          </p:cNvSpPr>
          <p:nvPr>
            <p:ph type="ftr" sz="quarter" idx="10"/>
          </p:nvPr>
        </p:nvSpPr>
        <p:spPr>
          <a:xfrm>
            <a:off x="557784" y="6356350"/>
            <a:ext cx="4114800" cy="365125"/>
          </a:xfrm>
        </p:spPr>
        <p:txBody>
          <a:bodyPr/>
          <a:lstStyle/>
          <a:p>
            <a:r>
              <a:rPr lang="en-US" dirty="0"/>
              <a:t>Presentation title</a:t>
            </a:r>
          </a:p>
        </p:txBody>
      </p:sp>
      <p:sp>
        <p:nvSpPr>
          <p:cNvPr id="65" name="Slide Number Placeholder 6">
            <a:extLst>
              <a:ext uri="{FF2B5EF4-FFF2-40B4-BE49-F238E27FC236}">
                <a16:creationId xmlns:a16="http://schemas.microsoft.com/office/drawing/2014/main" id="{97F4A8EA-6EA7-EEB3-DDC8-13706CE21AB1}"/>
              </a:ext>
            </a:extLst>
          </p:cNvPr>
          <p:cNvSpPr>
            <a:spLocks noGrp="1"/>
          </p:cNvSpPr>
          <p:nvPr>
            <p:ph type="sldNum" sz="quarter" idx="11"/>
          </p:nvPr>
        </p:nvSpPr>
        <p:spPr>
          <a:xfrm>
            <a:off x="8897112" y="6356350"/>
            <a:ext cx="2743200"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number">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8D39C64-BD11-078C-9918-C61915360DBE}"/>
              </a:ext>
            </a:extLst>
          </p:cNvPr>
          <p:cNvSpPr>
            <a:spLocks noGrp="1"/>
          </p:cNvSpPr>
          <p:nvPr>
            <p:ph type="title"/>
          </p:nvPr>
        </p:nvSpPr>
        <p:spPr>
          <a:xfrm>
            <a:off x="7498705" y="1570629"/>
            <a:ext cx="3749040" cy="3578344"/>
          </a:xfrm>
        </p:spPr>
        <p:txBody>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fabric&#10;&#10;Description automatically generated">
            <a:extLst>
              <a:ext uri="{FF2B5EF4-FFF2-40B4-BE49-F238E27FC236}">
                <a16:creationId xmlns:a16="http://schemas.microsoft.com/office/drawing/2014/main" id="{1154D9C6-A5E6-826A-057F-E747FCE83E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577613" y="1361923"/>
            <a:ext cx="1562100" cy="4394200"/>
          </a:xfrm>
          <a:prstGeom prst="rect">
            <a:avLst/>
          </a:prstGeom>
        </p:spPr>
      </p:pic>
      <p:pic>
        <p:nvPicPr>
          <p:cNvPr id="5" name="Picture 4" descr="A picture containing flower, plant&#10;&#10;Description automatically generated">
            <a:extLst>
              <a:ext uri="{FF2B5EF4-FFF2-40B4-BE49-F238E27FC236}">
                <a16:creationId xmlns:a16="http://schemas.microsoft.com/office/drawing/2014/main" id="{F7D4B7FF-5096-A31D-06E2-7FB16EE8F3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032802">
            <a:off x="5721350" y="213461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872119" y="1437615"/>
            <a:ext cx="3922776" cy="4242816"/>
          </a:xfrm>
        </p:spPr>
        <p:txBody>
          <a:bodyPr anchor="ctr">
            <a:noAutofit/>
          </a:bodyPr>
          <a:lstStyle>
            <a:lvl1pPr marL="0" indent="0" algn="ctr">
              <a:spcBef>
                <a:spcPts val="0"/>
              </a:spcBef>
              <a:buNone/>
              <a:defRPr sz="27800">
                <a:solidFill>
                  <a:schemeClr val="accent5">
                    <a:lumMod val="50000"/>
                  </a:schemeClr>
                </a:solidFill>
                <a:latin typeface="+mj-lt"/>
              </a:defRPr>
            </a:lvl1pPr>
          </a:lstStyle>
          <a:p>
            <a:pPr lvl="0"/>
            <a:r>
              <a:rPr lang="en-US" dirty="0"/>
              <a:t>X</a:t>
            </a:r>
          </a:p>
        </p:txBody>
      </p:sp>
      <p:sp>
        <p:nvSpPr>
          <p:cNvPr id="6" name="Text Placeholder 2">
            <a:extLst>
              <a:ext uri="{FF2B5EF4-FFF2-40B4-BE49-F238E27FC236}">
                <a16:creationId xmlns:a16="http://schemas.microsoft.com/office/drawing/2014/main" id="{F42F01A6-2296-3E1F-EF81-CA2E24A87578}"/>
              </a:ext>
            </a:extLst>
          </p:cNvPr>
          <p:cNvSpPr>
            <a:spLocks noGrp="1"/>
          </p:cNvSpPr>
          <p:nvPr>
            <p:ph type="body" idx="10"/>
          </p:nvPr>
        </p:nvSpPr>
        <p:spPr>
          <a:xfrm>
            <a:off x="872119" y="1437615"/>
            <a:ext cx="3922776" cy="457200"/>
          </a:xfrm>
        </p:spPr>
        <p:txBody>
          <a:bodyPr anchor="ctr">
            <a:normAutofit/>
          </a:bodyPr>
          <a:lstStyle>
            <a:lvl1pPr marL="0" indent="0" algn="ctr">
              <a:buNone/>
              <a:defRPr sz="20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Footer Placeholder 5">
            <a:extLst>
              <a:ext uri="{FF2B5EF4-FFF2-40B4-BE49-F238E27FC236}">
                <a16:creationId xmlns:a16="http://schemas.microsoft.com/office/drawing/2014/main" id="{396A0109-3A78-F6D5-7AAA-6A03D183574C}"/>
              </a:ext>
            </a:extLst>
          </p:cNvPr>
          <p:cNvSpPr>
            <a:spLocks noGrp="1"/>
          </p:cNvSpPr>
          <p:nvPr>
            <p:ph type="ftr" sz="quarter" idx="14"/>
          </p:nvPr>
        </p:nvSpPr>
        <p:spPr>
          <a:xfrm>
            <a:off x="872119" y="6356350"/>
            <a:ext cx="3922776" cy="365125"/>
          </a:xfrm>
        </p:spPr>
        <p:txBody>
          <a:bodyPr/>
          <a:lstStyle>
            <a:lvl1pPr algn="ctr">
              <a:defRPr/>
            </a:lvl1pPr>
          </a:lstStyle>
          <a:p>
            <a:r>
              <a:rPr lang="en-US" dirty="0"/>
              <a:t>Presentation title</a:t>
            </a:r>
          </a:p>
        </p:txBody>
      </p:sp>
      <p:sp>
        <p:nvSpPr>
          <p:cNvPr id="20" name="Slide Number Placeholder 6">
            <a:extLst>
              <a:ext uri="{FF2B5EF4-FFF2-40B4-BE49-F238E27FC236}">
                <a16:creationId xmlns:a16="http://schemas.microsoft.com/office/drawing/2014/main" id="{48EB97DC-3CB3-2050-4885-8E50824F0404}"/>
              </a:ext>
            </a:extLst>
          </p:cNvPr>
          <p:cNvSpPr>
            <a:spLocks noGrp="1"/>
          </p:cNvSpPr>
          <p:nvPr>
            <p:ph type="sldNum" sz="quarter" idx="11"/>
          </p:nvPr>
        </p:nvSpPr>
        <p:spPr>
          <a:xfrm>
            <a:off x="8897112" y="6356350"/>
            <a:ext cx="2743200"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953980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number">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6096000" y="0"/>
            <a:ext cx="6096000" cy="68695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endParaRPr>
          </a:p>
        </p:txBody>
      </p:sp>
      <p:sp>
        <p:nvSpPr>
          <p:cNvPr id="10" name="Title 1">
            <a:extLst>
              <a:ext uri="{FF2B5EF4-FFF2-40B4-BE49-F238E27FC236}">
                <a16:creationId xmlns:a16="http://schemas.microsoft.com/office/drawing/2014/main" id="{26F8EF2C-11DE-25F6-B26C-8B73CA2981B3}"/>
              </a:ext>
            </a:extLst>
          </p:cNvPr>
          <p:cNvSpPr>
            <a:spLocks noGrp="1"/>
          </p:cNvSpPr>
          <p:nvPr>
            <p:ph type="title"/>
          </p:nvPr>
        </p:nvSpPr>
        <p:spPr>
          <a:xfrm>
            <a:off x="8695944" y="1399032"/>
            <a:ext cx="1024128" cy="512064"/>
          </a:xfrm>
        </p:spPr>
        <p:txBody>
          <a:bodyPr>
            <a:noAutofit/>
          </a:bodyPr>
          <a:lstStyle>
            <a:lvl1pPr algn="ctr">
              <a:defRPr sz="2000">
                <a:solidFill>
                  <a:schemeClr val="accent3"/>
                </a:solidFill>
                <a:latin typeface="+mn-lt"/>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EB072207-AA92-79CD-5E5B-FF5161E95801}"/>
              </a:ext>
            </a:extLst>
          </p:cNvPr>
          <p:cNvSpPr>
            <a:spLocks noGrp="1"/>
          </p:cNvSpPr>
          <p:nvPr>
            <p:ph type="pic" sz="quarter" idx="14"/>
          </p:nvPr>
        </p:nvSpPr>
        <p:spPr>
          <a:xfrm>
            <a:off x="-1" y="-1"/>
            <a:ext cx="6095999" cy="6857999"/>
          </a:xfrm>
        </p:spPr>
        <p:txBody>
          <a:bodyPr anchor="ctr"/>
          <a:lstStyle>
            <a:lvl1pPr marL="0" indent="0" algn="ctr">
              <a:buNone/>
              <a:defRPr/>
            </a:lvl1pPr>
          </a:lstStyle>
          <a:p>
            <a:r>
              <a:rPr lang="en-US"/>
              <a:t>Click icon to add picture</a:t>
            </a: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9056565" y="1652568"/>
            <a:ext cx="970220" cy="2236127"/>
          </a:xfrm>
          <a:prstGeom prst="rect">
            <a:avLst/>
          </a:prstGeom>
        </p:spPr>
      </p:pic>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793616" y="2323348"/>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7246619" y="1359345"/>
            <a:ext cx="3922776" cy="4242816"/>
          </a:xfrm>
        </p:spPr>
        <p:txBody>
          <a:bodyPr anchor="ctr">
            <a:noAutofit/>
          </a:bodyPr>
          <a:lstStyle>
            <a:lvl1pPr marL="0" indent="0" algn="ctr">
              <a:spcBef>
                <a:spcPts val="0"/>
              </a:spcBef>
              <a:buNone/>
              <a:defRPr sz="27800">
                <a:solidFill>
                  <a:schemeClr val="accent5">
                    <a:lumMod val="50000"/>
                  </a:schemeClr>
                </a:solidFill>
                <a:latin typeface="+mj-lt"/>
              </a:defRPr>
            </a:lvl1pPr>
          </a:lstStyle>
          <a:p>
            <a:pPr lvl="0"/>
            <a:r>
              <a:rPr lang="en-US" dirty="0"/>
              <a:t>X</a:t>
            </a:r>
          </a:p>
        </p:txBody>
      </p:sp>
      <p:sp>
        <p:nvSpPr>
          <p:cNvPr id="15" name="Slide Number Placeholder 6">
            <a:extLst>
              <a:ext uri="{FF2B5EF4-FFF2-40B4-BE49-F238E27FC236}">
                <a16:creationId xmlns:a16="http://schemas.microsoft.com/office/drawing/2014/main" id="{3BB1421B-0330-F994-05B3-B7643F78BB3F}"/>
              </a:ext>
            </a:extLst>
          </p:cNvPr>
          <p:cNvSpPr>
            <a:spLocks noGrp="1"/>
          </p:cNvSpPr>
          <p:nvPr>
            <p:ph type="sldNum" sz="quarter" idx="11"/>
          </p:nvPr>
        </p:nvSpPr>
        <p:spPr>
          <a:xfrm>
            <a:off x="8897112" y="6356350"/>
            <a:ext cx="2743200"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a:xfrm>
            <a:off x="841248" y="6356350"/>
            <a:ext cx="4114800" cy="365125"/>
          </a:xfrm>
        </p:spPr>
        <p:txBody>
          <a:bodyPr/>
          <a:lstStyle/>
          <a:p>
            <a:r>
              <a:rPr lang="en-US" dirty="0"/>
              <a:t>Presentation title</a:t>
            </a:r>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a:xfrm>
            <a:off x="8897112" y="6356350"/>
            <a:ext cx="2743200" cy="365125"/>
          </a:xfrm>
        </p:spPr>
        <p:txBody>
          <a:bodyPr/>
          <a:lstStyle/>
          <a:p>
            <a:fld id="{294A09A9-5501-47C1-A89A-A340965A2BE2}" type="slidenum">
              <a:rPr lang="en-US" smtClean="0"/>
              <a:pPr/>
              <a:t>‹#›</a:t>
            </a:fld>
            <a:endParaRPr lang="en-US" dirty="0"/>
          </a:p>
        </p:txBody>
      </p:sp>
      <p:sp>
        <p:nvSpPr>
          <p:cNvPr id="8" name="Content Placeholder 2">
            <a:extLst>
              <a:ext uri="{FF2B5EF4-FFF2-40B4-BE49-F238E27FC236}">
                <a16:creationId xmlns:a16="http://schemas.microsoft.com/office/drawing/2014/main" id="{3A8DD443-A9C0-3688-DC5F-5ABBF5A61A62}"/>
              </a:ext>
            </a:extLst>
          </p:cNvPr>
          <p:cNvSpPr>
            <a:spLocks noGrp="1"/>
          </p:cNvSpPr>
          <p:nvPr>
            <p:ph sz="half" idx="1"/>
          </p:nvPr>
        </p:nvSpPr>
        <p:spPr>
          <a:xfrm>
            <a:off x="838200" y="2628461"/>
            <a:ext cx="10515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1044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a:xfrm>
            <a:off x="1174276" y="6356350"/>
            <a:ext cx="4114800" cy="365125"/>
          </a:xfrm>
        </p:spPr>
        <p:txBody>
          <a:bodyPr/>
          <a:lstStyle/>
          <a:p>
            <a:r>
              <a:rPr lang="en-US" dirty="0"/>
              <a:t>Presentation title</a:t>
            </a:r>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a:xfrm>
            <a:off x="8897112" y="6356350"/>
            <a:ext cx="2743200"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accent5">
                    <a:lumMod val="60000"/>
                    <a:lumOff val="40000"/>
                  </a:schemeClr>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accent5">
                    <a:lumMod val="60000"/>
                    <a:lumOff val="40000"/>
                  </a:schemeClr>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hree column">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91679" y="6356350"/>
            <a:ext cx="4114800" cy="365125"/>
          </a:xfr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8897112" y="6356350"/>
            <a:ext cx="2743200" cy="365125"/>
          </a:xfrm>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8" r:id="rId4"/>
    <p:sldLayoutId id="2147483653" r:id="rId5"/>
    <p:sldLayoutId id="2147483662" r:id="rId6"/>
    <p:sldLayoutId id="2147483659" r:id="rId7"/>
    <p:sldLayoutId id="2147483665" r:id="rId8"/>
    <p:sldLayoutId id="2147483664" r:id="rId9"/>
    <p:sldLayoutId id="2147483667" r:id="rId10"/>
    <p:sldLayoutId id="214748365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650E14D-E39D-DF6A-CCED-F51E11A7E572}"/>
              </a:ext>
            </a:extLst>
          </p:cNvPr>
          <p:cNvSpPr>
            <a:spLocks noGrp="1"/>
          </p:cNvSpPr>
          <p:nvPr>
            <p:ph type="sldNum" sz="quarter" idx="11"/>
          </p:nvPr>
        </p:nvSpPr>
        <p:spPr/>
        <p:txBody>
          <a:bodyPr/>
          <a:lstStyle/>
          <a:p>
            <a:fld id="{294A09A9-5501-47C1-A89A-A340965A2BE2}" type="slidenum">
              <a:rPr lang="en-US" smtClean="0"/>
              <a:pPr/>
              <a:t>1</a:t>
            </a:fld>
            <a:endParaRPr lang="en-US" dirty="0"/>
          </a:p>
        </p:txBody>
      </p:sp>
      <p:pic>
        <p:nvPicPr>
          <p:cNvPr id="12" name="Picture 11" descr="Diagram, schematic&#10;&#10;Description automatically generated">
            <a:extLst>
              <a:ext uri="{FF2B5EF4-FFF2-40B4-BE49-F238E27FC236}">
                <a16:creationId xmlns:a16="http://schemas.microsoft.com/office/drawing/2014/main" id="{AD77D506-183A-24E8-E79F-C76D83F46E6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615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870175" y="3561347"/>
            <a:ext cx="10451649" cy="1354481"/>
          </a:xfrm>
        </p:spPr>
        <p:txBody>
          <a:bodyPr>
            <a:normAutofit/>
          </a:bodyPr>
          <a:lstStyle/>
          <a:p>
            <a:r>
              <a:rPr lang="en-US" sz="6600" dirty="0">
                <a:solidFill>
                  <a:srgbClr val="636532"/>
                </a:solidFill>
              </a:rPr>
              <a:t>The Tree of Life</a:t>
            </a:r>
          </a:p>
        </p:txBody>
      </p:sp>
    </p:spTree>
    <p:extLst>
      <p:ext uri="{BB962C8B-B14F-4D97-AF65-F5344CB8AC3E}">
        <p14:creationId xmlns:p14="http://schemas.microsoft.com/office/powerpoint/2010/main" val="2313099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60D84-2746-8948-7E6C-5EDA6E0C375E}"/>
              </a:ext>
            </a:extLst>
          </p:cNvPr>
          <p:cNvSpPr>
            <a:spLocks noGrp="1"/>
          </p:cNvSpPr>
          <p:nvPr>
            <p:ph type="title"/>
          </p:nvPr>
        </p:nvSpPr>
        <p:spPr>
          <a:xfrm>
            <a:off x="6096000" y="169862"/>
            <a:ext cx="6096000" cy="1156010"/>
          </a:xfrm>
        </p:spPr>
        <p:txBody>
          <a:bodyPr>
            <a:normAutofit/>
          </a:bodyPr>
          <a:lstStyle/>
          <a:p>
            <a:pPr algn="ctr"/>
            <a:r>
              <a:rPr lang="en-US" sz="3600" b="1" dirty="0">
                <a:solidFill>
                  <a:srgbClr val="595A26"/>
                </a:solidFill>
              </a:rPr>
              <a:t>The Tree of the Life in Eden </a:t>
            </a:r>
            <a:br>
              <a:rPr lang="en-US" sz="3600" b="1" dirty="0">
                <a:solidFill>
                  <a:srgbClr val="595A26"/>
                </a:solidFill>
              </a:rPr>
            </a:br>
            <a:r>
              <a:rPr lang="en-US" sz="3600" b="1" dirty="0">
                <a:solidFill>
                  <a:srgbClr val="595A26"/>
                </a:solidFill>
              </a:rPr>
              <a:t>(Genesis 2.1-17)</a:t>
            </a:r>
          </a:p>
        </p:txBody>
      </p:sp>
      <p:sp>
        <p:nvSpPr>
          <p:cNvPr id="6" name="Slide Number Placeholder 5">
            <a:extLst>
              <a:ext uri="{FF2B5EF4-FFF2-40B4-BE49-F238E27FC236}">
                <a16:creationId xmlns:a16="http://schemas.microsoft.com/office/drawing/2014/main" id="{120F1C15-BB6E-2371-7BC4-E95C8D74AAA3}"/>
              </a:ext>
            </a:extLst>
          </p:cNvPr>
          <p:cNvSpPr>
            <a:spLocks noGrp="1"/>
          </p:cNvSpPr>
          <p:nvPr>
            <p:ph type="sldNum" sz="quarter" idx="11"/>
          </p:nvPr>
        </p:nvSpPr>
        <p:spPr/>
        <p:txBody>
          <a:bodyPr/>
          <a:lstStyle/>
          <a:p>
            <a:fld id="{294A09A9-5501-47C1-A89A-A340965A2BE2}" type="slidenum">
              <a:rPr lang="en-US" smtClean="0"/>
              <a:pPr/>
              <a:t>3</a:t>
            </a:fld>
            <a:endParaRPr lang="en-US" dirty="0"/>
          </a:p>
        </p:txBody>
      </p:sp>
      <p:pic>
        <p:nvPicPr>
          <p:cNvPr id="8" name="Picture 7" descr="A picture containing tree, water, outdoor, river&#10;&#10;Description automatically generated">
            <a:extLst>
              <a:ext uri="{FF2B5EF4-FFF2-40B4-BE49-F238E27FC236}">
                <a16:creationId xmlns:a16="http://schemas.microsoft.com/office/drawing/2014/main" id="{15052038-2F12-E70A-F405-7F886C1BD2E0}"/>
              </a:ext>
            </a:extLst>
          </p:cNvPr>
          <p:cNvPicPr>
            <a:picLocks noChangeAspect="1"/>
          </p:cNvPicPr>
          <p:nvPr/>
        </p:nvPicPr>
        <p:blipFill>
          <a:blip r:embed="rId2"/>
          <a:stretch>
            <a:fillRect/>
          </a:stretch>
        </p:blipFill>
        <p:spPr>
          <a:xfrm>
            <a:off x="398823" y="169862"/>
            <a:ext cx="3980222" cy="6518276"/>
          </a:xfrm>
          <a:prstGeom prst="rect">
            <a:avLst/>
          </a:prstGeom>
        </p:spPr>
      </p:pic>
      <p:sp>
        <p:nvSpPr>
          <p:cNvPr id="9" name="TextBox 8">
            <a:extLst>
              <a:ext uri="{FF2B5EF4-FFF2-40B4-BE49-F238E27FC236}">
                <a16:creationId xmlns:a16="http://schemas.microsoft.com/office/drawing/2014/main" id="{59F86F35-24AB-0657-4520-E7813627F3A7}"/>
              </a:ext>
            </a:extLst>
          </p:cNvPr>
          <p:cNvSpPr txBox="1"/>
          <p:nvPr/>
        </p:nvSpPr>
        <p:spPr>
          <a:xfrm>
            <a:off x="6387050" y="1325872"/>
            <a:ext cx="5406127"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271F13"/>
                </a:solidFill>
              </a:rPr>
              <a:t>The Genesis account introduces the one true God – YHWH Elohim, a God who is incredibly powerful, but also desires a relationship with His creation. </a:t>
            </a:r>
          </a:p>
          <a:p>
            <a:pPr marL="285750" indent="-285750">
              <a:buFont typeface="Arial" panose="020B0604020202020204" pitchFamily="34" charset="0"/>
              <a:buChar char="•"/>
            </a:pPr>
            <a:r>
              <a:rPr lang="en-US" sz="2000" dirty="0">
                <a:solidFill>
                  <a:srgbClr val="271F13"/>
                </a:solidFill>
              </a:rPr>
              <a:t>Eden (delight) is not just a garden – it is a temple. A place of life, where God dwells with man in perfect harmony. A symbol of presence of God is the tree of life. We see that when man eats of it, it allows them to live forever. (Genesis 3.22)</a:t>
            </a:r>
          </a:p>
          <a:p>
            <a:pPr marL="285750" indent="-285750">
              <a:buFont typeface="Arial" panose="020B0604020202020204" pitchFamily="34" charset="0"/>
              <a:buChar char="•"/>
            </a:pPr>
            <a:r>
              <a:rPr lang="en-US" sz="2000" dirty="0">
                <a:solidFill>
                  <a:srgbClr val="271F13"/>
                </a:solidFill>
              </a:rPr>
              <a:t>The tragedy of Eden is that even when blessed with everything, mankind will still desire more – godhood for themselves. Instead of trusting in the goodness of God, they reject Him and along with it – lose access to the tree of life. The rest of the Bible is about restoration of mankind’s relationship with their holy and merciful God.</a:t>
            </a:r>
          </a:p>
        </p:txBody>
      </p:sp>
    </p:spTree>
    <p:extLst>
      <p:ext uri="{BB962C8B-B14F-4D97-AF65-F5344CB8AC3E}">
        <p14:creationId xmlns:p14="http://schemas.microsoft.com/office/powerpoint/2010/main" val="711548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60D84-2746-8948-7E6C-5EDA6E0C375E}"/>
              </a:ext>
            </a:extLst>
          </p:cNvPr>
          <p:cNvSpPr>
            <a:spLocks noGrp="1"/>
          </p:cNvSpPr>
          <p:nvPr>
            <p:ph type="title"/>
          </p:nvPr>
        </p:nvSpPr>
        <p:spPr>
          <a:xfrm>
            <a:off x="6096000" y="169862"/>
            <a:ext cx="6096000" cy="1156010"/>
          </a:xfrm>
        </p:spPr>
        <p:txBody>
          <a:bodyPr>
            <a:normAutofit/>
          </a:bodyPr>
          <a:lstStyle/>
          <a:p>
            <a:pPr algn="ctr"/>
            <a:r>
              <a:rPr lang="en-US" sz="3600" b="1" dirty="0">
                <a:solidFill>
                  <a:srgbClr val="595A26"/>
                </a:solidFill>
              </a:rPr>
              <a:t>Abiding in Christ </a:t>
            </a:r>
            <a:br>
              <a:rPr lang="en-US" sz="3600" b="1" dirty="0">
                <a:solidFill>
                  <a:srgbClr val="595A26"/>
                </a:solidFill>
              </a:rPr>
            </a:br>
            <a:r>
              <a:rPr lang="en-US" sz="3600" b="1" dirty="0">
                <a:solidFill>
                  <a:srgbClr val="595A26"/>
                </a:solidFill>
              </a:rPr>
              <a:t>(John 15.1-17)</a:t>
            </a:r>
          </a:p>
        </p:txBody>
      </p:sp>
      <p:sp>
        <p:nvSpPr>
          <p:cNvPr id="6" name="Slide Number Placeholder 5">
            <a:extLst>
              <a:ext uri="{FF2B5EF4-FFF2-40B4-BE49-F238E27FC236}">
                <a16:creationId xmlns:a16="http://schemas.microsoft.com/office/drawing/2014/main" id="{120F1C15-BB6E-2371-7BC4-E95C8D74AAA3}"/>
              </a:ext>
            </a:extLst>
          </p:cNvPr>
          <p:cNvSpPr>
            <a:spLocks noGrp="1"/>
          </p:cNvSpPr>
          <p:nvPr>
            <p:ph type="sldNum" sz="quarter" idx="11"/>
          </p:nvPr>
        </p:nvSpPr>
        <p:spPr/>
        <p:txBody>
          <a:bodyPr/>
          <a:lstStyle/>
          <a:p>
            <a:fld id="{294A09A9-5501-47C1-A89A-A340965A2BE2}" type="slidenum">
              <a:rPr lang="en-US" smtClean="0"/>
              <a:pPr/>
              <a:t>4</a:t>
            </a:fld>
            <a:endParaRPr lang="en-US" dirty="0"/>
          </a:p>
        </p:txBody>
      </p:sp>
      <p:pic>
        <p:nvPicPr>
          <p:cNvPr id="8" name="Picture 7">
            <a:extLst>
              <a:ext uri="{FF2B5EF4-FFF2-40B4-BE49-F238E27FC236}">
                <a16:creationId xmlns:a16="http://schemas.microsoft.com/office/drawing/2014/main" id="{15052038-2F12-E70A-F405-7F886C1BD2E0}"/>
              </a:ext>
            </a:extLst>
          </p:cNvPr>
          <p:cNvPicPr>
            <a:picLocks noChangeAspect="1"/>
          </p:cNvPicPr>
          <p:nvPr/>
        </p:nvPicPr>
        <p:blipFill>
          <a:blip r:embed="rId2"/>
          <a:srcRect/>
          <a:stretch/>
        </p:blipFill>
        <p:spPr>
          <a:xfrm>
            <a:off x="277219" y="2203789"/>
            <a:ext cx="4161093" cy="2450421"/>
          </a:xfrm>
          <a:prstGeom prst="rect">
            <a:avLst/>
          </a:prstGeom>
        </p:spPr>
      </p:pic>
      <p:sp>
        <p:nvSpPr>
          <p:cNvPr id="9" name="TextBox 8">
            <a:extLst>
              <a:ext uri="{FF2B5EF4-FFF2-40B4-BE49-F238E27FC236}">
                <a16:creationId xmlns:a16="http://schemas.microsoft.com/office/drawing/2014/main" id="{59F86F35-24AB-0657-4520-E7813627F3A7}"/>
              </a:ext>
            </a:extLst>
          </p:cNvPr>
          <p:cNvSpPr txBox="1"/>
          <p:nvPr/>
        </p:nvSpPr>
        <p:spPr>
          <a:xfrm>
            <a:off x="6387050" y="1325872"/>
            <a:ext cx="5406127"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271F13"/>
                </a:solidFill>
              </a:rPr>
              <a:t>Very interestingly – Jesus relates himself to a plant, a vine, from where all good things grow. When we abide in Christ, we will bear fruits reflecting this following of Christ.</a:t>
            </a:r>
          </a:p>
          <a:p>
            <a:pPr marL="285750" indent="-285750">
              <a:buFont typeface="Arial" panose="020B0604020202020204" pitchFamily="34" charset="0"/>
              <a:buChar char="•"/>
            </a:pPr>
            <a:r>
              <a:rPr lang="en-US" sz="2400" dirty="0">
                <a:solidFill>
                  <a:srgbClr val="271F13"/>
                </a:solidFill>
              </a:rPr>
              <a:t>Abide – “to accept or act in accordance with”. Do you act in accordance with Jesus, or do you seek to conform him to your image? </a:t>
            </a:r>
          </a:p>
          <a:p>
            <a:pPr marL="285750" indent="-285750">
              <a:buFont typeface="Arial" panose="020B0604020202020204" pitchFamily="34" charset="0"/>
              <a:buChar char="•"/>
            </a:pPr>
            <a:r>
              <a:rPr lang="en-US" sz="2400" dirty="0">
                <a:solidFill>
                  <a:srgbClr val="271F13"/>
                </a:solidFill>
              </a:rPr>
              <a:t>To commune with Jesus is to rejoin the presence of God that was lost in the rebellion in the garden. Abiding in Jesus reconciles us to the Father and to one another.</a:t>
            </a:r>
          </a:p>
        </p:txBody>
      </p:sp>
    </p:spTree>
    <p:extLst>
      <p:ext uri="{BB962C8B-B14F-4D97-AF65-F5344CB8AC3E}">
        <p14:creationId xmlns:p14="http://schemas.microsoft.com/office/powerpoint/2010/main" val="2265229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60D84-2746-8948-7E6C-5EDA6E0C375E}"/>
              </a:ext>
            </a:extLst>
          </p:cNvPr>
          <p:cNvSpPr>
            <a:spLocks noGrp="1"/>
          </p:cNvSpPr>
          <p:nvPr>
            <p:ph type="title"/>
          </p:nvPr>
        </p:nvSpPr>
        <p:spPr>
          <a:xfrm>
            <a:off x="6096000" y="169862"/>
            <a:ext cx="6096000" cy="1156010"/>
          </a:xfrm>
        </p:spPr>
        <p:txBody>
          <a:bodyPr>
            <a:normAutofit/>
          </a:bodyPr>
          <a:lstStyle/>
          <a:p>
            <a:pPr algn="ctr"/>
            <a:r>
              <a:rPr lang="en-US" sz="3600" b="1" dirty="0">
                <a:solidFill>
                  <a:srgbClr val="595A26"/>
                </a:solidFill>
              </a:rPr>
              <a:t>The Tree of Life – The Cross (Galatians 3.10-14)</a:t>
            </a:r>
          </a:p>
        </p:txBody>
      </p:sp>
      <p:sp>
        <p:nvSpPr>
          <p:cNvPr id="6" name="Slide Number Placeholder 5">
            <a:extLst>
              <a:ext uri="{FF2B5EF4-FFF2-40B4-BE49-F238E27FC236}">
                <a16:creationId xmlns:a16="http://schemas.microsoft.com/office/drawing/2014/main" id="{120F1C15-BB6E-2371-7BC4-E95C8D74AAA3}"/>
              </a:ext>
            </a:extLst>
          </p:cNvPr>
          <p:cNvSpPr>
            <a:spLocks noGrp="1"/>
          </p:cNvSpPr>
          <p:nvPr>
            <p:ph type="sldNum" sz="quarter" idx="11"/>
          </p:nvPr>
        </p:nvSpPr>
        <p:spPr/>
        <p:txBody>
          <a:bodyPr/>
          <a:lstStyle/>
          <a:p>
            <a:fld id="{294A09A9-5501-47C1-A89A-A340965A2BE2}" type="slidenum">
              <a:rPr lang="en-US" smtClean="0"/>
              <a:pPr/>
              <a:t>5</a:t>
            </a:fld>
            <a:endParaRPr lang="en-US" dirty="0"/>
          </a:p>
        </p:txBody>
      </p:sp>
      <p:pic>
        <p:nvPicPr>
          <p:cNvPr id="8" name="Picture 7">
            <a:extLst>
              <a:ext uri="{FF2B5EF4-FFF2-40B4-BE49-F238E27FC236}">
                <a16:creationId xmlns:a16="http://schemas.microsoft.com/office/drawing/2014/main" id="{15052038-2F12-E70A-F405-7F886C1BD2E0}"/>
              </a:ext>
            </a:extLst>
          </p:cNvPr>
          <p:cNvPicPr>
            <a:picLocks noChangeAspect="1"/>
          </p:cNvPicPr>
          <p:nvPr/>
        </p:nvPicPr>
        <p:blipFill>
          <a:blip r:embed="rId2"/>
          <a:srcRect/>
          <a:stretch/>
        </p:blipFill>
        <p:spPr>
          <a:xfrm>
            <a:off x="213321" y="643467"/>
            <a:ext cx="4328486" cy="5571066"/>
          </a:xfrm>
          <a:prstGeom prst="rect">
            <a:avLst/>
          </a:prstGeom>
        </p:spPr>
      </p:pic>
      <p:sp>
        <p:nvSpPr>
          <p:cNvPr id="9" name="TextBox 8">
            <a:extLst>
              <a:ext uri="{FF2B5EF4-FFF2-40B4-BE49-F238E27FC236}">
                <a16:creationId xmlns:a16="http://schemas.microsoft.com/office/drawing/2014/main" id="{59F86F35-24AB-0657-4520-E7813627F3A7}"/>
              </a:ext>
            </a:extLst>
          </p:cNvPr>
          <p:cNvSpPr txBox="1"/>
          <p:nvPr/>
        </p:nvSpPr>
        <p:spPr>
          <a:xfrm>
            <a:off x="6387050" y="1325872"/>
            <a:ext cx="5406127" cy="5262979"/>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271F13"/>
                </a:solidFill>
              </a:rPr>
              <a:t>Without Jesus, we are living under the curse of our sin. We fail to live up to the perfect standard of God, and therefore without him – we are hopeless.</a:t>
            </a:r>
          </a:p>
          <a:p>
            <a:pPr marL="285750" indent="-285750">
              <a:buFont typeface="Arial" panose="020B0604020202020204" pitchFamily="34" charset="0"/>
              <a:buChar char="•"/>
            </a:pPr>
            <a:r>
              <a:rPr lang="en-US" sz="2800" dirty="0">
                <a:solidFill>
                  <a:srgbClr val="271F13"/>
                </a:solidFill>
              </a:rPr>
              <a:t>Fortunately, </a:t>
            </a:r>
            <a:r>
              <a:rPr lang="en-US" sz="2800" b="1" dirty="0">
                <a:solidFill>
                  <a:srgbClr val="271F13"/>
                </a:solidFill>
              </a:rPr>
              <a:t>Jesus died on a tree</a:t>
            </a:r>
            <a:r>
              <a:rPr lang="en-US" sz="2800" dirty="0">
                <a:solidFill>
                  <a:srgbClr val="271F13"/>
                </a:solidFill>
              </a:rPr>
              <a:t>. The image of the cross in Roman culture is all about death and humiliation. For us, we rejoice in the cross. Despite our failures, Christ loved us enough to bring us new life. </a:t>
            </a:r>
          </a:p>
        </p:txBody>
      </p:sp>
    </p:spTree>
    <p:extLst>
      <p:ext uri="{BB962C8B-B14F-4D97-AF65-F5344CB8AC3E}">
        <p14:creationId xmlns:p14="http://schemas.microsoft.com/office/powerpoint/2010/main" val="3631300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60D84-2746-8948-7E6C-5EDA6E0C375E}"/>
              </a:ext>
            </a:extLst>
          </p:cNvPr>
          <p:cNvSpPr>
            <a:spLocks noGrp="1"/>
          </p:cNvSpPr>
          <p:nvPr>
            <p:ph type="title"/>
          </p:nvPr>
        </p:nvSpPr>
        <p:spPr>
          <a:xfrm>
            <a:off x="6096000" y="169862"/>
            <a:ext cx="6096000" cy="1156010"/>
          </a:xfrm>
        </p:spPr>
        <p:txBody>
          <a:bodyPr>
            <a:normAutofit fontScale="90000"/>
          </a:bodyPr>
          <a:lstStyle/>
          <a:p>
            <a:pPr algn="ctr"/>
            <a:r>
              <a:rPr lang="en-US" sz="3600" b="1" dirty="0">
                <a:solidFill>
                  <a:srgbClr val="595A26"/>
                </a:solidFill>
              </a:rPr>
              <a:t>The Tree of Life in the New Life </a:t>
            </a:r>
            <a:br>
              <a:rPr lang="en-US" sz="3600" b="1" dirty="0">
                <a:solidFill>
                  <a:srgbClr val="595A26"/>
                </a:solidFill>
              </a:rPr>
            </a:br>
            <a:r>
              <a:rPr lang="en-US" sz="3600" b="1" dirty="0">
                <a:solidFill>
                  <a:srgbClr val="595A26"/>
                </a:solidFill>
              </a:rPr>
              <a:t>(Revelation 22.1-5)</a:t>
            </a:r>
          </a:p>
        </p:txBody>
      </p:sp>
      <p:sp>
        <p:nvSpPr>
          <p:cNvPr id="6" name="Slide Number Placeholder 5">
            <a:extLst>
              <a:ext uri="{FF2B5EF4-FFF2-40B4-BE49-F238E27FC236}">
                <a16:creationId xmlns:a16="http://schemas.microsoft.com/office/drawing/2014/main" id="{120F1C15-BB6E-2371-7BC4-E95C8D74AAA3}"/>
              </a:ext>
            </a:extLst>
          </p:cNvPr>
          <p:cNvSpPr>
            <a:spLocks noGrp="1"/>
          </p:cNvSpPr>
          <p:nvPr>
            <p:ph type="sldNum" sz="quarter" idx="11"/>
          </p:nvPr>
        </p:nvSpPr>
        <p:spPr/>
        <p:txBody>
          <a:bodyPr/>
          <a:lstStyle/>
          <a:p>
            <a:fld id="{294A09A9-5501-47C1-A89A-A340965A2BE2}" type="slidenum">
              <a:rPr lang="en-US" smtClean="0"/>
              <a:pPr/>
              <a:t>6</a:t>
            </a:fld>
            <a:endParaRPr lang="en-US" dirty="0"/>
          </a:p>
        </p:txBody>
      </p:sp>
      <p:pic>
        <p:nvPicPr>
          <p:cNvPr id="8" name="Picture 7">
            <a:extLst>
              <a:ext uri="{FF2B5EF4-FFF2-40B4-BE49-F238E27FC236}">
                <a16:creationId xmlns:a16="http://schemas.microsoft.com/office/drawing/2014/main" id="{15052038-2F12-E70A-F405-7F886C1BD2E0}"/>
              </a:ext>
            </a:extLst>
          </p:cNvPr>
          <p:cNvPicPr>
            <a:picLocks noChangeAspect="1"/>
          </p:cNvPicPr>
          <p:nvPr/>
        </p:nvPicPr>
        <p:blipFill>
          <a:blip r:embed="rId2"/>
          <a:srcRect/>
          <a:stretch/>
        </p:blipFill>
        <p:spPr>
          <a:xfrm>
            <a:off x="138999" y="2104167"/>
            <a:ext cx="4428208" cy="2649665"/>
          </a:xfrm>
          <a:prstGeom prst="rect">
            <a:avLst/>
          </a:prstGeom>
        </p:spPr>
      </p:pic>
      <p:sp>
        <p:nvSpPr>
          <p:cNvPr id="9" name="TextBox 8">
            <a:extLst>
              <a:ext uri="{FF2B5EF4-FFF2-40B4-BE49-F238E27FC236}">
                <a16:creationId xmlns:a16="http://schemas.microsoft.com/office/drawing/2014/main" id="{59F86F35-24AB-0657-4520-E7813627F3A7}"/>
              </a:ext>
            </a:extLst>
          </p:cNvPr>
          <p:cNvSpPr txBox="1"/>
          <p:nvPr/>
        </p:nvSpPr>
        <p:spPr>
          <a:xfrm>
            <a:off x="6387050" y="1325872"/>
            <a:ext cx="5406127" cy="5262979"/>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271F13"/>
                </a:solidFill>
              </a:rPr>
              <a:t>The tree of life </a:t>
            </a:r>
            <a:r>
              <a:rPr lang="en-US" sz="2400" dirty="0">
                <a:solidFill>
                  <a:srgbClr val="271F13"/>
                </a:solidFill>
              </a:rPr>
              <a:t>appears in the last chapter in the Bible and it’s tied into healing – whether that be our spiritual ailments or continued reconciliation between people. </a:t>
            </a:r>
            <a:r>
              <a:rPr lang="en-US" sz="2400" b="1" dirty="0">
                <a:solidFill>
                  <a:srgbClr val="271F13"/>
                </a:solidFill>
              </a:rPr>
              <a:t>The tree of life </a:t>
            </a:r>
            <a:r>
              <a:rPr lang="en-US" sz="2400" dirty="0">
                <a:solidFill>
                  <a:srgbClr val="271F13"/>
                </a:solidFill>
              </a:rPr>
              <a:t>no longer reminds us of what we have lost, but the hope of our return to a place with our Lord.</a:t>
            </a:r>
          </a:p>
          <a:p>
            <a:pPr marL="285750" indent="-285750">
              <a:buFont typeface="Arial" panose="020B0604020202020204" pitchFamily="34" charset="0"/>
              <a:buChar char="•"/>
            </a:pPr>
            <a:r>
              <a:rPr lang="en-US" sz="2400" dirty="0">
                <a:solidFill>
                  <a:srgbClr val="271F13"/>
                </a:solidFill>
              </a:rPr>
              <a:t>The most important part of this image, however, isn’t </a:t>
            </a:r>
            <a:r>
              <a:rPr lang="en-US" sz="2400" b="1" dirty="0">
                <a:solidFill>
                  <a:srgbClr val="271F13"/>
                </a:solidFill>
              </a:rPr>
              <a:t>the tree of life </a:t>
            </a:r>
            <a:r>
              <a:rPr lang="en-US" sz="2400" dirty="0">
                <a:solidFill>
                  <a:srgbClr val="271F13"/>
                </a:solidFill>
              </a:rPr>
              <a:t>– it is the presence of God. It is He who has given the tree, it is He who is the source of life, it is He that we desire to be with. In Him is life truly found.</a:t>
            </a:r>
          </a:p>
        </p:txBody>
      </p:sp>
    </p:spTree>
    <p:extLst>
      <p:ext uri="{BB962C8B-B14F-4D97-AF65-F5344CB8AC3E}">
        <p14:creationId xmlns:p14="http://schemas.microsoft.com/office/powerpoint/2010/main" val="432927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76A2D-F5FD-10AC-12FD-DDFB6621FFDD}"/>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3ED99D16-0F0F-34AE-567F-A8C6A9EB58E0}"/>
              </a:ext>
            </a:extLst>
          </p:cNvPr>
          <p:cNvSpPr>
            <a:spLocks noGrp="1"/>
          </p:cNvSpPr>
          <p:nvPr>
            <p:ph idx="1"/>
          </p:nvPr>
        </p:nvSpPr>
        <p:spPr>
          <a:xfrm>
            <a:off x="7047068" y="403917"/>
            <a:ext cx="4977635" cy="6050166"/>
          </a:xfrm>
        </p:spPr>
        <p:txBody>
          <a:bodyPr>
            <a:normAutofit lnSpcReduction="10000"/>
          </a:bodyPr>
          <a:lstStyle/>
          <a:p>
            <a:r>
              <a:rPr lang="en-US" dirty="0"/>
              <a:t>• </a:t>
            </a:r>
            <a:r>
              <a:rPr lang="en-US" b="1" u="sng" dirty="0"/>
              <a:t>Learning to and making sure we abide.</a:t>
            </a:r>
          </a:p>
          <a:p>
            <a:r>
              <a:rPr lang="en-US" dirty="0"/>
              <a:t>Do we truly accept and live like Jesus is our Lord?</a:t>
            </a:r>
          </a:p>
          <a:p>
            <a:r>
              <a:rPr lang="en-US" dirty="0"/>
              <a:t>• </a:t>
            </a:r>
            <a:r>
              <a:rPr lang="en-US" b="1" u="sng" dirty="0"/>
              <a:t>Giving glory to God.</a:t>
            </a:r>
          </a:p>
          <a:p>
            <a:r>
              <a:rPr lang="en-US" dirty="0"/>
              <a:t>Our good deeds ought to point to greatness of God.</a:t>
            </a:r>
          </a:p>
          <a:p>
            <a:r>
              <a:rPr lang="en-US" dirty="0"/>
              <a:t>• </a:t>
            </a:r>
            <a:r>
              <a:rPr lang="en-US" b="1" u="sng" dirty="0"/>
              <a:t>Love as Jesus loved</a:t>
            </a:r>
            <a:r>
              <a:rPr lang="en-US" b="1" dirty="0"/>
              <a:t>.</a:t>
            </a:r>
          </a:p>
          <a:p>
            <a:r>
              <a:rPr lang="en-US" dirty="0"/>
              <a:t>True life begins when we lose ourselves in love for our Savior and love for those made in His image.</a:t>
            </a:r>
          </a:p>
        </p:txBody>
      </p:sp>
    </p:spTree>
    <p:extLst>
      <p:ext uri="{BB962C8B-B14F-4D97-AF65-F5344CB8AC3E}">
        <p14:creationId xmlns:p14="http://schemas.microsoft.com/office/powerpoint/2010/main" val="2991889828"/>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by-Shower-Party_Win32_EF-v9" id="{AE4326AE-68DE-4364-925F-2EC9BB2C355F}" vid="{BEEEA865-8D39-4A14-A6FA-D1795E7588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6" ma:contentTypeDescription="Create a new document." ma:contentTypeScope="" ma:versionID="ac37c1753acd5e330d2062ccec26ea66">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340c7101c92c5120abd06486f9454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090D0DE4-4A0B-485A-867F-D32D7CE3AC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6E54DB-B848-4DD5-8CB7-A9EC607E7B10}">
  <ds:schemaRefs>
    <ds:schemaRef ds:uri="http://schemas.microsoft.com/sharepoint/v3/contenttype/forms"/>
  </ds:schemaRefs>
</ds:datastoreItem>
</file>

<file path=customXml/itemProps3.xml><?xml version="1.0" encoding="utf-8"?>
<ds:datastoreItem xmlns:ds="http://schemas.openxmlformats.org/officeDocument/2006/customXml" ds:itemID="{A3BD4421-5E6E-4C33-A01D-311A69C084F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{6BB82787-8123-4727-A53D-375A8A47B284}tf00199975_win32</Template>
  <TotalTime>512</TotalTime>
  <Words>570</Words>
  <Application>Microsoft Office PowerPoint</Application>
  <PresentationFormat>Widescreen</PresentationFormat>
  <Paragraphs>28</Paragraphs>
  <Slides>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Baskerville</vt:lpstr>
      <vt:lpstr>Baskerville Old Face</vt:lpstr>
      <vt:lpstr>Calibri</vt:lpstr>
      <vt:lpstr>Gill Sans Light</vt:lpstr>
      <vt:lpstr>Gill Sans Nova</vt:lpstr>
      <vt:lpstr>Gill Sans Nova Light</vt:lpstr>
      <vt:lpstr>Office Theme</vt:lpstr>
      <vt:lpstr>PowerPoint Presentation</vt:lpstr>
      <vt:lpstr>The Tree of Life</vt:lpstr>
      <vt:lpstr>The Tree of the Life in Eden  (Genesis 2.1-17)</vt:lpstr>
      <vt:lpstr>Abiding in Christ  (John 15.1-17)</vt:lpstr>
      <vt:lpstr>The Tree of Life – The Cross (Galatians 3.10-14)</vt:lpstr>
      <vt:lpstr>The Tree of Life in the New Life  (Revelation 22.1-5)</vt:lpstr>
      <vt:lpstr>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Newman</dc:creator>
  <cp:lastModifiedBy>Northwood1</cp:lastModifiedBy>
  <cp:revision>2</cp:revision>
  <dcterms:created xsi:type="dcterms:W3CDTF">2023-04-30T03:39:42Z</dcterms:created>
  <dcterms:modified xsi:type="dcterms:W3CDTF">2023-04-30T13:01:54Z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