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12192000" cy="6858000"/>
  <p:notesSz cx="6858000" cy="9144000"/>
  <p:embeddedFontLst>
    <p:embeddedFont>
      <p:font typeface="Book Antiqua" panose="02040602050305030304" pitchFamily="18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Sagona Book" panose="02020503050505020204" pitchFamily="18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86C3A-7E2B-DEB9-2740-C4921EE17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39934-7BED-136C-FA1A-D3EF019E0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B88FD-8BB9-8907-47BE-9CDBDAB3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30B1-C1B8-47AB-80FF-0DC62CE66D08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82ED-C7DB-5E2D-60CF-FE916AF2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C8EF5-7B8E-8713-0571-E1B88F28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4CA-2D5B-4F56-AEA6-EE450FF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25CD-3176-11B8-9943-DCD7316F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72299-9CBA-CF01-35BA-89B1A4D24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478EB-E6CB-F1B3-D6F3-72798493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30B1-C1B8-47AB-80FF-0DC62CE66D08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AF623-C01C-21AF-E3DB-0381F99F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91CE0-C247-F6FB-8E8D-75BCEC7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4CA-2D5B-4F56-AEA6-EE450FF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7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B0372E-6097-8F34-1337-F07A4B1BD0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C7229-BFE7-5795-3D0B-722FC1563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FE394-A23D-69C4-AE0E-11272B978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30B1-C1B8-47AB-80FF-0DC62CE66D08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AE373-0172-4DE2-C7C8-ACFA6C8E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0A1C5-8B08-2140-9CFE-FC92D14C2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4CA-2D5B-4F56-AEA6-EE450FF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6337-18E3-D679-BD35-18E78BE2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2C770-D37C-F5CF-AC64-B505E48AB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1B44A-3326-AF17-7ED9-1A1ADE09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30B1-C1B8-47AB-80FF-0DC62CE66D08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0B521-E471-A8BA-B8E8-4F3AD68D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520D7-BFE5-5442-E411-9501BE4A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4CA-2D5B-4F56-AEA6-EE450FF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4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D7FB-AC08-1C0F-E7CF-3DB62F3A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D31AD-0600-59BA-AFE3-2C5CFFFA3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190EC-C1F3-84AB-F432-0C804E9D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30B1-C1B8-47AB-80FF-0DC62CE66D08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5AFD6-5908-BD01-94F5-E6E23321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209A9-8E91-7889-57A0-475C9064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4CA-2D5B-4F56-AEA6-EE450FF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2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674D-8C36-DAEA-8738-E64A0FF6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A5CE4-A159-8462-4F07-816E66484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F1A4B-20A8-B1D9-23B9-A7E374CA2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3A8E8-D959-A335-0DB7-96BD2213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30B1-C1B8-47AB-80FF-0DC62CE66D08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81350-4FED-BDB3-B50D-1A5ABD40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1C632-26DC-75F1-7D22-D207623D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4CA-2D5B-4F56-AEA6-EE450FF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2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0CE6-06C6-2D71-27D2-E7BFE683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381FF-39E5-8006-B716-5DE853FA3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E45A4-83D1-67C1-0327-DA96A5ECD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237B3-BD45-D182-6FB6-D4E47710F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00CB09-AA43-8C22-7907-2DBAB508A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CE6520-8A69-856A-5F7B-55652146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30B1-C1B8-47AB-80FF-0DC62CE66D08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0073E5-8333-23FC-3BCC-6C4BA307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EC58E-48C7-4464-35B9-FD5478DA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4CA-2D5B-4F56-AEA6-EE450FF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2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00CF-8177-1E54-E668-C0872F2B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557E6-790B-BEE4-FE47-0A7EB186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30B1-C1B8-47AB-80FF-0DC62CE66D08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CEB2F-2DB5-B893-CD92-E48E98B7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608E5-887C-AC18-0BC3-57632841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4CA-2D5B-4F56-AEA6-EE450FF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6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88A9D5-183C-6908-037E-4E495472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30B1-C1B8-47AB-80FF-0DC62CE66D08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3EF7A2-F7BF-2E45-97BD-32E5BAEA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AEACC-7266-A9FD-591A-571446CF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4CA-2D5B-4F56-AEA6-EE450FF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1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DBA6A-E6D9-4D91-0529-120036C3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416D9-A666-EF58-266C-E16AF33E5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3AB76-CB3C-4203-F6F6-F3F3EE6E0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B6835-CD1B-1C6F-2923-4FCCE443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30B1-C1B8-47AB-80FF-0DC62CE66D08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861F2-5D3F-E432-C493-427DC5BC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DE167-471E-D7CA-433D-46792018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4CA-2D5B-4F56-AEA6-EE450FF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8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5827-152E-7327-7782-380BBD1D8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D97FFA-80D6-E9E6-A752-70D3EED35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7C8A0-C3AD-5817-BB49-2748CD069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4915E-0426-D0AB-1172-10392840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30B1-C1B8-47AB-80FF-0DC62CE66D08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F73B6-D4F8-864F-A722-5A4B22A4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49150-6B4B-B0D3-5539-4F811E1D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34CA-2D5B-4F56-AEA6-EE450FF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6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537C2-7F8C-E2FA-7DE1-8E721FBF9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89E4D-093B-F9DF-EC70-7B1BA336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D417A-A261-69CB-DA59-5A7DF6081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A30B1-C1B8-47AB-80FF-0DC62CE66D08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7569C-74EB-78EB-B56A-9629C627E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2444F-FDE1-B7AE-9C24-DDACC0ABB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34CA-2D5B-4F56-AEA6-EE450FF4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9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98D49-1A10-7C3A-FCF5-FFFF5243BD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58CC8-FD21-1FA3-DC8B-495EA44C16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B4EC9C-44F9-A739-A4F2-4D718802B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2F1B77-651B-AA30-E343-88B8F7C38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827" y="1001908"/>
            <a:ext cx="3383911" cy="4508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DCDDAB-63F7-621E-4ADE-09B138A85753}"/>
              </a:ext>
            </a:extLst>
          </p:cNvPr>
          <p:cNvSpPr txBox="1"/>
          <p:nvPr/>
        </p:nvSpPr>
        <p:spPr>
          <a:xfrm>
            <a:off x="3902272" y="1764417"/>
            <a:ext cx="39250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Walking </a:t>
            </a:r>
            <a:br>
              <a:rPr lang="en-US" sz="660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en-US" sz="660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in Good</a:t>
            </a:r>
            <a:br>
              <a:rPr lang="en-US" sz="660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en-US" sz="660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207635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CF3E70-59B1-871F-0D51-D63B98624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Floor Wood photo and picture">
            <a:extLst>
              <a:ext uri="{FF2B5EF4-FFF2-40B4-BE49-F238E27FC236}">
                <a16:creationId xmlns:a16="http://schemas.microsoft.com/office/drawing/2014/main" id="{727ADB00-96F8-513B-061C-40E89577D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DC4FEB-6677-F1ED-2290-36A502461F17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EF8EA-90E8-A85A-9F01-BE380F6A92CC}"/>
              </a:ext>
            </a:extLst>
          </p:cNvPr>
          <p:cNvSpPr txBox="1"/>
          <p:nvPr/>
        </p:nvSpPr>
        <p:spPr>
          <a:xfrm>
            <a:off x="342182" y="245852"/>
            <a:ext cx="11507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Sagona Book" panose="02020503050505020204" pitchFamily="18" charset="0"/>
              </a:rPr>
              <a:t>The Nature of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311DC-D079-FAAE-3C26-29F7BB42C5D7}"/>
              </a:ext>
            </a:extLst>
          </p:cNvPr>
          <p:cNvSpPr txBox="1"/>
          <p:nvPr/>
        </p:nvSpPr>
        <p:spPr>
          <a:xfrm>
            <a:off x="485956" y="1595390"/>
            <a:ext cx="11507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agona Book" panose="02020503050505020204" pitchFamily="18" charset="0"/>
              </a:rPr>
              <a:t>When man’s sin brought the curse, work became </a:t>
            </a:r>
            <a:r>
              <a:rPr lang="en-US" sz="4000">
                <a:solidFill>
                  <a:schemeClr val="bg1"/>
                </a:solidFill>
                <a:latin typeface="Sagona Book" panose="02020503050505020204" pitchFamily="18" charset="0"/>
              </a:rPr>
              <a:t>more difficult—but </a:t>
            </a:r>
            <a:r>
              <a:rPr lang="en-US" sz="4000" dirty="0">
                <a:solidFill>
                  <a:schemeClr val="bg1"/>
                </a:solidFill>
                <a:latin typeface="Sagona Book" panose="02020503050505020204" pitchFamily="18" charset="0"/>
              </a:rPr>
              <a:t>work itself was not the curse.</a:t>
            </a:r>
            <a:br>
              <a:rPr lang="en-US" sz="4000" dirty="0">
                <a:solidFill>
                  <a:schemeClr val="bg1"/>
                </a:solidFill>
                <a:latin typeface="Sagona Book" panose="02020503050505020204" pitchFamily="18" charset="0"/>
              </a:rPr>
            </a:br>
            <a:endParaRPr lang="en-US" sz="4000" dirty="0">
              <a:solidFill>
                <a:schemeClr val="bg1"/>
              </a:solidFill>
              <a:latin typeface="Sagona Book" panose="02020503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4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Floor Wood photo and picture">
            <a:extLst>
              <a:ext uri="{FF2B5EF4-FFF2-40B4-BE49-F238E27FC236}">
                <a16:creationId xmlns:a16="http://schemas.microsoft.com/office/drawing/2014/main" id="{727ADB00-96F8-513B-061C-40E89577D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DC4FEB-6677-F1ED-2290-36A502461F17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EF8EA-90E8-A85A-9F01-BE380F6A92CC}"/>
              </a:ext>
            </a:extLst>
          </p:cNvPr>
          <p:cNvSpPr txBox="1"/>
          <p:nvPr/>
        </p:nvSpPr>
        <p:spPr>
          <a:xfrm>
            <a:off x="342182" y="245852"/>
            <a:ext cx="11507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Sagona Book" panose="02020503050505020204" pitchFamily="18" charset="0"/>
              </a:rPr>
              <a:t>The Nature of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311DC-D079-FAAE-3C26-29F7BB42C5D7}"/>
              </a:ext>
            </a:extLst>
          </p:cNvPr>
          <p:cNvSpPr txBox="1"/>
          <p:nvPr/>
        </p:nvSpPr>
        <p:spPr>
          <a:xfrm>
            <a:off x="485956" y="1595390"/>
            <a:ext cx="115076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agona Book" panose="02020503050505020204" pitchFamily="18" charset="0"/>
              </a:rPr>
              <a:t>When man’s sin brought the curse work became more difficult. But work itself was not the curse.</a:t>
            </a:r>
            <a:br>
              <a:rPr lang="en-US" sz="4000" dirty="0">
                <a:solidFill>
                  <a:schemeClr val="bg1"/>
                </a:solidFill>
                <a:latin typeface="Sagona Book" panose="02020503050505020204" pitchFamily="18" charset="0"/>
              </a:rPr>
            </a:br>
            <a:endParaRPr lang="en-US" sz="4000" dirty="0">
              <a:solidFill>
                <a:schemeClr val="bg1"/>
              </a:solidFill>
              <a:latin typeface="Sagona Book" panose="020205030505050202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Sagona Book" panose="02020503050505020204" pitchFamily="18" charset="0"/>
              </a:rPr>
              <a:t>God created man with the intention of man being a working being: He gave men dominion—stewardship—and expected them to find fulfillment in the exercise thereof. </a:t>
            </a:r>
          </a:p>
        </p:txBody>
      </p:sp>
    </p:spTree>
    <p:extLst>
      <p:ext uri="{BB962C8B-B14F-4D97-AF65-F5344CB8AC3E}">
        <p14:creationId xmlns:p14="http://schemas.microsoft.com/office/powerpoint/2010/main" val="353092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Floor Wood photo and picture">
            <a:extLst>
              <a:ext uri="{FF2B5EF4-FFF2-40B4-BE49-F238E27FC236}">
                <a16:creationId xmlns:a16="http://schemas.microsoft.com/office/drawing/2014/main" id="{727ADB00-96F8-513B-061C-40E89577D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DC4FEB-6677-F1ED-2290-36A502461F17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EF8EA-90E8-A85A-9F01-BE380F6A92CC}"/>
              </a:ext>
            </a:extLst>
          </p:cNvPr>
          <p:cNvSpPr txBox="1"/>
          <p:nvPr/>
        </p:nvSpPr>
        <p:spPr>
          <a:xfrm>
            <a:off x="-1" y="245852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Sagona Book" panose="02020503050505020204" pitchFamily="18" charset="0"/>
              </a:rPr>
              <a:t>Further Thoughts on Stewardship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311DC-D079-FAAE-3C26-29F7BB42C5D7}"/>
              </a:ext>
            </a:extLst>
          </p:cNvPr>
          <p:cNvSpPr txBox="1"/>
          <p:nvPr/>
        </p:nvSpPr>
        <p:spPr>
          <a:xfrm>
            <a:off x="485956" y="1595390"/>
            <a:ext cx="11507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agona Book" panose="02020503050505020204" pitchFamily="18" charset="0"/>
              </a:rPr>
              <a:t>If God’s rule extends over everything, then everything has been placed in our stewardship.</a:t>
            </a:r>
            <a:br>
              <a:rPr lang="en-US" sz="4000" dirty="0">
                <a:solidFill>
                  <a:schemeClr val="bg1"/>
                </a:solidFill>
                <a:latin typeface="Sagona Book" panose="02020503050505020204" pitchFamily="18" charset="0"/>
              </a:rPr>
            </a:br>
            <a:endParaRPr lang="en-US" sz="4000" dirty="0">
              <a:solidFill>
                <a:schemeClr val="bg1"/>
              </a:solidFill>
              <a:latin typeface="Sagona Book" panose="02020503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0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Floor Wood photo and picture">
            <a:extLst>
              <a:ext uri="{FF2B5EF4-FFF2-40B4-BE49-F238E27FC236}">
                <a16:creationId xmlns:a16="http://schemas.microsoft.com/office/drawing/2014/main" id="{727ADB00-96F8-513B-061C-40E89577D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DC4FEB-6677-F1ED-2290-36A502461F17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EF8EA-90E8-A85A-9F01-BE380F6A92CC}"/>
              </a:ext>
            </a:extLst>
          </p:cNvPr>
          <p:cNvSpPr txBox="1"/>
          <p:nvPr/>
        </p:nvSpPr>
        <p:spPr>
          <a:xfrm>
            <a:off x="-1" y="245852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Sagona Book" panose="02020503050505020204" pitchFamily="18" charset="0"/>
              </a:rPr>
              <a:t>Further Thoughts on Stewardship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311DC-D079-FAAE-3C26-29F7BB42C5D7}"/>
              </a:ext>
            </a:extLst>
          </p:cNvPr>
          <p:cNvSpPr txBox="1"/>
          <p:nvPr/>
        </p:nvSpPr>
        <p:spPr>
          <a:xfrm>
            <a:off x="485956" y="1595390"/>
            <a:ext cx="115076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agona Book" panose="02020503050505020204" pitchFamily="18" charset="0"/>
              </a:rPr>
              <a:t>If God’s rule extends over everything, then everything has been placed in our stewardship.</a:t>
            </a:r>
            <a:br>
              <a:rPr lang="en-US" sz="4000" dirty="0">
                <a:solidFill>
                  <a:schemeClr val="bg1"/>
                </a:solidFill>
                <a:latin typeface="Sagona Book" panose="02020503050505020204" pitchFamily="18" charset="0"/>
              </a:rPr>
            </a:br>
            <a:endParaRPr lang="en-US" sz="4000" dirty="0">
              <a:solidFill>
                <a:schemeClr val="bg1"/>
              </a:solidFill>
              <a:latin typeface="Sagona Book" panose="020205030505050202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Sagona Book" panose="02020503050505020204" pitchFamily="18" charset="0"/>
              </a:rPr>
              <a:t>Practically, this means that we are held accountable for more than our stewardship of physical blessings alone.</a:t>
            </a:r>
          </a:p>
        </p:txBody>
      </p:sp>
    </p:spTree>
    <p:extLst>
      <p:ext uri="{BB962C8B-B14F-4D97-AF65-F5344CB8AC3E}">
        <p14:creationId xmlns:p14="http://schemas.microsoft.com/office/powerpoint/2010/main" val="264851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Floor Wood photo and picture">
            <a:extLst>
              <a:ext uri="{FF2B5EF4-FFF2-40B4-BE49-F238E27FC236}">
                <a16:creationId xmlns:a16="http://schemas.microsoft.com/office/drawing/2014/main" id="{727ADB00-96F8-513B-061C-40E89577D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DC4FEB-6677-F1ED-2290-36A502461F17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EF8EA-90E8-A85A-9F01-BE380F6A92CC}"/>
              </a:ext>
            </a:extLst>
          </p:cNvPr>
          <p:cNvSpPr txBox="1"/>
          <p:nvPr/>
        </p:nvSpPr>
        <p:spPr>
          <a:xfrm>
            <a:off x="-1" y="245852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Sagona Book" panose="02020503050505020204" pitchFamily="18" charset="0"/>
              </a:rPr>
              <a:t>Finding Direction as a Steward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311DC-D079-FAAE-3C26-29F7BB42C5D7}"/>
              </a:ext>
            </a:extLst>
          </p:cNvPr>
          <p:cNvSpPr txBox="1"/>
          <p:nvPr/>
        </p:nvSpPr>
        <p:spPr>
          <a:xfrm>
            <a:off x="485956" y="1595390"/>
            <a:ext cx="11507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agona Book" panose="02020503050505020204" pitchFamily="18" charset="0"/>
              </a:rPr>
              <a:t>In the same way that God directed Adam to work in the garden, God has given us direction to work in this world.</a:t>
            </a:r>
            <a:br>
              <a:rPr lang="en-US" sz="4000" dirty="0">
                <a:solidFill>
                  <a:schemeClr val="bg1"/>
                </a:solidFill>
                <a:latin typeface="Sagona Book" panose="02020503050505020204" pitchFamily="18" charset="0"/>
              </a:rPr>
            </a:br>
            <a:endParaRPr lang="en-US" sz="4000" dirty="0">
              <a:solidFill>
                <a:schemeClr val="bg1"/>
              </a:solidFill>
              <a:latin typeface="Sagona Book" panose="02020503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5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Floor Wood photo and picture">
            <a:extLst>
              <a:ext uri="{FF2B5EF4-FFF2-40B4-BE49-F238E27FC236}">
                <a16:creationId xmlns:a16="http://schemas.microsoft.com/office/drawing/2014/main" id="{727ADB00-96F8-513B-061C-40E89577D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DC4FEB-6677-F1ED-2290-36A502461F17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EF8EA-90E8-A85A-9F01-BE380F6A92CC}"/>
              </a:ext>
            </a:extLst>
          </p:cNvPr>
          <p:cNvSpPr txBox="1"/>
          <p:nvPr/>
        </p:nvSpPr>
        <p:spPr>
          <a:xfrm>
            <a:off x="-1" y="245852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Sagona Book" panose="02020503050505020204" pitchFamily="18" charset="0"/>
              </a:rPr>
              <a:t>Finding Direction as a Steward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311DC-D079-FAAE-3C26-29F7BB42C5D7}"/>
              </a:ext>
            </a:extLst>
          </p:cNvPr>
          <p:cNvSpPr txBox="1"/>
          <p:nvPr/>
        </p:nvSpPr>
        <p:spPr>
          <a:xfrm>
            <a:off x="485956" y="1595390"/>
            <a:ext cx="115076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agona Book" panose="02020503050505020204" pitchFamily="18" charset="0"/>
              </a:rPr>
              <a:t>In the same way that God directed Adam to work in the garden, God has given us direction to work in this world.</a:t>
            </a:r>
            <a:br>
              <a:rPr lang="en-US" sz="4000" dirty="0">
                <a:solidFill>
                  <a:schemeClr val="bg1"/>
                </a:solidFill>
                <a:latin typeface="Sagona Book" panose="02020503050505020204" pitchFamily="18" charset="0"/>
              </a:rPr>
            </a:br>
            <a:endParaRPr lang="en-US" sz="4000" dirty="0">
              <a:solidFill>
                <a:schemeClr val="bg1"/>
              </a:solidFill>
              <a:latin typeface="Sagona Book" panose="020205030505050202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Sagona Book" panose="02020503050505020204" pitchFamily="18" charset="0"/>
              </a:rPr>
              <a:t>This begins with having an attitude that is willing to work to provide and be able to share with others…</a:t>
            </a:r>
          </a:p>
        </p:txBody>
      </p:sp>
    </p:spTree>
    <p:extLst>
      <p:ext uri="{BB962C8B-B14F-4D97-AF65-F5344CB8AC3E}">
        <p14:creationId xmlns:p14="http://schemas.microsoft.com/office/powerpoint/2010/main" val="1497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Floor Wood photo and picture">
            <a:extLst>
              <a:ext uri="{FF2B5EF4-FFF2-40B4-BE49-F238E27FC236}">
                <a16:creationId xmlns:a16="http://schemas.microsoft.com/office/drawing/2014/main" id="{727ADB00-96F8-513B-061C-40E89577D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DC4FEB-6677-F1ED-2290-36A502461F17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EF8EA-90E8-A85A-9F01-BE380F6A92CC}"/>
              </a:ext>
            </a:extLst>
          </p:cNvPr>
          <p:cNvSpPr txBox="1"/>
          <p:nvPr/>
        </p:nvSpPr>
        <p:spPr>
          <a:xfrm>
            <a:off x="-1" y="245852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Sagona Book" panose="02020503050505020204" pitchFamily="18" charset="0"/>
              </a:rPr>
              <a:t>Finding Direction as a Steward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311DC-D079-FAAE-3C26-29F7BB42C5D7}"/>
              </a:ext>
            </a:extLst>
          </p:cNvPr>
          <p:cNvSpPr txBox="1"/>
          <p:nvPr/>
        </p:nvSpPr>
        <p:spPr>
          <a:xfrm>
            <a:off x="485956" y="1595390"/>
            <a:ext cx="11507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agona Book" panose="02020503050505020204" pitchFamily="18" charset="0"/>
              </a:rPr>
              <a:t>But is ultimately fulfilled in the work we do in the Kingdom.</a:t>
            </a:r>
            <a:br>
              <a:rPr lang="en-US" sz="4000" dirty="0">
                <a:solidFill>
                  <a:schemeClr val="bg1"/>
                </a:solidFill>
                <a:latin typeface="Sagona Book" panose="02020503050505020204" pitchFamily="18" charset="0"/>
              </a:rPr>
            </a:br>
            <a:endParaRPr lang="en-US" sz="4000" dirty="0">
              <a:solidFill>
                <a:schemeClr val="bg1"/>
              </a:solidFill>
              <a:latin typeface="Sagona Book" panose="02020503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3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Floor Wood photo and picture">
            <a:extLst>
              <a:ext uri="{FF2B5EF4-FFF2-40B4-BE49-F238E27FC236}">
                <a16:creationId xmlns:a16="http://schemas.microsoft.com/office/drawing/2014/main" id="{727ADB00-96F8-513B-061C-40E89577D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DC4FEB-6677-F1ED-2290-36A502461F17}"/>
              </a:ext>
            </a:extLst>
          </p:cNvPr>
          <p:cNvSpPr/>
          <p:nvPr/>
        </p:nvSpPr>
        <p:spPr>
          <a:xfrm>
            <a:off x="0" y="0"/>
            <a:ext cx="12192000" cy="6848475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EF8EA-90E8-A85A-9F01-BE380F6A92CC}"/>
              </a:ext>
            </a:extLst>
          </p:cNvPr>
          <p:cNvSpPr txBox="1"/>
          <p:nvPr/>
        </p:nvSpPr>
        <p:spPr>
          <a:xfrm>
            <a:off x="-1" y="245852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Sagona Book" panose="02020503050505020204" pitchFamily="18" charset="0"/>
              </a:rPr>
              <a:t>Finding Direction as a Steward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311DC-D079-FAAE-3C26-29F7BB42C5D7}"/>
              </a:ext>
            </a:extLst>
          </p:cNvPr>
          <p:cNvSpPr txBox="1"/>
          <p:nvPr/>
        </p:nvSpPr>
        <p:spPr>
          <a:xfrm>
            <a:off x="485956" y="1595390"/>
            <a:ext cx="115076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agona Book" panose="02020503050505020204" pitchFamily="18" charset="0"/>
              </a:rPr>
              <a:t>But is ultimately fulfilled in the work we do in the Kingdom.</a:t>
            </a:r>
            <a:br>
              <a:rPr lang="en-US" sz="4000" dirty="0">
                <a:solidFill>
                  <a:schemeClr val="bg1"/>
                </a:solidFill>
                <a:latin typeface="Sagona Book" panose="02020503050505020204" pitchFamily="18" charset="0"/>
              </a:rPr>
            </a:br>
            <a:endParaRPr lang="en-US" sz="4000" dirty="0">
              <a:solidFill>
                <a:schemeClr val="bg1"/>
              </a:solidFill>
              <a:latin typeface="Sagona Book" panose="02020503050505020204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Sagona Book" panose="02020503050505020204" pitchFamily="18" charset="0"/>
              </a:rPr>
              <a:t>How diligently do we work to find God’s direction in that work, and how diligently do we seek to involve ourselves in its execution? </a:t>
            </a:r>
          </a:p>
        </p:txBody>
      </p:sp>
    </p:spTree>
    <p:extLst>
      <p:ext uri="{BB962C8B-B14F-4D97-AF65-F5344CB8AC3E}">
        <p14:creationId xmlns:p14="http://schemas.microsoft.com/office/powerpoint/2010/main" val="2806186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294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Sagona Book</vt:lpstr>
      <vt:lpstr>Arial</vt:lpstr>
      <vt:lpstr>Book Antiqua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Mauldin</dc:creator>
  <cp:lastModifiedBy>Seth Mauldin</cp:lastModifiedBy>
  <cp:revision>2</cp:revision>
  <dcterms:created xsi:type="dcterms:W3CDTF">2023-06-17T14:24:57Z</dcterms:created>
  <dcterms:modified xsi:type="dcterms:W3CDTF">2023-06-17T14:47:13Z</dcterms:modified>
</cp:coreProperties>
</file>