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handoutMasterIdLst>
    <p:handoutMasterId r:id="rId14"/>
  </p:handoutMasterIdLst>
  <p:sldIdLst>
    <p:sldId id="256" r:id="rId5"/>
    <p:sldId id="267" r:id="rId6"/>
    <p:sldId id="269" r:id="rId7"/>
    <p:sldId id="270" r:id="rId8"/>
    <p:sldId id="271" r:id="rId9"/>
    <p:sldId id="272" r:id="rId10"/>
    <p:sldId id="273"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598" autoAdjust="0"/>
  </p:normalViewPr>
  <p:slideViewPr>
    <p:cSldViewPr snapToGrid="0">
      <p:cViewPr varScale="1">
        <p:scale>
          <a:sx n="93" d="100"/>
          <a:sy n="93" d="100"/>
        </p:scale>
        <p:origin x="140" y="2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160113-35DB-4BB4-9269-631D6FEB5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10D272-305C-421E-A9EF-95D63D599B42}" type="datetimeFigureOut">
              <a:rPr lang="en-US" smtClean="0"/>
              <a:t>8/27/2023</a:t>
            </a:fld>
            <a:endParaRPr lang="en-US" dirty="0"/>
          </a:p>
        </p:txBody>
      </p:sp>
      <p:sp>
        <p:nvSpPr>
          <p:cNvPr id="4" name="Footer Placeholder 3">
            <a:extLst>
              <a:ext uri="{FF2B5EF4-FFF2-40B4-BE49-F238E27FC236}">
                <a16:creationId xmlns:a16="http://schemas.microsoft.com/office/drawing/2014/main" id="{FF40E5BB-A291-4B94-8433-B9D3F1685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DE7DFA-63CC-4ED7-B30E-ACF88B4B8932}" type="slidenum">
              <a:rPr lang="en-US" smtClean="0"/>
              <a:t>‹#›</a:t>
            </a:fld>
            <a:endParaRPr lang="en-US" dirty="0"/>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16E63-7886-43BC-8DD4-4F14C3DD7360}" type="datetimeFigureOut">
              <a:rPr lang="en-US" smtClean="0"/>
              <a:t>8/27/2023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C5307-140F-447F-BCBA-BB92E3A2906B}" type="slidenum">
              <a:rPr lang="en-US" smtClean="0"/>
              <a:t>‹#›</a:t>
            </a:fld>
            <a:endParaRPr lang="en-US" dirty="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70622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dirty="0"/>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dirty="0"/>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dirty="0"/>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936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209807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dirty="0"/>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4367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9993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840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8921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7375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dirty="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04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7199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9090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dirty="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8998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39055A8-6754-4F27-8010-BF142982D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0F67E000-DFC6-4143-98EB-F2F1744E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36975" y="1086036"/>
            <a:ext cx="5186939" cy="3910405"/>
          </a:xfrm>
        </p:spPr>
        <p:txBody>
          <a:bodyPr vert="horz" lIns="91440" tIns="45720" rIns="91440" bIns="45720" rtlCol="0" anchor="t">
            <a:normAutofit/>
          </a:bodyPr>
          <a:lstStyle/>
          <a:p>
            <a:pPr algn="ctr"/>
            <a:r>
              <a:rPr lang="en-US" sz="6600" b="1" kern="1200" spc="-40" baseline="0" dirty="0">
                <a:solidFill>
                  <a:schemeClr val="accent1"/>
                </a:solidFill>
                <a:latin typeface="+mj-lt"/>
                <a:ea typeface="+mj-ea"/>
                <a:cs typeface="+mj-cs"/>
              </a:rPr>
              <a:t>Colossians:</a:t>
            </a:r>
            <a:br>
              <a:rPr lang="en-US" sz="6600" b="1" kern="1200" spc="-40" baseline="0" dirty="0">
                <a:solidFill>
                  <a:schemeClr val="accent1"/>
                </a:solidFill>
                <a:latin typeface="+mj-lt"/>
                <a:ea typeface="+mj-ea"/>
                <a:cs typeface="+mj-cs"/>
              </a:rPr>
            </a:br>
            <a:r>
              <a:rPr lang="en-US" sz="6600" b="1" kern="1200" spc="-40" baseline="0" dirty="0">
                <a:solidFill>
                  <a:schemeClr val="accent1"/>
                </a:solidFill>
                <a:latin typeface="+mj-lt"/>
                <a:ea typeface="+mj-ea"/>
                <a:cs typeface="+mj-cs"/>
              </a:rPr>
              <a:t>New Life in Christ</a:t>
            </a:r>
          </a:p>
        </p:txBody>
      </p:sp>
      <p:sp>
        <p:nvSpPr>
          <p:cNvPr id="8" name="Subtitle 7">
            <a:extLst>
              <a:ext uri="{FF2B5EF4-FFF2-40B4-BE49-F238E27FC236}">
                <a16:creationId xmlns:a16="http://schemas.microsoft.com/office/drawing/2014/main" id="{6BBE0348-1527-4055-BA8A-E2754222743D}"/>
              </a:ext>
            </a:extLst>
          </p:cNvPr>
          <p:cNvSpPr>
            <a:spLocks noGrp="1"/>
          </p:cNvSpPr>
          <p:nvPr>
            <p:ph type="subTitle" idx="1"/>
          </p:nvPr>
        </p:nvSpPr>
        <p:spPr>
          <a:xfrm>
            <a:off x="416079" y="4500517"/>
            <a:ext cx="4280830" cy="1651866"/>
          </a:xfrm>
        </p:spPr>
        <p:txBody>
          <a:bodyPr vert="horz" lIns="91440" tIns="45720" rIns="91440" bIns="45720" rtlCol="0" anchor="b">
            <a:normAutofit fontScale="92500" lnSpcReduction="10000"/>
          </a:bodyPr>
          <a:lstStyle/>
          <a:p>
            <a:pPr algn="ctr">
              <a:lnSpc>
                <a:spcPct val="100000"/>
              </a:lnSpc>
            </a:pPr>
            <a:r>
              <a:rPr lang="en-US" sz="4000" b="1" kern="1200" spc="-20" baseline="0" dirty="0">
                <a:solidFill>
                  <a:schemeClr val="accent1"/>
                </a:solidFill>
                <a:latin typeface="+mn-lt"/>
                <a:ea typeface="+mn-ea"/>
                <a:cs typeface="+mn-cs"/>
              </a:rPr>
              <a:t>Part i: Increasing in the Knowledge of God</a:t>
            </a:r>
          </a:p>
        </p:txBody>
      </p:sp>
      <p:pic>
        <p:nvPicPr>
          <p:cNvPr id="5" name="Picture Placeholder 4">
            <a:extLst>
              <a:ext uri="{FF2B5EF4-FFF2-40B4-BE49-F238E27FC236}">
                <a16:creationId xmlns:a16="http://schemas.microsoft.com/office/drawing/2014/main" id="{A33E67C0-6C95-48DB-97CC-8CE8D36C05FB}"/>
              </a:ext>
            </a:extLst>
          </p:cNvPr>
          <p:cNvPicPr>
            <a:picLocks noGrp="1" noChangeAspect="1"/>
          </p:cNvPicPr>
          <p:nvPr>
            <p:ph type="pic" sz="quarter" idx="13"/>
          </p:nvPr>
        </p:nvPicPr>
        <p:blipFill rotWithShape="1">
          <a:blip r:embed="rId2"/>
          <a:srcRect t="4112" r="-2" b="24176"/>
          <a:stretch/>
        </p:blipFill>
        <p:spPr>
          <a:xfrm>
            <a:off x="5067300" y="-1"/>
            <a:ext cx="7124700" cy="6858001"/>
          </a:xfrm>
          <a:prstGeom prst="rect">
            <a:avLst/>
          </a:prstGeom>
        </p:spPr>
      </p:pic>
    </p:spTree>
    <p:extLst>
      <p:ext uri="{BB962C8B-B14F-4D97-AF65-F5344CB8AC3E}">
        <p14:creationId xmlns:p14="http://schemas.microsoft.com/office/powerpoint/2010/main" val="2720718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CDDFFB0-721F-4A15-8F27-1B8597D52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7700" y="365124"/>
            <a:ext cx="5677796" cy="1818678"/>
          </a:xfrm>
        </p:spPr>
        <p:txBody>
          <a:bodyPr vert="horz" lIns="91440" tIns="45720" rIns="91440" bIns="45720" rtlCol="0" anchor="b">
            <a:normAutofit/>
          </a:bodyPr>
          <a:lstStyle/>
          <a:p>
            <a:r>
              <a:rPr lang="en-US" spc="-40">
                <a:solidFill>
                  <a:schemeClr val="accent1"/>
                </a:solidFill>
              </a:rPr>
              <a:t>Themes of Colossians</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647701" y="2286000"/>
            <a:ext cx="5677796" cy="3890962"/>
          </a:xfrm>
        </p:spPr>
        <p:txBody>
          <a:bodyPr vert="horz" lIns="91440" tIns="45720" rIns="91440" bIns="45720" rtlCol="0">
            <a:normAutofit/>
          </a:bodyPr>
          <a:lstStyle/>
          <a:p>
            <a:pPr marL="514350" indent="-228600">
              <a:buFont typeface="Arial" panose="020B0604020202020204" pitchFamily="34" charset="0"/>
              <a:buChar char="•"/>
            </a:pPr>
            <a:r>
              <a:rPr lang="en-US" b="1"/>
              <a:t>The Supremacy of Jesus. </a:t>
            </a:r>
          </a:p>
          <a:p>
            <a:pPr marL="1200150" lvl="1"/>
            <a:r>
              <a:rPr lang="en-US"/>
              <a:t>He is the king, the authority, and our only hope.</a:t>
            </a:r>
          </a:p>
          <a:p>
            <a:pPr marL="514350" indent="-228600">
              <a:buFont typeface="Arial" panose="020B0604020202020204" pitchFamily="34" charset="0"/>
              <a:buChar char="•"/>
            </a:pPr>
            <a:r>
              <a:rPr lang="en-US" b="1"/>
              <a:t>A Call to Maturation.</a:t>
            </a:r>
          </a:p>
          <a:p>
            <a:pPr marL="1200150" lvl="1"/>
            <a:r>
              <a:rPr lang="en-US"/>
              <a:t>Don’t stay where you are, know more and bear more fruit!</a:t>
            </a:r>
          </a:p>
          <a:p>
            <a:pPr marL="514350" indent="-228600">
              <a:buFont typeface="Arial" panose="020B0604020202020204" pitchFamily="34" charset="0"/>
              <a:buChar char="•"/>
            </a:pPr>
            <a:r>
              <a:rPr lang="en-US" b="1"/>
              <a:t>The Encouragement of the Saints.</a:t>
            </a:r>
          </a:p>
          <a:p>
            <a:pPr marL="1200150" lvl="1"/>
            <a:r>
              <a:rPr lang="en-US"/>
              <a:t>The Colossians were known for their love, as all Christians should be.</a:t>
            </a:r>
          </a:p>
        </p:txBody>
      </p:sp>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vert="horz" lIns="91440" tIns="45720" rIns="91440" bIns="45720" rtlCol="0" anchor="ctr">
            <a:normAutofit/>
          </a:bodyPr>
          <a:lstStyle/>
          <a:p>
            <a:pPr>
              <a:spcAft>
                <a:spcPts val="600"/>
              </a:spcAft>
            </a:pPr>
            <a:r>
              <a:rPr lang="en-US" kern="1200" dirty="0">
                <a:solidFill>
                  <a:schemeClr val="tx1"/>
                </a:solidFill>
                <a:latin typeface="+mn-lt"/>
                <a:ea typeface="+mn-ea"/>
                <a:cs typeface="+mn-cs"/>
              </a:rPr>
              <a:t>Increasing in the Knowledge of God</a:t>
            </a:r>
          </a:p>
        </p:txBody>
      </p:sp>
      <p:pic>
        <p:nvPicPr>
          <p:cNvPr id="8" name="Picture Placeholder 7">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rotWithShape="1">
          <a:blip r:embed="rId2"/>
          <a:srcRect l="44167"/>
          <a:stretch/>
        </p:blipFill>
        <p:spPr>
          <a:xfrm>
            <a:off x="7086601" y="10"/>
            <a:ext cx="5105400" cy="6857990"/>
          </a:xfrm>
          <a:prstGeom prst="rect">
            <a:avLst/>
          </a:prstGeom>
        </p:spPr>
      </p:pic>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lvl="0">
              <a:spcAft>
                <a:spcPts val="600"/>
              </a:spcAft>
            </a:pPr>
            <a:r>
              <a:rPr lang="en-US" noProof="0">
                <a:solidFill>
                  <a:srgbClr val="FFFFFF"/>
                </a:solidFill>
              </a:rPr>
              <a:t>2023</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lvl="0">
              <a:spcAft>
                <a:spcPts val="600"/>
              </a:spcAft>
            </a:pPr>
            <a:fld id="{244D815C-8BF3-4ECF-A945-A2A7C2983AF9}" type="slidenum">
              <a:rPr lang="en-US" noProof="0">
                <a:solidFill>
                  <a:srgbClr val="FFFFFF"/>
                </a:solidFill>
              </a:rPr>
              <a:pPr lvl="0">
                <a:spcAft>
                  <a:spcPts val="600"/>
                </a:spcAft>
              </a:pPr>
              <a:t>2</a:t>
            </a:fld>
            <a:endParaRPr lang="en-US" noProof="0">
              <a:solidFill>
                <a:srgbClr val="FFFFFF"/>
              </a:solidFill>
            </a:endParaRPr>
          </a:p>
        </p:txBody>
      </p:sp>
    </p:spTree>
    <p:extLst>
      <p:ext uri="{BB962C8B-B14F-4D97-AF65-F5344CB8AC3E}">
        <p14:creationId xmlns:p14="http://schemas.microsoft.com/office/powerpoint/2010/main" val="107475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309383" y="114921"/>
            <a:ext cx="6497053" cy="2047277"/>
          </a:xfrm>
        </p:spPr>
        <p:txBody>
          <a:bodyPr vert="horz" lIns="91440" tIns="45720" rIns="91440" bIns="45720" rtlCol="0" anchor="b">
            <a:noAutofit/>
          </a:bodyPr>
          <a:lstStyle/>
          <a:p>
            <a:pPr algn="ctr"/>
            <a:r>
              <a:rPr lang="en-US" sz="3600" spc="-40" dirty="0"/>
              <a:t>Colossians 1.1-2: Grace to you and peace from God our Father.</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201168" y="2530068"/>
            <a:ext cx="6742772" cy="3646893"/>
          </a:xfrm>
        </p:spPr>
        <p:txBody>
          <a:bodyPr vert="horz" lIns="91440" tIns="45720" rIns="91440" bIns="45720" rtlCol="0">
            <a:normAutofit/>
          </a:bodyPr>
          <a:lstStyle/>
          <a:p>
            <a:pPr marL="628650" indent="-342900">
              <a:buFont typeface="Wingdings" panose="05000000000000000000" pitchFamily="2" charset="2"/>
              <a:buChar char="§"/>
            </a:pPr>
            <a:r>
              <a:rPr lang="en-US" dirty="0"/>
              <a:t>Paul’s introduction is his traditional one. He asserts his apostleship because His teaching should be taken as authoritative.</a:t>
            </a:r>
          </a:p>
          <a:p>
            <a:pPr marL="628650" indent="-342900">
              <a:buFont typeface="Wingdings" panose="05000000000000000000" pitchFamily="2" charset="2"/>
              <a:buChar char="§"/>
            </a:pPr>
            <a:endParaRPr lang="en-US" dirty="0"/>
          </a:p>
          <a:p>
            <a:pPr marL="628650" indent="-342900">
              <a:buFont typeface="Wingdings" panose="05000000000000000000" pitchFamily="2" charset="2"/>
              <a:buChar char="§"/>
            </a:pPr>
            <a:r>
              <a:rPr lang="en-US" dirty="0"/>
              <a:t>He’s also writing to a mixed audience here in Colossae, and so he uses greetings for both. Grace and Peace are truly found in Christ.</a:t>
            </a:r>
          </a:p>
          <a:p>
            <a:pPr marL="514350" indent="-228600">
              <a:buFont typeface="Arial" panose="020B0604020202020204" pitchFamily="34" charset="0"/>
              <a:buChar char="•"/>
            </a:pPr>
            <a:endParaRPr lang="en-US" dirty="0"/>
          </a:p>
          <a:p>
            <a:pPr marL="514350" indent="-228600">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vert="horz" lIns="91440" tIns="45720" rIns="91440" bIns="45720" rtlCol="0" anchor="ctr">
            <a:normAutofit/>
          </a:bodyPr>
          <a:lstStyle/>
          <a:p>
            <a:pPr>
              <a:spcAft>
                <a:spcPts val="600"/>
              </a:spcAft>
            </a:pPr>
            <a:r>
              <a:rPr lang="en-US" kern="1200" dirty="0">
                <a:solidFill>
                  <a:schemeClr val="tx1"/>
                </a:solidFill>
                <a:latin typeface="+mn-lt"/>
                <a:ea typeface="+mn-ea"/>
                <a:cs typeface="+mn-cs"/>
              </a:rPr>
              <a:t>Increasing in the Knowledge of God</a:t>
            </a:r>
          </a:p>
        </p:txBody>
      </p:sp>
      <p:pic>
        <p:nvPicPr>
          <p:cNvPr id="8" name="Picture Placeholder 7">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a:blip r:embed="rId2"/>
          <a:srcRect l="3797" r="3797"/>
          <a:stretch/>
        </p:blipFill>
        <p:spPr>
          <a:xfrm>
            <a:off x="7086601" y="10"/>
            <a:ext cx="5105400" cy="6857990"/>
          </a:xfrm>
          <a:prstGeom prst="rect">
            <a:avLst/>
          </a:prstGeom>
        </p:spPr>
      </p:pic>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lvl="0">
              <a:spcAft>
                <a:spcPts val="600"/>
              </a:spcAft>
            </a:pPr>
            <a:r>
              <a:rPr lang="en-US" noProof="0">
                <a:solidFill>
                  <a:srgbClr val="FFFFFF"/>
                </a:solidFill>
              </a:rPr>
              <a:t>2023</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lvl="0">
              <a:spcAft>
                <a:spcPts val="600"/>
              </a:spcAft>
            </a:pPr>
            <a:fld id="{244D815C-8BF3-4ECF-A945-A2A7C2983AF9}" type="slidenum">
              <a:rPr lang="en-US" noProof="0">
                <a:solidFill>
                  <a:srgbClr val="FFFFFF"/>
                </a:solidFill>
              </a:rPr>
              <a:pPr lvl="0">
                <a:spcAft>
                  <a:spcPts val="600"/>
                </a:spcAft>
              </a:pPr>
              <a:t>3</a:t>
            </a:fld>
            <a:endParaRPr lang="en-US" noProof="0">
              <a:solidFill>
                <a:srgbClr val="FFFFFF"/>
              </a:solidFill>
            </a:endParaRPr>
          </a:p>
        </p:txBody>
      </p:sp>
    </p:spTree>
    <p:extLst>
      <p:ext uri="{BB962C8B-B14F-4D97-AF65-F5344CB8AC3E}">
        <p14:creationId xmlns:p14="http://schemas.microsoft.com/office/powerpoint/2010/main" val="705446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324027" y="218635"/>
            <a:ext cx="6497053" cy="1481159"/>
          </a:xfrm>
        </p:spPr>
        <p:txBody>
          <a:bodyPr vert="horz" lIns="91440" tIns="45720" rIns="91440" bIns="45720" rtlCol="0" anchor="b">
            <a:noAutofit/>
          </a:bodyPr>
          <a:lstStyle/>
          <a:p>
            <a:pPr algn="ctr"/>
            <a:r>
              <a:rPr lang="en-US" sz="4400" spc="-40" dirty="0"/>
              <a:t>Colossians 1.3-8: Faith, Love, and Hope</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201168" y="2530068"/>
            <a:ext cx="6742772" cy="3646893"/>
          </a:xfrm>
        </p:spPr>
        <p:txBody>
          <a:bodyPr vert="horz" lIns="91440" tIns="45720" rIns="91440" bIns="45720" rtlCol="0">
            <a:normAutofit lnSpcReduction="10000"/>
          </a:bodyPr>
          <a:lstStyle/>
          <a:p>
            <a:pPr marL="628650" indent="-342900">
              <a:buFont typeface="Wingdings" panose="05000000000000000000" pitchFamily="2" charset="2"/>
              <a:buChar char="§"/>
            </a:pPr>
            <a:r>
              <a:rPr lang="en-US" dirty="0"/>
              <a:t>Paul’s thanksgiving comes because of their faith placed in Jesus, their love they show other saints, and the hope of them all dwelling in heaven. Is our Christian practice known for these three things?</a:t>
            </a:r>
          </a:p>
          <a:p>
            <a:pPr marL="628650" indent="-342900">
              <a:buFont typeface="Wingdings" panose="05000000000000000000" pitchFamily="2" charset="2"/>
              <a:buChar char="§"/>
            </a:pPr>
            <a:r>
              <a:rPr lang="en-US" dirty="0"/>
              <a:t>The Colossians heard the teaching and understood (meaning it was put into practice). It is reflective of their soft hearts, but also good teaching from Epaphras.</a:t>
            </a:r>
          </a:p>
          <a:p>
            <a:pPr marL="514350" indent="-228600">
              <a:buFont typeface="Arial" panose="020B0604020202020204" pitchFamily="34" charset="0"/>
              <a:buChar char="•"/>
            </a:pPr>
            <a:endParaRPr lang="en-US" dirty="0"/>
          </a:p>
          <a:p>
            <a:pPr marL="514350" indent="-228600">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vert="horz" lIns="91440" tIns="45720" rIns="91440" bIns="45720" rtlCol="0" anchor="ctr">
            <a:normAutofit/>
          </a:bodyPr>
          <a:lstStyle/>
          <a:p>
            <a:pPr>
              <a:spcAft>
                <a:spcPts val="600"/>
              </a:spcAft>
            </a:pPr>
            <a:r>
              <a:rPr lang="en-US" kern="1200" dirty="0">
                <a:solidFill>
                  <a:schemeClr val="tx1"/>
                </a:solidFill>
                <a:latin typeface="+mn-lt"/>
                <a:ea typeface="+mn-ea"/>
                <a:cs typeface="+mn-cs"/>
              </a:rPr>
              <a:t>Increasing in the Knowledge of God</a:t>
            </a:r>
          </a:p>
        </p:txBody>
      </p:sp>
      <p:pic>
        <p:nvPicPr>
          <p:cNvPr id="8" name="Picture Placeholder 7">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a:blip r:embed="rId2"/>
          <a:srcRect l="3371" r="3371"/>
          <a:stretch/>
        </p:blipFill>
        <p:spPr>
          <a:xfrm>
            <a:off x="7086601" y="10"/>
            <a:ext cx="5105400" cy="6857990"/>
          </a:xfrm>
          <a:prstGeom prst="rect">
            <a:avLst/>
          </a:prstGeom>
        </p:spPr>
      </p:pic>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lvl="0">
              <a:spcAft>
                <a:spcPts val="600"/>
              </a:spcAft>
            </a:pPr>
            <a:r>
              <a:rPr lang="en-US" noProof="0">
                <a:solidFill>
                  <a:srgbClr val="FFFFFF"/>
                </a:solidFill>
              </a:rPr>
              <a:t>2023</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lvl="0">
              <a:spcAft>
                <a:spcPts val="600"/>
              </a:spcAft>
            </a:pPr>
            <a:fld id="{244D815C-8BF3-4ECF-A945-A2A7C2983AF9}" type="slidenum">
              <a:rPr lang="en-US" noProof="0">
                <a:solidFill>
                  <a:srgbClr val="FFFFFF"/>
                </a:solidFill>
              </a:rPr>
              <a:pPr lvl="0">
                <a:spcAft>
                  <a:spcPts val="600"/>
                </a:spcAft>
              </a:pPr>
              <a:t>4</a:t>
            </a:fld>
            <a:endParaRPr lang="en-US" noProof="0">
              <a:solidFill>
                <a:srgbClr val="FFFFFF"/>
              </a:solidFill>
            </a:endParaRPr>
          </a:p>
        </p:txBody>
      </p:sp>
    </p:spTree>
    <p:extLst>
      <p:ext uri="{BB962C8B-B14F-4D97-AF65-F5344CB8AC3E}">
        <p14:creationId xmlns:p14="http://schemas.microsoft.com/office/powerpoint/2010/main" val="135337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324027" y="340992"/>
            <a:ext cx="6497053" cy="1367767"/>
          </a:xfrm>
        </p:spPr>
        <p:txBody>
          <a:bodyPr vert="horz" lIns="91440" tIns="45720" rIns="91440" bIns="45720" rtlCol="0" anchor="b">
            <a:noAutofit/>
          </a:bodyPr>
          <a:lstStyle/>
          <a:p>
            <a:pPr algn="ctr"/>
            <a:r>
              <a:rPr lang="en-US" sz="4400" spc="-40" dirty="0"/>
              <a:t>Colossians 1.9-14: </a:t>
            </a:r>
            <a:br>
              <a:rPr lang="en-US" sz="4400" spc="-40" dirty="0"/>
            </a:br>
            <a:r>
              <a:rPr lang="en-US" sz="4400" spc="-40" dirty="0"/>
              <a:t>Keep Growing!</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201168" y="2530068"/>
            <a:ext cx="6742772" cy="3646893"/>
          </a:xfrm>
        </p:spPr>
        <p:txBody>
          <a:bodyPr vert="horz" lIns="91440" tIns="45720" rIns="91440" bIns="45720" rtlCol="0">
            <a:normAutofit fontScale="92500"/>
          </a:bodyPr>
          <a:lstStyle/>
          <a:p>
            <a:pPr marL="628650" indent="-342900">
              <a:buFont typeface="Wingdings" panose="05000000000000000000" pitchFamily="2" charset="2"/>
              <a:buChar char="§"/>
            </a:pPr>
            <a:r>
              <a:rPr lang="en-US" dirty="0"/>
              <a:t>The Colossians were surrounded by all sorts of people claiming to have wisdom and knowledge. Paul is praying that they will “be filled with the knowledge of his will in all spiritual wisdom and understanding,” not swept away by false wisdom.</a:t>
            </a:r>
          </a:p>
          <a:p>
            <a:pPr marL="514350" indent="-228600">
              <a:buFont typeface="Arial" panose="020B0604020202020204" pitchFamily="34" charset="0"/>
              <a:buChar char="•"/>
            </a:pPr>
            <a:r>
              <a:rPr lang="en-US" dirty="0"/>
              <a:t>Our transformation isn’t from okay people to good people in Christ – it is from darkness to light, dead to alive, hopeless to hopeful.</a:t>
            </a:r>
          </a:p>
          <a:p>
            <a:pPr marL="514350" indent="-228600">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vert="horz" lIns="91440" tIns="45720" rIns="91440" bIns="45720" rtlCol="0" anchor="ctr">
            <a:normAutofit/>
          </a:bodyPr>
          <a:lstStyle/>
          <a:p>
            <a:pPr>
              <a:spcAft>
                <a:spcPts val="600"/>
              </a:spcAft>
            </a:pPr>
            <a:r>
              <a:rPr lang="en-US" kern="1200" dirty="0">
                <a:solidFill>
                  <a:schemeClr val="tx1"/>
                </a:solidFill>
                <a:latin typeface="+mn-lt"/>
                <a:ea typeface="+mn-ea"/>
                <a:cs typeface="+mn-cs"/>
              </a:rPr>
              <a:t>Increasing in the Knowledge of God</a:t>
            </a:r>
          </a:p>
        </p:txBody>
      </p:sp>
      <p:pic>
        <p:nvPicPr>
          <p:cNvPr id="8" name="Picture Placeholder 7">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a:blip r:embed="rId2"/>
          <a:srcRect l="17896" r="17896"/>
          <a:stretch/>
        </p:blipFill>
        <p:spPr>
          <a:xfrm>
            <a:off x="7086601" y="10"/>
            <a:ext cx="5105400" cy="6857990"/>
          </a:xfrm>
          <a:prstGeom prst="rect">
            <a:avLst/>
          </a:prstGeom>
        </p:spPr>
      </p:pic>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lvl="0">
              <a:spcAft>
                <a:spcPts val="600"/>
              </a:spcAft>
            </a:pPr>
            <a:r>
              <a:rPr lang="en-US" noProof="0">
                <a:solidFill>
                  <a:srgbClr val="FFFFFF"/>
                </a:solidFill>
              </a:rPr>
              <a:t>2023</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lvl="0">
              <a:spcAft>
                <a:spcPts val="600"/>
              </a:spcAft>
            </a:pPr>
            <a:fld id="{244D815C-8BF3-4ECF-A945-A2A7C2983AF9}" type="slidenum">
              <a:rPr lang="en-US" noProof="0">
                <a:solidFill>
                  <a:srgbClr val="FFFFFF"/>
                </a:solidFill>
              </a:rPr>
              <a:pPr lvl="0">
                <a:spcAft>
                  <a:spcPts val="600"/>
                </a:spcAft>
              </a:pPr>
              <a:t>5</a:t>
            </a:fld>
            <a:endParaRPr lang="en-US" noProof="0">
              <a:solidFill>
                <a:srgbClr val="FFFFFF"/>
              </a:solidFill>
            </a:endParaRPr>
          </a:p>
        </p:txBody>
      </p:sp>
    </p:spTree>
    <p:extLst>
      <p:ext uri="{BB962C8B-B14F-4D97-AF65-F5344CB8AC3E}">
        <p14:creationId xmlns:p14="http://schemas.microsoft.com/office/powerpoint/2010/main" val="10885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261256" y="136525"/>
            <a:ext cx="6497053" cy="1777187"/>
          </a:xfrm>
        </p:spPr>
        <p:txBody>
          <a:bodyPr vert="horz" lIns="91440" tIns="45720" rIns="91440" bIns="45720" rtlCol="0" anchor="b">
            <a:noAutofit/>
          </a:bodyPr>
          <a:lstStyle/>
          <a:p>
            <a:pPr algn="ctr"/>
            <a:r>
              <a:rPr lang="en-US" sz="3600" spc="-40" dirty="0"/>
              <a:t>Colossians 1.15-20: In Him, all the fullness of God was pleased to dwell…</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75627" y="2530068"/>
            <a:ext cx="6868313" cy="3825012"/>
          </a:xfrm>
        </p:spPr>
        <p:txBody>
          <a:bodyPr vert="horz" lIns="91440" tIns="45720" rIns="91440" bIns="45720" rtlCol="0">
            <a:normAutofit fontScale="92500" lnSpcReduction="10000"/>
          </a:bodyPr>
          <a:lstStyle/>
          <a:p>
            <a:pPr marL="628650" indent="-342900">
              <a:buFont typeface="Wingdings" panose="05000000000000000000" pitchFamily="2" charset="2"/>
              <a:buChar char="§"/>
            </a:pPr>
            <a:r>
              <a:rPr lang="en-US" dirty="0"/>
              <a:t>Christ is not only Creator (vs. 15-16), but sustainer (vs. 17) and all creation belongs to Him. (vs. 16) He is the hope to overcome death (vs. 18) and the revelation of God (vs. 15, 19)</a:t>
            </a:r>
          </a:p>
          <a:p>
            <a:pPr marL="628650" indent="-342900">
              <a:buFont typeface="Wingdings" panose="05000000000000000000" pitchFamily="2" charset="2"/>
              <a:buChar char="§"/>
            </a:pPr>
            <a:r>
              <a:rPr lang="en-US" dirty="0"/>
              <a:t>Jesus is also the head of the church (vs. 18). Everything we do must be under His authority and according to His wisdom. Also, all reconciliation comes because of Him (vs. 20), and He suffered violence so that we could know peace through Him.</a:t>
            </a:r>
          </a:p>
          <a:p>
            <a:pPr marL="514350" indent="-228600">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vert="horz" lIns="91440" tIns="45720" rIns="91440" bIns="45720" rtlCol="0" anchor="ctr">
            <a:normAutofit/>
          </a:bodyPr>
          <a:lstStyle/>
          <a:p>
            <a:pPr>
              <a:spcAft>
                <a:spcPts val="600"/>
              </a:spcAft>
            </a:pPr>
            <a:r>
              <a:rPr lang="en-US" kern="1200" dirty="0">
                <a:solidFill>
                  <a:schemeClr val="tx1"/>
                </a:solidFill>
                <a:latin typeface="+mn-lt"/>
                <a:ea typeface="+mn-ea"/>
                <a:cs typeface="+mn-cs"/>
              </a:rPr>
              <a:t>Increasing in the Knowledge of God</a:t>
            </a:r>
          </a:p>
        </p:txBody>
      </p:sp>
      <p:pic>
        <p:nvPicPr>
          <p:cNvPr id="8" name="Picture Placeholder 7">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a:blip r:embed="rId2"/>
          <a:srcRect t="30" b="30"/>
          <a:stretch/>
        </p:blipFill>
        <p:spPr>
          <a:xfrm>
            <a:off x="7086601" y="10"/>
            <a:ext cx="5105400" cy="6857990"/>
          </a:xfrm>
          <a:prstGeom prst="rect">
            <a:avLst/>
          </a:prstGeom>
        </p:spPr>
      </p:pic>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lvl="0">
              <a:spcAft>
                <a:spcPts val="600"/>
              </a:spcAft>
            </a:pPr>
            <a:r>
              <a:rPr lang="en-US" noProof="0">
                <a:solidFill>
                  <a:srgbClr val="FFFFFF"/>
                </a:solidFill>
              </a:rPr>
              <a:t>2023</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lvl="0">
              <a:spcAft>
                <a:spcPts val="600"/>
              </a:spcAft>
            </a:pPr>
            <a:fld id="{244D815C-8BF3-4ECF-A945-A2A7C2983AF9}" type="slidenum">
              <a:rPr lang="en-US" noProof="0">
                <a:solidFill>
                  <a:srgbClr val="FFFFFF"/>
                </a:solidFill>
              </a:rPr>
              <a:pPr lvl="0">
                <a:spcAft>
                  <a:spcPts val="600"/>
                </a:spcAft>
              </a:pPr>
              <a:t>6</a:t>
            </a:fld>
            <a:endParaRPr lang="en-US" noProof="0">
              <a:solidFill>
                <a:srgbClr val="FFFFFF"/>
              </a:solidFill>
            </a:endParaRPr>
          </a:p>
        </p:txBody>
      </p:sp>
    </p:spTree>
    <p:extLst>
      <p:ext uri="{BB962C8B-B14F-4D97-AF65-F5344CB8AC3E}">
        <p14:creationId xmlns:p14="http://schemas.microsoft.com/office/powerpoint/2010/main" val="2162960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324027" y="316258"/>
            <a:ext cx="6497053" cy="1550306"/>
          </a:xfrm>
        </p:spPr>
        <p:txBody>
          <a:bodyPr vert="horz" lIns="91440" tIns="45720" rIns="91440" bIns="45720" rtlCol="0" anchor="b">
            <a:noAutofit/>
          </a:bodyPr>
          <a:lstStyle/>
          <a:p>
            <a:pPr algn="ctr"/>
            <a:r>
              <a:rPr lang="en-US" spc="-40" dirty="0"/>
              <a:t>Colossians 1.21-23: Stand Firm!</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201168" y="2530068"/>
            <a:ext cx="6742772" cy="3646893"/>
          </a:xfrm>
        </p:spPr>
        <p:txBody>
          <a:bodyPr vert="horz" lIns="91440" tIns="45720" rIns="91440" bIns="45720" rtlCol="0">
            <a:normAutofit/>
          </a:bodyPr>
          <a:lstStyle/>
          <a:p>
            <a:pPr marL="628650" indent="-342900">
              <a:buFont typeface="Wingdings" panose="05000000000000000000" pitchFamily="2" charset="2"/>
              <a:buChar char="§"/>
            </a:pPr>
            <a:r>
              <a:rPr lang="en-US" dirty="0"/>
              <a:t>Humans are alienated outside of Christ. They’re far away from God, they don’t build healthy relationships one another, and there is so much selfishness. </a:t>
            </a:r>
          </a:p>
          <a:p>
            <a:pPr marL="628650" indent="-342900">
              <a:buFont typeface="Wingdings" panose="05000000000000000000" pitchFamily="2" charset="2"/>
              <a:buChar char="§"/>
            </a:pPr>
            <a:r>
              <a:rPr lang="en-US" dirty="0"/>
              <a:t>In Christ, He turns us from our flesh into something that is holy and blameless. We can’t make ourselves perfect, it is Christ alone who can help us.</a:t>
            </a:r>
          </a:p>
          <a:p>
            <a:pPr marL="628650" indent="-342900">
              <a:buFont typeface="Wingdings" panose="05000000000000000000" pitchFamily="2" charset="2"/>
              <a:buChar char="§"/>
            </a:pPr>
            <a:endParaRPr lang="en-US" dirty="0"/>
          </a:p>
          <a:p>
            <a:pPr marL="514350" indent="-228600">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vert="horz" lIns="91440" tIns="45720" rIns="91440" bIns="45720" rtlCol="0" anchor="ctr">
            <a:normAutofit/>
          </a:bodyPr>
          <a:lstStyle/>
          <a:p>
            <a:pPr>
              <a:spcAft>
                <a:spcPts val="600"/>
              </a:spcAft>
            </a:pPr>
            <a:r>
              <a:rPr lang="en-US" kern="1200" dirty="0">
                <a:solidFill>
                  <a:schemeClr val="tx1"/>
                </a:solidFill>
                <a:latin typeface="+mn-lt"/>
                <a:ea typeface="+mn-ea"/>
                <a:cs typeface="+mn-cs"/>
              </a:rPr>
              <a:t>Increasing in the Knowledge of God</a:t>
            </a:r>
          </a:p>
        </p:txBody>
      </p:sp>
      <p:pic>
        <p:nvPicPr>
          <p:cNvPr id="8" name="Picture Placeholder 7">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a:blip r:embed="rId2"/>
          <a:srcRect l="19024" r="19024"/>
          <a:stretch/>
        </p:blipFill>
        <p:spPr>
          <a:xfrm>
            <a:off x="7086600" y="0"/>
            <a:ext cx="5105400" cy="6857990"/>
          </a:xfrm>
          <a:prstGeom prst="rect">
            <a:avLst/>
          </a:prstGeom>
        </p:spPr>
      </p:pic>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lvl="0">
              <a:spcAft>
                <a:spcPts val="600"/>
              </a:spcAft>
            </a:pPr>
            <a:r>
              <a:rPr lang="en-US" noProof="0">
                <a:solidFill>
                  <a:srgbClr val="FFFFFF"/>
                </a:solidFill>
              </a:rPr>
              <a:t>2023</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lvl="0">
              <a:spcAft>
                <a:spcPts val="600"/>
              </a:spcAft>
            </a:pPr>
            <a:fld id="{244D815C-8BF3-4ECF-A945-A2A7C2983AF9}" type="slidenum">
              <a:rPr lang="en-US" noProof="0">
                <a:solidFill>
                  <a:srgbClr val="FFFFFF"/>
                </a:solidFill>
              </a:rPr>
              <a:pPr lvl="0">
                <a:spcAft>
                  <a:spcPts val="600"/>
                </a:spcAft>
              </a:pPr>
              <a:t>7</a:t>
            </a:fld>
            <a:endParaRPr lang="en-US" noProof="0">
              <a:solidFill>
                <a:srgbClr val="FFFFFF"/>
              </a:solidFill>
            </a:endParaRPr>
          </a:p>
        </p:txBody>
      </p:sp>
    </p:spTree>
    <p:extLst>
      <p:ext uri="{BB962C8B-B14F-4D97-AF65-F5344CB8AC3E}">
        <p14:creationId xmlns:p14="http://schemas.microsoft.com/office/powerpoint/2010/main" val="1899127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D3CD-05FB-913F-8E2D-446ECEEA4124}"/>
              </a:ext>
            </a:extLst>
          </p:cNvPr>
          <p:cNvSpPr>
            <a:spLocks noGrp="1"/>
          </p:cNvSpPr>
          <p:nvPr>
            <p:ph type="ctrTitle"/>
          </p:nvPr>
        </p:nvSpPr>
        <p:spPr>
          <a:xfrm>
            <a:off x="649044" y="753034"/>
            <a:ext cx="6815446" cy="1303176"/>
          </a:xfrm>
        </p:spPr>
        <p:txBody>
          <a:bodyPr/>
          <a:lstStyle/>
          <a:p>
            <a:pPr algn="ctr"/>
            <a:r>
              <a:rPr lang="en-US" dirty="0"/>
              <a:t>Application:</a:t>
            </a:r>
          </a:p>
        </p:txBody>
      </p:sp>
      <p:sp>
        <p:nvSpPr>
          <p:cNvPr id="3" name="Subtitle 2">
            <a:extLst>
              <a:ext uri="{FF2B5EF4-FFF2-40B4-BE49-F238E27FC236}">
                <a16:creationId xmlns:a16="http://schemas.microsoft.com/office/drawing/2014/main" id="{C336A55D-C7EF-009C-29A0-86DB0F6F210D}"/>
              </a:ext>
            </a:extLst>
          </p:cNvPr>
          <p:cNvSpPr>
            <a:spLocks noGrp="1"/>
          </p:cNvSpPr>
          <p:nvPr>
            <p:ph type="subTitle" idx="1"/>
          </p:nvPr>
        </p:nvSpPr>
        <p:spPr>
          <a:xfrm>
            <a:off x="649044" y="2653147"/>
            <a:ext cx="6936319" cy="3581400"/>
          </a:xfrm>
        </p:spPr>
        <p:txBody>
          <a:bodyPr>
            <a:normAutofit/>
          </a:bodyPr>
          <a:lstStyle/>
          <a:p>
            <a:pPr algn="ctr"/>
            <a:r>
              <a:rPr lang="en-US" dirty="0"/>
              <a:t>Do something to show your love for a saint – something where you thinking </a:t>
            </a:r>
            <a:r>
              <a:rPr lang="en-US" i="1" dirty="0"/>
              <a:t>exclusively</a:t>
            </a:r>
            <a:r>
              <a:rPr lang="en-US" dirty="0"/>
              <a:t> for the good of another saint. Encouraging another, showing thankfulness, making something, visiting to them, whatever the case may be. </a:t>
            </a:r>
          </a:p>
        </p:txBody>
      </p:sp>
      <p:pic>
        <p:nvPicPr>
          <p:cNvPr id="6" name="Picture Placeholder 5" descr="A large tree in a field&#10;&#10;Description automatically generated">
            <a:extLst>
              <a:ext uri="{FF2B5EF4-FFF2-40B4-BE49-F238E27FC236}">
                <a16:creationId xmlns:a16="http://schemas.microsoft.com/office/drawing/2014/main" id="{85C74C39-1CE6-0831-3B53-81A6B977B273}"/>
              </a:ext>
            </a:extLst>
          </p:cNvPr>
          <p:cNvPicPr>
            <a:picLocks noGrp="1" noChangeAspect="1"/>
          </p:cNvPicPr>
          <p:nvPr>
            <p:ph type="pic" sz="quarter" idx="13"/>
          </p:nvPr>
        </p:nvPicPr>
        <p:blipFill rotWithShape="1">
          <a:blip r:embed="rId2"/>
          <a:srcRect l="55129" t="-101" r="-53" b="101"/>
          <a:stretch/>
        </p:blipFill>
        <p:spPr>
          <a:xfrm>
            <a:off x="8108950" y="0"/>
            <a:ext cx="4083050" cy="6858000"/>
          </a:xfrm>
        </p:spPr>
      </p:pic>
    </p:spTree>
    <p:extLst>
      <p:ext uri="{BB962C8B-B14F-4D97-AF65-F5344CB8AC3E}">
        <p14:creationId xmlns:p14="http://schemas.microsoft.com/office/powerpoint/2010/main" val="1867453302"/>
      </p:ext>
    </p:extLst>
  </p:cSld>
  <p:clrMapOvr>
    <a:masterClrMapping/>
  </p:clrMapOvr>
</p:sld>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CCB28C-7D26-4A36-9CFC-D739C28F3D18}">
  <ds:schemaRefs>
    <ds:schemaRef ds:uri="http://schemas.microsoft.com/sharepoint/v3/contenttype/forms"/>
  </ds:schemaRefs>
</ds:datastoreItem>
</file>

<file path=customXml/itemProps2.xml><?xml version="1.0" encoding="utf-8"?>
<ds:datastoreItem xmlns:ds="http://schemas.openxmlformats.org/officeDocument/2006/customXml" ds:itemID="{08757C30-AE9A-4680-90EB-19D282EC2B7C}">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0AF0BF08-C674-44E3-8BFC-85BC65E0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Color block design</Template>
  <TotalTime>30</TotalTime>
  <Words>571</Words>
  <Application>Microsoft Office PowerPoint</Application>
  <PresentationFormat>Widescreen</PresentationFormat>
  <Paragraphs>45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Avenir Next LT Pro</vt:lpstr>
      <vt:lpstr>Calibri</vt:lpstr>
      <vt:lpstr>Wingdings</vt:lpstr>
      <vt:lpstr>ColorBlockVTI</vt:lpstr>
      <vt:lpstr>Colossians: New Life in Christ</vt:lpstr>
      <vt:lpstr>Themes of Colossians</vt:lpstr>
      <vt:lpstr>Colossians 1.1-2: Grace to you and peace from God our Father.</vt:lpstr>
      <vt:lpstr>Colossians 1.3-8: Faith, Love, and Hope</vt:lpstr>
      <vt:lpstr>Colossians 1.9-14:  Keep Growing!</vt:lpstr>
      <vt:lpstr>Colossians 1.15-20: In Him, all the fullness of God was pleased to dwell…</vt:lpstr>
      <vt:lpstr>Colossians 1.21-23: Stand Firm!</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Colossians: New Life in Christ</dc:title>
  <dc:creator>Alexander Newman</dc:creator>
  <cp:lastModifiedBy>Alexander Newman</cp:lastModifiedBy>
  <cp:revision>1</cp:revision>
  <dcterms:created xsi:type="dcterms:W3CDTF">2023-08-26T20:53:19Z</dcterms:created>
  <dcterms:modified xsi:type="dcterms:W3CDTF">2023-08-27T12:27:53Z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