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67" r:id="rId6"/>
    <p:sldId id="269" r:id="rId7"/>
    <p:sldId id="275" r:id="rId8"/>
    <p:sldId id="277" r:id="rId9"/>
    <p:sldId id="276"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598" autoAdjust="0"/>
  </p:normalViewPr>
  <p:slideViewPr>
    <p:cSldViewPr snapToGrid="0">
      <p:cViewPr varScale="1">
        <p:scale>
          <a:sx n="114" d="100"/>
          <a:sy n="114" d="100"/>
        </p:scale>
        <p:origin x="300"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9/9/2023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9/9/2023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F67E000-DFC6-4143-98EB-F2F1744E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36975" y="1086036"/>
            <a:ext cx="5186939" cy="3910405"/>
          </a:xfrm>
        </p:spPr>
        <p:txBody>
          <a:bodyPr vert="horz" lIns="91440" tIns="45720" rIns="91440" bIns="45720" rtlCol="0" anchor="t">
            <a:normAutofit/>
          </a:bodyPr>
          <a:lstStyle/>
          <a:p>
            <a:pPr algn="ctr"/>
            <a:r>
              <a:rPr lang="en-US" sz="6600" b="1" kern="1200" spc="-40" baseline="0" dirty="0">
                <a:solidFill>
                  <a:schemeClr val="accent1"/>
                </a:solidFill>
                <a:latin typeface="+mj-lt"/>
                <a:ea typeface="+mj-ea"/>
                <a:cs typeface="+mj-cs"/>
              </a:rPr>
              <a:t>Colossians:</a:t>
            </a:r>
            <a:br>
              <a:rPr lang="en-US" sz="6600" b="1" kern="1200" spc="-40" baseline="0" dirty="0">
                <a:solidFill>
                  <a:schemeClr val="accent1"/>
                </a:solidFill>
                <a:latin typeface="+mj-lt"/>
                <a:ea typeface="+mj-ea"/>
                <a:cs typeface="+mj-cs"/>
              </a:rPr>
            </a:br>
            <a:r>
              <a:rPr lang="en-US" sz="6600" b="1" kern="1200" spc="-40" baseline="0" dirty="0">
                <a:solidFill>
                  <a:schemeClr val="accent1"/>
                </a:solidFill>
                <a:latin typeface="+mj-lt"/>
                <a:ea typeface="+mj-ea"/>
                <a:cs typeface="+mj-cs"/>
              </a:rPr>
              <a:t>New Life in Christ</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416079" y="4035735"/>
            <a:ext cx="4280830" cy="2116648"/>
          </a:xfrm>
        </p:spPr>
        <p:txBody>
          <a:bodyPr vert="horz" lIns="91440" tIns="45720" rIns="91440" bIns="45720" rtlCol="0" anchor="b">
            <a:normAutofit fontScale="92500" lnSpcReduction="20000"/>
          </a:bodyPr>
          <a:lstStyle/>
          <a:p>
            <a:pPr algn="ctr">
              <a:lnSpc>
                <a:spcPct val="100000"/>
              </a:lnSpc>
            </a:pPr>
            <a:r>
              <a:rPr lang="en-US" sz="4000" b="1" kern="1200" spc="-20" baseline="0" dirty="0">
                <a:solidFill>
                  <a:schemeClr val="accent1"/>
                </a:solidFill>
                <a:latin typeface="+mn-lt"/>
                <a:ea typeface="+mn-ea"/>
                <a:cs typeface="+mn-cs"/>
              </a:rPr>
              <a:t>Part iii: Christ, Who Is Your Life</a:t>
            </a:r>
          </a:p>
          <a:p>
            <a:pPr algn="ctr">
              <a:lnSpc>
                <a:spcPct val="100000"/>
              </a:lnSpc>
            </a:pPr>
            <a:r>
              <a:rPr lang="en-US" sz="4000" dirty="0">
                <a:solidFill>
                  <a:schemeClr val="accent1"/>
                </a:solidFill>
              </a:rPr>
              <a:t>Colossians 2.16-3.17</a:t>
            </a:r>
            <a:endParaRPr lang="en-US" sz="4000" b="1" kern="1200" spc="-20" baseline="0" dirty="0">
              <a:solidFill>
                <a:schemeClr val="accent1"/>
              </a:solidFill>
              <a:latin typeface="+mn-lt"/>
              <a:ea typeface="+mn-ea"/>
              <a:cs typeface="+mn-cs"/>
            </a:endParaRPr>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a:srcRect t="4112" r="-2" b="24176"/>
          <a:stretch/>
        </p:blipFill>
        <p:spPr>
          <a:xfrm>
            <a:off x="5067300" y="-1"/>
            <a:ext cx="7124700" cy="6858001"/>
          </a:xfrm>
          <a:prstGeom prst="rect">
            <a:avLst/>
          </a:prstGeom>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7700" y="365124"/>
            <a:ext cx="5677796" cy="1818678"/>
          </a:xfrm>
        </p:spPr>
        <p:txBody>
          <a:bodyPr vert="horz" lIns="91440" tIns="45720" rIns="91440" bIns="45720" rtlCol="0" anchor="b">
            <a:normAutofit/>
          </a:bodyPr>
          <a:lstStyle/>
          <a:p>
            <a:r>
              <a:rPr lang="en-US" spc="-40">
                <a:solidFill>
                  <a:schemeClr val="accent1"/>
                </a:solidFill>
              </a:rPr>
              <a:t>Themes of Colossians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47701" y="2286000"/>
            <a:ext cx="5677796" cy="3890962"/>
          </a:xfrm>
        </p:spPr>
        <p:txBody>
          <a:bodyPr vert="horz" lIns="91440" tIns="45720" rIns="91440" bIns="45720" rtlCol="0">
            <a:normAutofit/>
          </a:bodyPr>
          <a:lstStyle/>
          <a:p>
            <a:pPr marL="514350" indent="-228600">
              <a:buFont typeface="Arial" panose="020B0604020202020204" pitchFamily="34" charset="0"/>
              <a:buChar char="•"/>
            </a:pPr>
            <a:r>
              <a:rPr lang="en-US" b="1" dirty="0"/>
              <a:t>The Supremacy of Jesus. </a:t>
            </a:r>
          </a:p>
          <a:p>
            <a:pPr marL="1200150" lvl="1"/>
            <a:r>
              <a:rPr lang="en-US" dirty="0"/>
              <a:t>He is the king, the authority, and our only hope.</a:t>
            </a:r>
          </a:p>
          <a:p>
            <a:pPr marL="514350" indent="-228600">
              <a:buFont typeface="Arial" panose="020B0604020202020204" pitchFamily="34" charset="0"/>
              <a:buChar char="•"/>
            </a:pPr>
            <a:r>
              <a:rPr lang="en-US" b="1" dirty="0"/>
              <a:t>A Call to Maturation.</a:t>
            </a:r>
          </a:p>
          <a:p>
            <a:pPr marL="1200150" lvl="1"/>
            <a:r>
              <a:rPr lang="en-US" dirty="0"/>
              <a:t>Don’t stay where you are, know more and bear more fruit!</a:t>
            </a:r>
          </a:p>
          <a:p>
            <a:pPr marL="514350" indent="-228600">
              <a:buFont typeface="Arial" panose="020B0604020202020204" pitchFamily="34" charset="0"/>
              <a:buChar char="•"/>
            </a:pPr>
            <a:r>
              <a:rPr lang="en-US" b="1" dirty="0"/>
              <a:t>The Encouragement of the Saints.</a:t>
            </a:r>
          </a:p>
          <a:p>
            <a:pPr marL="1200150" lvl="1"/>
            <a:r>
              <a:rPr lang="en-US" dirty="0"/>
              <a:t>The Colossians were known for their love, as all Christians should be.</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61256" y="6356350"/>
            <a:ext cx="4777087"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Revealing the Mystery</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l="44167"/>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2</a:t>
            </a:fld>
            <a:endParaRPr lang="en-US" noProof="0">
              <a:solidFill>
                <a:srgbClr val="FFFFFF"/>
              </a:solidFill>
            </a:endParaRPr>
          </a:p>
        </p:txBody>
      </p:sp>
    </p:spTree>
    <p:extLst>
      <p:ext uri="{BB962C8B-B14F-4D97-AF65-F5344CB8AC3E}">
        <p14:creationId xmlns:p14="http://schemas.microsoft.com/office/powerpoint/2010/main" val="10747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5598041" y="365124"/>
            <a:ext cx="5837337" cy="1564685"/>
          </a:xfrm>
        </p:spPr>
        <p:txBody>
          <a:bodyPr vert="horz" lIns="91440" tIns="45720" rIns="91440" bIns="45720" rtlCol="0" anchor="b">
            <a:normAutofit/>
          </a:bodyPr>
          <a:lstStyle/>
          <a:p>
            <a:r>
              <a:rPr lang="en-US" sz="4400" spc="-40">
                <a:solidFill>
                  <a:srgbClr val="FFFFFF"/>
                </a:solidFill>
              </a:rPr>
              <a:t>Colossians 2.16-19: </a:t>
            </a:r>
            <a:br>
              <a:rPr lang="en-US" sz="4400" spc="-40">
                <a:solidFill>
                  <a:srgbClr val="FFFFFF"/>
                </a:solidFill>
              </a:rPr>
            </a:br>
            <a:r>
              <a:rPr lang="en-US" sz="4400" spc="-40">
                <a:solidFill>
                  <a:srgbClr val="FFFFFF"/>
                </a:solidFill>
              </a:rPr>
              <a:t>Jesus is Enough</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l="15595" r="22894" b="2"/>
          <a:stretch/>
        </p:blipFill>
        <p:spPr>
          <a:xfrm>
            <a:off x="20" y="10"/>
            <a:ext cx="5067279" cy="6857990"/>
          </a:xfrm>
          <a:prstGeom prst="rect">
            <a:avLst/>
          </a:prstGeom>
        </p:spPr>
      </p:pic>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380074" y="2509285"/>
            <a:ext cx="6616854" cy="3806456"/>
          </a:xfrm>
        </p:spPr>
        <p:txBody>
          <a:bodyPr vert="horz" lIns="91440" tIns="45720" rIns="91440" bIns="45720" rtlCol="0">
            <a:normAutofit lnSpcReduction="10000"/>
          </a:bodyPr>
          <a:lstStyle/>
          <a:p>
            <a:pPr marL="628650" indent="-228600">
              <a:lnSpc>
                <a:spcPct val="100000"/>
              </a:lnSpc>
              <a:buFont typeface="Arial" panose="020B0604020202020204" pitchFamily="34" charset="0"/>
              <a:buChar char="•"/>
            </a:pPr>
            <a:r>
              <a:rPr lang="en-US" sz="2800" dirty="0"/>
              <a:t>Paul keeps setting this contrast – the empty against the full, the puffed up against the substance. </a:t>
            </a:r>
          </a:p>
          <a:p>
            <a:pPr marL="628650" indent="-228600">
              <a:lnSpc>
                <a:spcPct val="100000"/>
              </a:lnSpc>
              <a:buFont typeface="Arial" panose="020B0604020202020204" pitchFamily="34" charset="0"/>
              <a:buChar char="•"/>
            </a:pPr>
            <a:r>
              <a:rPr lang="en-US" sz="2800" dirty="0"/>
              <a:t>True religion is Jesus centered – if any fasting is done or Sabbath is celebrated, it must be with Christ is mind. We need to hold fast to Him and make sure all teaching draws us closer to Him.</a:t>
            </a:r>
          </a:p>
          <a:p>
            <a:pPr marL="514350" indent="-228600">
              <a:lnSpc>
                <a:spcPct val="100000"/>
              </a:lnSpc>
              <a:buFont typeface="Arial" panose="020B0604020202020204" pitchFamily="34" charset="0"/>
              <a:buChar char="•"/>
            </a:pPr>
            <a:endParaRPr lang="en-US" sz="2200" dirty="0"/>
          </a:p>
          <a:p>
            <a:pPr marL="514350" indent="-228600">
              <a:lnSpc>
                <a:spcPct val="100000"/>
              </a:lnSpc>
              <a:buFont typeface="Arial" panose="020B0604020202020204" pitchFamily="34" charset="0"/>
              <a:buChar char="•"/>
            </a:pPr>
            <a:endParaRPr lang="en-US" sz="2200"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Christ, Who Is Your Life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pPr lvl="0">
                <a:spcAft>
                  <a:spcPts val="600"/>
                </a:spcAft>
              </a:pPr>
              <a:t>3</a:t>
            </a:fld>
            <a:endParaRPr lang="en-US" noProof="0"/>
          </a:p>
        </p:txBody>
      </p:sp>
    </p:spTree>
    <p:extLst>
      <p:ext uri="{BB962C8B-B14F-4D97-AF65-F5344CB8AC3E}">
        <p14:creationId xmlns:p14="http://schemas.microsoft.com/office/powerpoint/2010/main" val="7054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01168" y="412116"/>
            <a:ext cx="6497053" cy="1728787"/>
          </a:xfrm>
        </p:spPr>
        <p:txBody>
          <a:bodyPr vert="horz" lIns="91440" tIns="45720" rIns="91440" bIns="45720" rtlCol="0" anchor="b">
            <a:noAutofit/>
          </a:bodyPr>
          <a:lstStyle/>
          <a:p>
            <a:pPr algn="ctr"/>
            <a:r>
              <a:rPr lang="en-US" spc="-40" dirty="0"/>
              <a:t>Colossians 2.20-3.4: </a:t>
            </a:r>
            <a:br>
              <a:rPr lang="en-US" spc="-40" dirty="0"/>
            </a:br>
            <a:r>
              <a:rPr lang="en-US" spc="-40" dirty="0"/>
              <a:t>Self-Made Religion vs. New Life in Christ </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0" y="2405732"/>
            <a:ext cx="6943940" cy="4131910"/>
          </a:xfrm>
        </p:spPr>
        <p:txBody>
          <a:bodyPr vert="horz" lIns="91440" tIns="45720" rIns="91440" bIns="45720" rtlCol="0">
            <a:normAutofit fontScale="92500" lnSpcReduction="10000"/>
          </a:bodyPr>
          <a:lstStyle/>
          <a:p>
            <a:pPr marL="628650" indent="-342900">
              <a:buFont typeface="Wingdings" panose="05000000000000000000" pitchFamily="2" charset="2"/>
              <a:buChar char="§"/>
            </a:pPr>
            <a:r>
              <a:rPr lang="en-US" sz="2800" dirty="0"/>
              <a:t>Self-made religion is dangerous because it is based on human precepts. They look religious but instead they puff up and they can’t stop the indulgence of the flesh.</a:t>
            </a:r>
          </a:p>
          <a:p>
            <a:pPr marL="628650" indent="-342900">
              <a:buFont typeface="Wingdings" panose="05000000000000000000" pitchFamily="2" charset="2"/>
              <a:buChar char="§"/>
            </a:pPr>
            <a:r>
              <a:rPr lang="en-US" sz="2800" dirty="0"/>
              <a:t>In Christ we have all confidence and hope. Our life is hidden in Him. So, instead simply </a:t>
            </a:r>
            <a:r>
              <a:rPr lang="en-US" sz="2800" i="1" dirty="0"/>
              <a:t>looking</a:t>
            </a:r>
            <a:r>
              <a:rPr lang="en-US" sz="2800" dirty="0"/>
              <a:t> religious, we need to hold to Jesus, our true religion.</a:t>
            </a:r>
          </a:p>
          <a:p>
            <a:pPr marL="514350" indent="-228600">
              <a:buFont typeface="Arial" panose="020B0604020202020204" pitchFamily="34" charset="0"/>
              <a:buChar char="•"/>
            </a:pPr>
            <a:endParaRPr lang="en-US" sz="2800"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Christ, Who Is Your Life</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17896" r="17896"/>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4</a:t>
            </a:fld>
            <a:endParaRPr lang="en-US" noProof="0">
              <a:solidFill>
                <a:srgbClr val="FFFFFF"/>
              </a:solidFill>
            </a:endParaRPr>
          </a:p>
        </p:txBody>
      </p:sp>
    </p:spTree>
    <p:extLst>
      <p:ext uri="{BB962C8B-B14F-4D97-AF65-F5344CB8AC3E}">
        <p14:creationId xmlns:p14="http://schemas.microsoft.com/office/powerpoint/2010/main" val="156565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36B9F8E7-EAA1-4B1C-BC13-EEB5C78C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18A7734B-518B-46E3-AF41-1134F2FF7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vert="horz" lIns="91440" tIns="45720" rIns="91440" bIns="45720" rtlCol="0" anchor="b">
            <a:normAutofit/>
          </a:bodyPr>
          <a:lstStyle/>
          <a:p>
            <a:r>
              <a:rPr lang="en-US" spc="-40">
                <a:solidFill>
                  <a:srgbClr val="FFFFFF"/>
                </a:solidFill>
              </a:rPr>
              <a:t>Colossians 3.5-11: </a:t>
            </a:r>
            <a:br>
              <a:rPr lang="en-US" spc="-40">
                <a:solidFill>
                  <a:srgbClr val="FFFFFF"/>
                </a:solidFill>
              </a:rPr>
            </a:br>
            <a:r>
              <a:rPr lang="en-US" spc="-40">
                <a:solidFill>
                  <a:srgbClr val="FFFFFF"/>
                </a:solidFill>
              </a:rPr>
              <a:t>The Earthly needs to die… </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l="13009" r="13011" b="2"/>
          <a:stretch/>
        </p:blipFill>
        <p:spPr>
          <a:xfrm>
            <a:off x="1" y="2286000"/>
            <a:ext cx="5067300" cy="4572000"/>
          </a:xfrm>
          <a:prstGeom prst="rect">
            <a:avLst/>
          </a:prstGeom>
        </p:spPr>
      </p:pic>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209953" y="2445488"/>
            <a:ext cx="6786975" cy="3738057"/>
          </a:xfrm>
        </p:spPr>
        <p:txBody>
          <a:bodyPr vert="horz" lIns="91440" tIns="45720" rIns="91440" bIns="45720" rtlCol="0">
            <a:normAutofit lnSpcReduction="10000"/>
          </a:bodyPr>
          <a:lstStyle/>
          <a:p>
            <a:pPr marL="628650" indent="-228600">
              <a:lnSpc>
                <a:spcPct val="100000"/>
              </a:lnSpc>
              <a:buFont typeface="Arial" panose="020B0604020202020204" pitchFamily="34" charset="0"/>
              <a:buChar char="•"/>
            </a:pPr>
            <a:r>
              <a:rPr lang="en-US" sz="3200" dirty="0"/>
              <a:t>Christians are supposed to be regulated, but it is a regulation placed on us by our good and righteous God. That means that all we are rejecting is evil.</a:t>
            </a:r>
          </a:p>
          <a:p>
            <a:pPr marL="628650" indent="-228600">
              <a:lnSpc>
                <a:spcPct val="100000"/>
              </a:lnSpc>
              <a:buFont typeface="Arial" panose="020B0604020202020204" pitchFamily="34" charset="0"/>
              <a:buChar char="•"/>
            </a:pPr>
            <a:r>
              <a:rPr lang="en-US" sz="3200" dirty="0"/>
              <a:t>Just as sin is a universal problem, Jesus is hope for all who trust in Him. </a:t>
            </a:r>
          </a:p>
          <a:p>
            <a:pPr marL="514350" indent="-228600">
              <a:lnSpc>
                <a:spcPct val="100000"/>
              </a:lnSpc>
              <a:buFont typeface="Arial" panose="020B0604020202020204" pitchFamily="34" charset="0"/>
              <a:buChar char="•"/>
            </a:pPr>
            <a:endParaRPr lang="en-US" dirty="0"/>
          </a:p>
          <a:p>
            <a:pPr marL="514350" indent="-228600">
              <a:lnSpc>
                <a:spcPct val="100000"/>
              </a:lnSpc>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Christ, Who Is Your Life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cap="none" spc="0" normalizeH="0" baseline="0" noProof="0">
                <a:ln>
                  <a:noFill/>
                </a:ln>
                <a:effectLst/>
                <a:uLnTx/>
                <a:uFillTx/>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44D815C-8BF3-4ECF-A945-A2A7C2983AF9}"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5</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411050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01168" y="320358"/>
            <a:ext cx="6497053" cy="1728787"/>
          </a:xfrm>
        </p:spPr>
        <p:txBody>
          <a:bodyPr vert="horz" lIns="91440" tIns="45720" rIns="91440" bIns="45720" rtlCol="0" anchor="b">
            <a:noAutofit/>
          </a:bodyPr>
          <a:lstStyle/>
          <a:p>
            <a:pPr algn="ctr"/>
            <a:r>
              <a:rPr lang="en-US" spc="-40" dirty="0"/>
              <a:t>Colossians 3.12-17: </a:t>
            </a:r>
            <a:br>
              <a:rPr lang="en-US" spc="-40" dirty="0"/>
            </a:br>
            <a:r>
              <a:rPr lang="en-US" spc="-40" dirty="0"/>
              <a:t>… so the Spiritual can live. </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0" y="2405732"/>
            <a:ext cx="6943940" cy="4131910"/>
          </a:xfrm>
        </p:spPr>
        <p:txBody>
          <a:bodyPr vert="horz" lIns="91440" tIns="45720" rIns="91440" bIns="45720" rtlCol="0">
            <a:normAutofit fontScale="92500" lnSpcReduction="20000"/>
          </a:bodyPr>
          <a:lstStyle/>
          <a:p>
            <a:pPr marL="628650" indent="-342900">
              <a:buFont typeface="Wingdings" panose="05000000000000000000" pitchFamily="2" charset="2"/>
              <a:buChar char="§"/>
            </a:pPr>
            <a:r>
              <a:rPr lang="en-US" sz="2800" dirty="0"/>
              <a:t>We are to reject the evil and put on the good. The things we first see in Christ is how we’re supposed to practice our religion with all others. He needs to dwell in us.</a:t>
            </a:r>
          </a:p>
          <a:p>
            <a:pPr marL="628650" indent="-342900">
              <a:buFont typeface="Wingdings" panose="05000000000000000000" pitchFamily="2" charset="2"/>
              <a:buChar char="§"/>
            </a:pPr>
            <a:r>
              <a:rPr lang="en-US" sz="2800" dirty="0"/>
              <a:t>“</a:t>
            </a:r>
            <a:r>
              <a:rPr lang="en-US" sz="2800" b="1" dirty="0"/>
              <a:t>And whatever you do, in word or deed, do everything in the name of the Lord Jesus, giving thanks to God the Father through him</a:t>
            </a:r>
            <a:r>
              <a:rPr lang="en-US" sz="2800" dirty="0"/>
              <a:t>.” </a:t>
            </a:r>
          </a:p>
          <a:p>
            <a:pPr marL="285750" algn="ctr"/>
            <a:r>
              <a:rPr lang="en-US" sz="2800" dirty="0"/>
              <a:t>(Colossians 3:17)</a:t>
            </a:r>
          </a:p>
          <a:p>
            <a:pPr marL="514350" indent="-228600">
              <a:buFont typeface="Arial" panose="020B0604020202020204" pitchFamily="34" charset="0"/>
              <a:buChar char="•"/>
            </a:pPr>
            <a:endParaRPr lang="en-US" sz="2800"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Christ, Who Is Your Life</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t="2481" b="2481"/>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44D815C-8BF3-4ECF-A945-A2A7C2983AF9}"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07508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D3CD-05FB-913F-8E2D-446ECEEA4124}"/>
              </a:ext>
            </a:extLst>
          </p:cNvPr>
          <p:cNvSpPr>
            <a:spLocks noGrp="1"/>
          </p:cNvSpPr>
          <p:nvPr>
            <p:ph type="ctrTitle"/>
          </p:nvPr>
        </p:nvSpPr>
        <p:spPr>
          <a:xfrm>
            <a:off x="649044" y="67234"/>
            <a:ext cx="6815446" cy="1303176"/>
          </a:xfrm>
        </p:spPr>
        <p:txBody>
          <a:bodyPr/>
          <a:lstStyle/>
          <a:p>
            <a:pPr algn="ctr"/>
            <a:r>
              <a:rPr lang="en-US" dirty="0"/>
              <a:t>Application:</a:t>
            </a:r>
          </a:p>
        </p:txBody>
      </p:sp>
      <p:sp>
        <p:nvSpPr>
          <p:cNvPr id="3" name="Subtitle 2">
            <a:extLst>
              <a:ext uri="{FF2B5EF4-FFF2-40B4-BE49-F238E27FC236}">
                <a16:creationId xmlns:a16="http://schemas.microsoft.com/office/drawing/2014/main" id="{C336A55D-C7EF-009C-29A0-86DB0F6F210D}"/>
              </a:ext>
            </a:extLst>
          </p:cNvPr>
          <p:cNvSpPr>
            <a:spLocks noGrp="1"/>
          </p:cNvSpPr>
          <p:nvPr>
            <p:ph type="subTitle" idx="1"/>
          </p:nvPr>
        </p:nvSpPr>
        <p:spPr>
          <a:xfrm>
            <a:off x="340242" y="1559442"/>
            <a:ext cx="7245121" cy="5005113"/>
          </a:xfrm>
        </p:spPr>
        <p:txBody>
          <a:bodyPr>
            <a:normAutofit lnSpcReduction="10000"/>
          </a:bodyPr>
          <a:lstStyle/>
          <a:p>
            <a:pPr algn="ctr"/>
            <a:r>
              <a:rPr lang="en-US" sz="3600" dirty="0"/>
              <a:t>Our knowledge of God needs to grow, and it grows through:</a:t>
            </a:r>
          </a:p>
          <a:p>
            <a:r>
              <a:rPr lang="en-US" sz="3600" dirty="0"/>
              <a:t>o	The word of Christ dwelling in us richly.</a:t>
            </a:r>
          </a:p>
          <a:p>
            <a:r>
              <a:rPr lang="en-US" sz="3600" dirty="0"/>
              <a:t>o	Listening to wisdom and being teachable.</a:t>
            </a:r>
          </a:p>
          <a:p>
            <a:r>
              <a:rPr lang="en-US" sz="3600" dirty="0"/>
              <a:t>o	Teaching  one another through song.</a:t>
            </a:r>
          </a:p>
        </p:txBody>
      </p:sp>
      <p:pic>
        <p:nvPicPr>
          <p:cNvPr id="6" name="Picture Placeholder 5" descr="A large tree in a field&#10;&#10;Description automatically generated">
            <a:extLst>
              <a:ext uri="{FF2B5EF4-FFF2-40B4-BE49-F238E27FC236}">
                <a16:creationId xmlns:a16="http://schemas.microsoft.com/office/drawing/2014/main" id="{85C74C39-1CE6-0831-3B53-81A6B977B273}"/>
              </a:ext>
            </a:extLst>
          </p:cNvPr>
          <p:cNvPicPr>
            <a:picLocks noGrp="1" noChangeAspect="1"/>
          </p:cNvPicPr>
          <p:nvPr>
            <p:ph type="pic" sz="quarter" idx="13"/>
          </p:nvPr>
        </p:nvPicPr>
        <p:blipFill rotWithShape="1">
          <a:blip r:embed="rId2"/>
          <a:srcRect l="55129" t="-101" r="-53" b="101"/>
          <a:stretch/>
        </p:blipFill>
        <p:spPr>
          <a:xfrm>
            <a:off x="8108950" y="0"/>
            <a:ext cx="4083050" cy="6858000"/>
          </a:xfrm>
        </p:spPr>
      </p:pic>
    </p:spTree>
    <p:extLst>
      <p:ext uri="{BB962C8B-B14F-4D97-AF65-F5344CB8AC3E}">
        <p14:creationId xmlns:p14="http://schemas.microsoft.com/office/powerpoint/2010/main" val="1867453302"/>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220</TotalTime>
  <Words>444</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Wingdings</vt:lpstr>
      <vt:lpstr>ColorBlockVTI</vt:lpstr>
      <vt:lpstr>Colossians: New Life in Christ</vt:lpstr>
      <vt:lpstr>Themes of Colossians</vt:lpstr>
      <vt:lpstr>Colossians 2.16-19:  Jesus is Enough</vt:lpstr>
      <vt:lpstr>Colossians 2.20-3.4:  Self-Made Religion vs. New Life in Christ </vt:lpstr>
      <vt:lpstr>Colossians 3.5-11:  The Earthly needs to die… </vt:lpstr>
      <vt:lpstr>Colossians 3.12-17:  … so the Spiritual can live. </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New Life in Christ</dc:title>
  <dc:creator>Alexander Newman</dc:creator>
  <cp:lastModifiedBy>Northwood1</cp:lastModifiedBy>
  <cp:revision>5</cp:revision>
  <dcterms:created xsi:type="dcterms:W3CDTF">2023-08-26T20:53:19Z</dcterms:created>
  <dcterms:modified xsi:type="dcterms:W3CDTF">2023-09-10T00:37:07Z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