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751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embeddedFontLst>
    <p:embeddedFont>
      <p:font typeface="Grandview" panose="020F0502020204030204" pitchFamily="34" charset="0"/>
      <p:regular r:id="rId7"/>
    </p:embeddedFont>
    <p:embeddedFont>
      <p:font typeface="Grandview Display" panose="020B0502040204020203" pitchFamily="34" charset="0"/>
      <p:regular r:id="rId8"/>
    </p:embeddedFont>
    <p:embeddedFont>
      <p:font typeface="Sitka Subheading Semibold" pitchFamily="2" charset="0"/>
      <p:bold r:id="rId9"/>
      <p:boldItalic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0C4F9-5EE7-47B7-B965-368EB53A43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7700" y="1181099"/>
            <a:ext cx="6864724" cy="3581399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A4A1F1-374F-4FC8-89F7-83065EA4F5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7700" y="5075227"/>
            <a:ext cx="6864724" cy="868374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B5CB5F-AE9B-4C02-B16F-C462CAFC1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14B1CC-830B-4695-B174-D9E9100A8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DCD43F-E516-4123-A6D8-DB72C3CC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548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8C0AF-44D0-4830-AF13-49B8522BE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1B4D8C-6045-47B3-9A0C-F2215A904C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19A9F1-F398-416A-A8C0-0A36D838D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37F801-C9FB-4A34-8386-BA9FBACCB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E05176-F6E9-4997-8355-74F2A4560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588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EBC807-13E1-4F3F-83FA-FD9BD24F3B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986520" y="647699"/>
            <a:ext cx="2291080" cy="52959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7E2EAA-155E-482E-A2B8-547653B253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52371" y="647699"/>
            <a:ext cx="8120789" cy="52959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4A4BDC-BDD0-417D-AF7C-516EE556D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F663EC-23F9-4202-80F3-F8E550884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C8402D-7367-485B-AEA6-5AB2B8209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980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FF197-4D72-4945-8068-57D52018E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81FA8-039D-4BAF-8AAB-7B6616AFE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27357F-46A1-493A-A5E4-1D7FAE5B9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7277BC-26F9-4B14-A2DC-C7575C5A6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7BC3FF-EE25-45FB-A7A8-AAA522F70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017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596BE-9AF9-4E97-9204-5B672D797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362200"/>
            <a:ext cx="7696200" cy="2400300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EDF98A-E8AE-4443-9A8C-CB35DEB2CE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81200" y="5067300"/>
            <a:ext cx="7696200" cy="8763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7114B-35CB-40C5-BCC8-C5039524F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1AA324-982E-42C4-8002-5F236877C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401596-9353-4C1A-972E-6522F2B42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944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F0BC9-7469-437A-B92B-0A2627E4B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B7D887-595C-4649-AF8E-E78307000D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825625"/>
            <a:ext cx="49911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9FE29C-ED37-4DD9-949F-002434261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8400" y="1825625"/>
            <a:ext cx="5029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F6AA34-8CC0-4E5B-8396-0AC756331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DF7398-73FE-4D27-AFF9-91BEBFED3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700880-10EE-4115-8BBB-13DDF270D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448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F3C9B-D20D-43FA-BA18-D50F86A91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371" y="647699"/>
            <a:ext cx="10625229" cy="11506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52F00A-F4EE-40FC-9325-373840422D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5863" y="1879599"/>
            <a:ext cx="5157787" cy="675641"/>
          </a:xfrm>
        </p:spPr>
        <p:txBody>
          <a:bodyPr anchor="b">
            <a:no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75DD90-A306-4A8B-A54C-8033B7F7F0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5863" y="2560955"/>
            <a:ext cx="5157787" cy="3649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40E0AA-F8F8-4862-B27B-50FAF2F34D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4412" y="1879599"/>
            <a:ext cx="5183188" cy="675641"/>
          </a:xfrm>
        </p:spPr>
        <p:txBody>
          <a:bodyPr anchor="b">
            <a:no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FEBDD6-EDA1-4CE7-9DDC-9D977E12DD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4412" y="2560955"/>
            <a:ext cx="5183188" cy="3649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044487-D350-4434-A5C7-A96942FFC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89DC43-E591-42BF-82EE-E4887E4BC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8CD421-2D00-41DD-A393-4739E389D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635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39A8B-0FAF-431C-9657-9003FA037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BBA2A1-331D-40F8-867B-CE1501136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0995C1-5121-47B6-AC6D-F60C0FF66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DBE022-9B54-431C-80D5-5D8F2AFCB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459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15B6E5-6347-41F6-85FC-3BF3652D1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6A93F6-45F8-4453-B5DC-B2F3D5D0B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E364E1-213B-4AF0-80D7-8101EFD5E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704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90B5D-E76D-4797-AD77-15625D675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372" y="647700"/>
            <a:ext cx="4119654" cy="1714500"/>
          </a:xfrm>
        </p:spPr>
        <p:txBody>
          <a:bodyPr anchor="b">
            <a:no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744D8D-C9CF-43B2-905D-2368B17A53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0188" y="914400"/>
            <a:ext cx="5737412" cy="50291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B4BF0C-D14C-46D7-ACDD-1885DDD883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2372" y="2697479"/>
            <a:ext cx="4119654" cy="32461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FD7D8D-72E7-4ABD-BB87-80BB49003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D9C1CE-C8CE-4364-A021-ADC2D6472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E6FA33-09EF-495A-853E-63750CA37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688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F023E-952E-40DF-A101-74D22789D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372" y="647700"/>
            <a:ext cx="4119654" cy="1714500"/>
          </a:xfrm>
        </p:spPr>
        <p:txBody>
          <a:bodyPr anchor="b">
            <a:no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1E98DD-BF5D-4CCA-8C66-F2A6CE1127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486400" y="914400"/>
            <a:ext cx="5791200" cy="50291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EC22A6-F2C2-4A88-BEE5-2D6CEB520E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2372" y="2697480"/>
            <a:ext cx="4119654" cy="31715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A1F755-C7AF-4C50-8CA8-828612A76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EDE175-E818-477C-A3F6-7DD65C12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D0B8E3-DB91-440B-818F-71E4248BB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803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5EB7D6-B8CB-49E3-874F-2255BEE82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371" y="647700"/>
            <a:ext cx="10625229" cy="114705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BEEAC5-A8AB-4FE8-A270-D70F7DED4A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2371" y="2095500"/>
            <a:ext cx="10620855" cy="3848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B6506C-52BF-4C05-AD31-7C08B80151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2371" y="6332538"/>
            <a:ext cx="30064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 spc="100" baseline="0">
                <a:solidFill>
                  <a:schemeClr val="tx1"/>
                </a:solidFill>
              </a:defRPr>
            </a:lvl1pPr>
          </a:lstStyle>
          <a:p>
            <a:fld id="{D341B595-366B-43E2-A22E-EA6A78C03F06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534630-6C67-4A40-A499-CB025B2438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034169" y="6332538"/>
            <a:ext cx="35054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spc="1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64E14B-0EE8-4015-809C-DD36B5459B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44747" y="6332538"/>
            <a:ext cx="5398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spc="100" baseline="0">
                <a:solidFill>
                  <a:schemeClr val="tx1"/>
                </a:solidFill>
              </a:defRPr>
            </a:lvl1pPr>
          </a:lstStyle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743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44" r:id="rId6"/>
    <p:sldLayoutId id="2147483740" r:id="rId7"/>
    <p:sldLayoutId id="2147483741" r:id="rId8"/>
    <p:sldLayoutId id="2147483742" r:id="rId9"/>
    <p:sldLayoutId id="2147483743" r:id="rId10"/>
    <p:sldLayoutId id="2147483745" r:id="rId1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3600" kern="1200" cap="all" spc="300" baseline="0">
          <a:solidFill>
            <a:srgbClr val="FFFFFF"/>
          </a:solidFill>
          <a:highlight>
            <a:srgbClr val="000000"/>
          </a:highligh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220FBD20-EC25-4BEE-AD5F-E459FA1E6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Naaman – Art &amp; Theology">
            <a:extLst>
              <a:ext uri="{FF2B5EF4-FFF2-40B4-BE49-F238E27FC236}">
                <a16:creationId xmlns:a16="http://schemas.microsoft.com/office/drawing/2014/main" id="{8BF20D6F-2D58-27EE-EC75-344AD7CC979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97" b="39712"/>
          <a:stretch/>
        </p:blipFill>
        <p:spPr bwMode="auto">
          <a:xfrm>
            <a:off x="20" y="-4"/>
            <a:ext cx="12191980" cy="6858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Rectangle 1032">
            <a:extLst>
              <a:ext uri="{FF2B5EF4-FFF2-40B4-BE49-F238E27FC236}">
                <a16:creationId xmlns:a16="http://schemas.microsoft.com/office/drawing/2014/main" id="{67F1335F-97CE-4842-9A57-2B6A3F459D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230880"/>
            <a:ext cx="12192000" cy="362712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>
                  <a:alpha val="58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87E535-3624-8243-0888-BDF332EBC0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4499" y="2990850"/>
            <a:ext cx="10106026" cy="319659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4400" dirty="0">
                <a:latin typeface="Sitka Subheading Semibold" pitchFamily="2" charset="0"/>
              </a:rPr>
              <a:t>Baptism: </a:t>
            </a:r>
            <a:br>
              <a:rPr lang="en-US" sz="4400" dirty="0">
                <a:latin typeface="Sitka Subheading Semibold" pitchFamily="2" charset="0"/>
              </a:rPr>
            </a:br>
            <a:r>
              <a:rPr lang="en-US" sz="4400" dirty="0">
                <a:latin typeface="Sitka Subheading Semibold" pitchFamily="2" charset="0"/>
              </a:rPr>
              <a:t>Submission, </a:t>
            </a:r>
            <a:br>
              <a:rPr lang="en-US" sz="4400" dirty="0">
                <a:latin typeface="Sitka Subheading Semibold" pitchFamily="2" charset="0"/>
              </a:rPr>
            </a:br>
            <a:r>
              <a:rPr lang="en-US" sz="4400" dirty="0">
                <a:latin typeface="Sitka Subheading Semibold" pitchFamily="2" charset="0"/>
              </a:rPr>
              <a:t>Death, and Life</a:t>
            </a:r>
          </a:p>
        </p:txBody>
      </p:sp>
    </p:spTree>
    <p:extLst>
      <p:ext uri="{BB962C8B-B14F-4D97-AF65-F5344CB8AC3E}">
        <p14:creationId xmlns:p14="http://schemas.microsoft.com/office/powerpoint/2010/main" val="1324420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62171-2AAF-4846-4D8E-5C121C386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371" y="85725"/>
            <a:ext cx="10625229" cy="1147053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Sitka Subheading Semibold" pitchFamily="2" charset="0"/>
              </a:rPr>
              <a:t>Submission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CF610E-3497-0025-C9B8-7E07B74A11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451" y="2095500"/>
            <a:ext cx="11782424" cy="3848100"/>
          </a:xfrm>
        </p:spPr>
        <p:txBody>
          <a:bodyPr/>
          <a:lstStyle/>
          <a:p>
            <a:r>
              <a:rPr lang="en-US" sz="3200" dirty="0">
                <a:latin typeface="Sitka Subheading Semibold" pitchFamily="2" charset="0"/>
              </a:rPr>
              <a:t>Men cannot/will not respond to the gospel until they have decided that they are ready to make a total change.</a:t>
            </a:r>
            <a:br>
              <a:rPr lang="en-US" sz="3200" dirty="0">
                <a:latin typeface="Sitka Subheading Semibold" pitchFamily="2" charset="0"/>
              </a:rPr>
            </a:br>
            <a:endParaRPr lang="en-US" sz="3200" dirty="0">
              <a:latin typeface="Sitka Subheading Semibold" pitchFamily="2" charset="0"/>
            </a:endParaRPr>
          </a:p>
          <a:p>
            <a:r>
              <a:rPr lang="en-US" sz="3200" dirty="0">
                <a:latin typeface="Sitka Subheading Semibold" pitchFamily="2" charset="0"/>
              </a:rPr>
              <a:t>We are relinquishing control of our lives to Jesus; we have not come before Him to discuss the terms of our surrender.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010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62171-2AAF-4846-4D8E-5C121C386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371" y="85725"/>
            <a:ext cx="10625229" cy="1147053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Sitka Subheading Semibold" pitchFamily="2" charset="0"/>
              </a:rPr>
              <a:t>Death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CF610E-3497-0025-C9B8-7E07B74A11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451" y="1972235"/>
            <a:ext cx="11782424" cy="3971365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>
                <a:latin typeface="Sitka Subheading Semibold" pitchFamily="2" charset="0"/>
              </a:rPr>
              <a:t>Paul uses charged imagery because it is fitting for the occasion…</a:t>
            </a:r>
          </a:p>
          <a:p>
            <a:pPr marL="0" indent="0">
              <a:buNone/>
            </a:pPr>
            <a:endParaRPr lang="en-US" sz="3200" dirty="0">
              <a:latin typeface="Sitka Subheading Semibold" pitchFamily="2" charset="0"/>
            </a:endParaRPr>
          </a:p>
          <a:p>
            <a:r>
              <a:rPr lang="en-US" sz="3200" dirty="0">
                <a:latin typeface="Sitka Subheading Semibold" pitchFamily="2" charset="0"/>
              </a:rPr>
              <a:t>Without the death of the old self and the creation of a new self, we are still under the condemnation of death.</a:t>
            </a:r>
          </a:p>
          <a:p>
            <a:pPr marL="0" indent="0">
              <a:buNone/>
            </a:pPr>
            <a:endParaRPr lang="en-US" sz="3200" dirty="0">
              <a:latin typeface="Sitka Subheading Semibold" pitchFamily="2" charset="0"/>
            </a:endParaRPr>
          </a:p>
          <a:p>
            <a:r>
              <a:rPr lang="en-US" sz="3200" dirty="0">
                <a:latin typeface="Sitka Subheading Semibold" pitchFamily="2" charset="0"/>
              </a:rPr>
              <a:t>Death is required because we are not “good people” who </a:t>
            </a:r>
            <a:br>
              <a:rPr lang="en-US" sz="3200" dirty="0">
                <a:latin typeface="Sitka Subheading Semibold" pitchFamily="2" charset="0"/>
              </a:rPr>
            </a:br>
            <a:r>
              <a:rPr lang="en-US" sz="3200" dirty="0">
                <a:latin typeface="Sitka Subheading Semibold" pitchFamily="2" charset="0"/>
              </a:rPr>
              <a:t>need Jesus.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458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62171-2AAF-4846-4D8E-5C121C386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371" y="85725"/>
            <a:ext cx="10625229" cy="1147053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Sitka Subheading Semibold" pitchFamily="2" charset="0"/>
              </a:rPr>
              <a:t>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CF610E-3497-0025-C9B8-7E07B74A11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451" y="1972235"/>
            <a:ext cx="11782424" cy="3971365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Sitka Subheading Semibold" pitchFamily="2" charset="0"/>
              </a:rPr>
              <a:t>Baptism is not the removal of some danger so that we might continue to walk the same path now free from obstructions…</a:t>
            </a:r>
          </a:p>
          <a:p>
            <a:pPr marL="0" indent="0">
              <a:buNone/>
            </a:pPr>
            <a:endParaRPr lang="en-US" sz="3200" dirty="0">
              <a:latin typeface="Sitka Subheading Semibold" pitchFamily="2" charset="0"/>
            </a:endParaRPr>
          </a:p>
          <a:p>
            <a:r>
              <a:rPr lang="en-US" sz="3200" dirty="0">
                <a:latin typeface="Sitka Subheading Semibold" pitchFamily="2" charset="0"/>
              </a:rPr>
              <a:t>With our old life left behind us, we must now actively pursue something that is wholly new.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25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220FBD20-EC25-4BEE-AD5F-E459FA1E6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Naaman – Art &amp; Theology">
            <a:extLst>
              <a:ext uri="{FF2B5EF4-FFF2-40B4-BE49-F238E27FC236}">
                <a16:creationId xmlns:a16="http://schemas.microsoft.com/office/drawing/2014/main" id="{8BF20D6F-2D58-27EE-EC75-344AD7CC979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97" b="39712"/>
          <a:stretch/>
        </p:blipFill>
        <p:spPr bwMode="auto">
          <a:xfrm>
            <a:off x="20" y="-4"/>
            <a:ext cx="12191980" cy="6858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Rectangle 1032">
            <a:extLst>
              <a:ext uri="{FF2B5EF4-FFF2-40B4-BE49-F238E27FC236}">
                <a16:creationId xmlns:a16="http://schemas.microsoft.com/office/drawing/2014/main" id="{67F1335F-97CE-4842-9A57-2B6A3F459D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230880"/>
            <a:ext cx="12192000" cy="362712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>
                  <a:alpha val="58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87E535-3624-8243-0888-BDF332EBC0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4499" y="2990850"/>
            <a:ext cx="10106026" cy="319659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4400" dirty="0">
                <a:latin typeface="Sitka Subheading Semibold" pitchFamily="2" charset="0"/>
              </a:rPr>
              <a:t>Baptism: </a:t>
            </a:r>
            <a:br>
              <a:rPr lang="en-US" sz="4400" dirty="0">
                <a:latin typeface="Sitka Subheading Semibold" pitchFamily="2" charset="0"/>
              </a:rPr>
            </a:br>
            <a:r>
              <a:rPr lang="en-US" sz="4400" dirty="0">
                <a:latin typeface="Sitka Subheading Semibold" pitchFamily="2" charset="0"/>
              </a:rPr>
              <a:t>Submission, </a:t>
            </a:r>
            <a:br>
              <a:rPr lang="en-US" sz="4400" dirty="0">
                <a:latin typeface="Sitka Subheading Semibold" pitchFamily="2" charset="0"/>
              </a:rPr>
            </a:br>
            <a:r>
              <a:rPr lang="en-US" sz="4400" dirty="0">
                <a:latin typeface="Sitka Subheading Semibold" pitchFamily="2" charset="0"/>
              </a:rPr>
              <a:t>Death, and Life</a:t>
            </a:r>
          </a:p>
        </p:txBody>
      </p:sp>
    </p:spTree>
    <p:extLst>
      <p:ext uri="{BB962C8B-B14F-4D97-AF65-F5344CB8AC3E}">
        <p14:creationId xmlns:p14="http://schemas.microsoft.com/office/powerpoint/2010/main" val="2056436616"/>
      </p:ext>
    </p:extLst>
  </p:cSld>
  <p:clrMapOvr>
    <a:masterClrMapping/>
  </p:clrMapOvr>
</p:sld>
</file>

<file path=ppt/theme/theme1.xml><?xml version="1.0" encoding="utf-8"?>
<a:theme xmlns:a="http://schemas.openxmlformats.org/drawingml/2006/main" name="CitationVTI">
  <a:themeElements>
    <a:clrScheme name="Citation">
      <a:dk1>
        <a:sysClr val="windowText" lastClr="000000"/>
      </a:dk1>
      <a:lt1>
        <a:sysClr val="window" lastClr="FFFFFF"/>
      </a:lt1>
      <a:dk2>
        <a:srgbClr val="01375D"/>
      </a:dk2>
      <a:lt2>
        <a:srgbClr val="F3F2EF"/>
      </a:lt2>
      <a:accent1>
        <a:srgbClr val="29A3D2"/>
      </a:accent1>
      <a:accent2>
        <a:srgbClr val="0669AC"/>
      </a:accent2>
      <a:accent3>
        <a:srgbClr val="FD891C"/>
      </a:accent3>
      <a:accent4>
        <a:srgbClr val="FD6927"/>
      </a:accent4>
      <a:accent5>
        <a:srgbClr val="F95131"/>
      </a:accent5>
      <a:accent6>
        <a:srgbClr val="CE5FAE"/>
      </a:accent6>
      <a:hlink>
        <a:srgbClr val="0F8EC1"/>
      </a:hlink>
      <a:folHlink>
        <a:srgbClr val="DC6400"/>
      </a:folHlink>
    </a:clrScheme>
    <a:fontScheme name="Grandview">
      <a:majorFont>
        <a:latin typeface="Grandview"/>
        <a:ea typeface=""/>
        <a:cs typeface=""/>
      </a:majorFont>
      <a:minorFont>
        <a:latin typeface="Grandview Displ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tationVTI" id="{4899D957-8B31-4AB5-A19D-CB0353FFB667}" vid="{430294D6-2412-4BD3-B567-F0976EA4931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165</Words>
  <Application>Microsoft Office PowerPoint</Application>
  <PresentationFormat>Widescreen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Grandview</vt:lpstr>
      <vt:lpstr>Sitka Subheading Semibold</vt:lpstr>
      <vt:lpstr>Grandview Display</vt:lpstr>
      <vt:lpstr>CitationVTI</vt:lpstr>
      <vt:lpstr>Baptism:  Submission,  Death, and Life</vt:lpstr>
      <vt:lpstr>Submission</vt:lpstr>
      <vt:lpstr>Death</vt:lpstr>
      <vt:lpstr>Life</vt:lpstr>
      <vt:lpstr>Baptism:  Submission,  Death, and Life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Baptism:  Submission,  Death, and Life</dc:title>
  <dc:creator>Seth Mauldin</dc:creator>
  <cp:lastModifiedBy>Northwood1</cp:lastModifiedBy>
  <cp:revision>1</cp:revision>
  <dcterms:created xsi:type="dcterms:W3CDTF">2023-09-24T02:28:05Z</dcterms:created>
  <dcterms:modified xsi:type="dcterms:W3CDTF">2023-09-24T13:51:39Z</dcterms:modified>
</cp:coreProperties>
</file>