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7" r:id="rId6"/>
    <p:sldId id="269" r:id="rId7"/>
    <p:sldId id="275" r:id="rId8"/>
    <p:sldId id="277" r:id="rId9"/>
    <p:sldId id="276" r:id="rId10"/>
    <p:sldId id="278" r:id="rId11"/>
    <p:sldId id="279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598" autoAdjust="0"/>
  </p:normalViewPr>
  <p:slideViewPr>
    <p:cSldViewPr snapToGrid="0">
      <p:cViewPr>
        <p:scale>
          <a:sx n="93" d="100"/>
          <a:sy n="93" d="100"/>
        </p:scale>
        <p:origin x="168" y="2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C026C9-4C52-4B60-A858-A50E4BE56D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60113-35DB-4BB4-9269-631D6FEB5E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0D272-305C-421E-A9EF-95D63D599B42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0E5BB-A291-4B94-8433-B9D3F16854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7D678-038E-42A6-961E-EAB034DB47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E7DFA-63CC-4ED7-B30E-ACF88B4B89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9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16E63-7886-43BC-8DD4-4F14C3DD7360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C5307-140F-447F-BCBA-BB92E3A29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5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FD2957-8595-499F-896A-E9A0888D0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44A184-010C-483F-8B5A-3D1E7E6EF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115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82A2E2-E6DD-4321-B03A-F6C071C1B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4"/>
            <a:ext cx="6815446" cy="3887390"/>
          </a:xfrm>
        </p:spPr>
        <p:txBody>
          <a:bodyPr anchor="t">
            <a:normAutofit/>
          </a:bodyPr>
          <a:lstStyle>
            <a:lvl1pPr>
              <a:defRPr sz="8500" spc="-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21B6D9B-E3FB-48D2-A477-5B73E2216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640424"/>
            <a:ext cx="6437555" cy="1303176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38823550-6B12-4BFD-9C91-668B623E35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3533" y="0"/>
            <a:ext cx="4082983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70622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9680" y="190500"/>
            <a:ext cx="10036292" cy="773776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7F0BA818-CA3B-46FD-9A79-7BDC1D9CA7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243" y="1764139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EAD007E-B9BB-4C9F-BDC8-127A77F0F9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9243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9ECBA1DE-781A-4AA7-86CA-0EBE52A9B4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7467" y="1764031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53A9CA10-3BBC-41E7-A34E-C6CCFEC820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7467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6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97352E-C52D-43BE-BCE2-2D71FE035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051A8D-592F-40C1-A65D-E1F17B07C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600" y="183988"/>
            <a:ext cx="9406372" cy="803380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CF4C4703-C9D4-483C-8E41-17BB7193D0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00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393281D-B77A-4BB8-A3E2-49E0F1259D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1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6B205DED-723B-48E3-AE9F-556696225C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2317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7D63D24-8466-44F3-898F-5CBC42C768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2317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F600D1D1-B6A8-4A4E-BC6A-897FE089CB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5393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205F643-67E9-4E41-A65F-163C816090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53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0EF04CC-F1B1-495C-BA2F-F28A5D97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7B66A6-EBC5-4A75-B938-7148B7A1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3DD707-C769-4868-9B2F-1BF7ABBC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80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4716EF3-1422-48C0-BC49-14FAC3550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2AAFDE-CB45-46CA-8961-8133FCA5F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09C30D-AB58-482B-B553-F7136709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1"/>
            <a:ext cx="3209008" cy="5166659"/>
          </a:xfrm>
        </p:spPr>
        <p:txBody>
          <a:bodyPr anchor="b"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46F5EF-2C45-4A87-A1DD-BD2A6FB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B1A8891C-A2D4-4238-ABCE-62AB3A9121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6700" y="0"/>
            <a:ext cx="4038600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7B51DFB6-C977-4551-BE38-57688D7FF0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5300" y="0"/>
            <a:ext cx="4076701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4100" y="3841750"/>
            <a:ext cx="6599238" cy="229608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188F17E-DD3B-4CCC-957F-5A691448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A0235C7-971D-4E52-B991-EFA44A9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67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3698AF-A86A-4D69-8272-76C9C1914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E2DC86-4009-449C-8F4E-779A8C76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71630E1-6506-4E93-BB6A-0604E0D049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286000"/>
            <a:ext cx="5067300" cy="457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1BAB65B-02AF-4992-85D0-8E98AB1B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E115BC-4A4C-4385-82D5-106D1FAC3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887" y="2899186"/>
            <a:ext cx="5610113" cy="3284359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CD3EB2B-80EF-4DC6-B2B6-F4B56844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C3E33A-8A0A-4767-A4D9-CD895637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93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6EB31F-C5DF-49FF-8DEA-86AC0C186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7086599" cy="453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FE912F-46EC-49B0-9C9A-DE9CBDF9F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5" y="753035"/>
            <a:ext cx="5945393" cy="2366683"/>
          </a:xfrm>
        </p:spPr>
        <p:txBody>
          <a:bodyPr>
            <a:normAutofit/>
          </a:bodyPr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sz="6000"/>
              <a:t>Click to edit Master title style</a:t>
            </a:r>
            <a:endParaRPr lang="en-US" sz="6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BF32D81-1E24-45B8-A09D-EEAD404D8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3075868"/>
            <a:ext cx="5945393" cy="110833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F9C7900-0694-4FDF-B29C-24016C0B9C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533900"/>
            <a:ext cx="7086598" cy="23241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F1BABA-5C8C-4693-BD5A-974A1711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71BA6F2-2182-4910-8DA6-71E5AB2745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6600" y="0"/>
            <a:ext cx="5105400" cy="45339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83DCD7D2-7B94-48E9-9DCA-E72E1BCE43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86598" y="4533900"/>
            <a:ext cx="5105402" cy="2324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4253B29-520A-4014-A821-4F52F57C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B60DEE-1456-46C0-A3E5-4CAF3E12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22F022-211C-4882-844C-086FEA6806AA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40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F4DD58-525D-4728-A769-9F38711D5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862FE-7A72-432B-9888-FB389D35B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8" y="875030"/>
            <a:ext cx="2384425" cy="506857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256B58A-EC2F-48AB-BF2D-AB678AF0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33DA1-34CB-434E-99AF-EA31D28A19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02000" y="876300"/>
            <a:ext cx="8607425" cy="474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B48D9BB-04DF-4542-8DF6-C4C78753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22742E1-6009-4FFB-A391-37B987F5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21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3FEABB-56CC-491D-830B-02C0466DA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F3EF5A-453C-4D68-BA86-2FB1DE61C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7" y="996950"/>
            <a:ext cx="2384425" cy="494665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21BA0-41E1-404D-9063-DF281D18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1CEA4-8F84-4893-8A45-28DB0AE2068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2650" y="996950"/>
            <a:ext cx="8367713" cy="45450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99D2EA6-8453-4240-88D1-460E269D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DD4984-9B40-488F-B903-2E041955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75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AD3C5B21-C400-4C50-8684-59543CDC43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0"/>
            <a:ext cx="12192000" cy="6858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81B040C-8943-4433-BFE9-AFB1F7C9E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636" y="-2"/>
            <a:ext cx="11014364" cy="4100947"/>
          </a:xfrm>
          <a:gradFill>
            <a:gsLst>
              <a:gs pos="77000">
                <a:srgbClr val="000000">
                  <a:alpha val="30000"/>
                </a:srgbClr>
              </a:gs>
              <a:gs pos="38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rIns="731520">
            <a:normAutofit/>
          </a:bodyPr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1A6711-44B3-4723-90E5-802B2DBD8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1963" y="4089656"/>
            <a:ext cx="8950035" cy="2796566"/>
          </a:xfrm>
          <a:gradFill>
            <a:gsLst>
              <a:gs pos="77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tIns="640080" rIns="731520" anchor="t">
            <a:normAutofit/>
          </a:bodyPr>
          <a:lstStyle>
            <a:lvl1pPr marL="0" indent="0" algn="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subtitle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79A2161-66FE-4C11-AD83-5824307C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1399727-F37D-4748-90E8-B5B6F531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9DE4FD1-0950-4A6A-8167-F0E9C622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6D940D-6D44-4DF9-9322-B4B11F7EDCD0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04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A42DEE-636F-4A79-B56A-5AF989E1F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75C9195-04C9-4D9A-B613-44A5F5900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2983" y="194783"/>
            <a:ext cx="9421177" cy="769493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5A662A-E279-494E-8389-ADC6E870E38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31863" y="1695450"/>
            <a:ext cx="10328275" cy="4314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20B3F9-9DEF-4500-91D7-25F0B5E9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E504E9-EAD2-4BE5-9736-CED43FF2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EB613-AF5E-423F-A78B-94F856BF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99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F922A0-5527-4314-A2EA-E5CF34EF9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6EC4CB6-956E-48EB-86AC-B40D89D74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759" y="194783"/>
            <a:ext cx="10022841" cy="760892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FA4250-BD33-40AE-934A-A473029C5CA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6112" y="1560513"/>
            <a:ext cx="10899776" cy="434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71E7CA1-3FAA-4961-8BAC-93AB2EF6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0CC547-8B7E-4C4B-9B2A-04BD498A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4245B-9DC4-457D-AB68-8E3BBB85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90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E30A8-0D9C-47BB-8249-8A2EEEFC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65124"/>
            <a:ext cx="10552176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93687-61FE-460F-A66F-4DF17994F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224" y="1984248"/>
            <a:ext cx="10552176" cy="4197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E1FFB-7673-4E75-9B5C-5572E2B06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13448" y="6355080"/>
            <a:ext cx="4352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4B9AF-F93C-43E8-8E68-3B700825C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168" y="6356350"/>
            <a:ext cx="4837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z="105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739F7-0AE5-4677-8957-9961D67C1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5992" y="6356350"/>
            <a:ext cx="630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4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39055A8-6754-4F27-8010-BF142982D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67E000-DFC6-4143-98EB-F2F1744E7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8D150CF-F888-48EA-89E8-311ED5E91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6975" y="1086036"/>
            <a:ext cx="5186939" cy="3910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6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Colossians:</a:t>
            </a:r>
            <a:br>
              <a:rPr lang="en-US" sz="66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66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New Life in Christ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BBE0348-1527-4055-BA8A-E27542227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004" y="4035734"/>
            <a:ext cx="4826381" cy="2633197"/>
          </a:xfr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4000" b="1" kern="1200" spc="-2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Part iv: How Christ Transforms Relationships (Colossians 3.18-4.18)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33E67C0-6C95-48DB-97CC-8CE8D36C05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4112" r="-2" b="24176"/>
          <a:stretch/>
        </p:blipFill>
        <p:spPr>
          <a:xfrm>
            <a:off x="5067300" y="-1"/>
            <a:ext cx="71247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1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CDDFFB0-721F-4A15-8F27-1B8597D52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65124"/>
            <a:ext cx="5677796" cy="18186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pc="-40">
                <a:solidFill>
                  <a:schemeClr val="accent1"/>
                </a:solidFill>
              </a:rPr>
              <a:t>Themes of Colossians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B6583FE-B653-4C01-9ADF-EC8514A0B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286000"/>
            <a:ext cx="5677796" cy="3890962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228600">
              <a:buFont typeface="Arial" panose="020B0604020202020204" pitchFamily="34" charset="0"/>
              <a:buChar char="•"/>
            </a:pPr>
            <a:r>
              <a:rPr lang="en-US" b="1" dirty="0"/>
              <a:t>The Supremacy of Jesus. </a:t>
            </a:r>
          </a:p>
          <a:p>
            <a:pPr marL="1200150" lvl="1"/>
            <a:r>
              <a:rPr lang="en-US" dirty="0"/>
              <a:t>He is the king, the authority, and our only hope.</a:t>
            </a:r>
          </a:p>
          <a:p>
            <a:pPr marL="514350" indent="-228600">
              <a:buFont typeface="Arial" panose="020B0604020202020204" pitchFamily="34" charset="0"/>
              <a:buChar char="•"/>
            </a:pPr>
            <a:r>
              <a:rPr lang="en-US" b="1" dirty="0"/>
              <a:t>A Call to Maturation.</a:t>
            </a:r>
          </a:p>
          <a:p>
            <a:pPr marL="1200150" lvl="1"/>
            <a:r>
              <a:rPr lang="en-US" dirty="0"/>
              <a:t>Don’t stay where you are, know more and bear more fruit!</a:t>
            </a:r>
          </a:p>
          <a:p>
            <a:pPr marL="514350" indent="-228600">
              <a:buFont typeface="Arial" panose="020B0604020202020204" pitchFamily="34" charset="0"/>
              <a:buChar char="•"/>
            </a:pPr>
            <a:r>
              <a:rPr lang="en-US" b="1" dirty="0"/>
              <a:t>The Encouragement of the Saints.</a:t>
            </a:r>
          </a:p>
          <a:p>
            <a:pPr marL="1200150" lvl="1"/>
            <a:r>
              <a:rPr lang="en-US" dirty="0"/>
              <a:t>The Colossians were known for their love, as all Christians should be.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BDA17F-F303-4811-96C4-AD8A09AB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256" y="6356350"/>
            <a:ext cx="47770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Revealing the Mystery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B7F6341-D9BE-4D3C-92A1-37FAA11DE6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44167"/>
          <a:stretch/>
        </p:blipFill>
        <p:spPr>
          <a:xfrm>
            <a:off x="7086601" y="10"/>
            <a:ext cx="5105400" cy="685799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5CF6D-DC44-4734-988C-0AAA60D5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noProof="0">
                <a:solidFill>
                  <a:srgbClr val="FFFFFF"/>
                </a:solidFill>
              </a:rPr>
              <a:t>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8B9AF-847F-4250-A53B-82D9036A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Aft>
                <a:spcPts val="600"/>
              </a:spcAft>
            </a:pPr>
            <a:fld id="{244D815C-8BF3-4ECF-A945-A2A7C2983AF9}" type="slidenum">
              <a:rPr lang="en-US" noProof="0">
                <a:solidFill>
                  <a:srgbClr val="FFFFFF"/>
                </a:solidFill>
              </a:rPr>
              <a:pPr lvl="0">
                <a:spcAft>
                  <a:spcPts val="600"/>
                </a:spcAft>
              </a:pPr>
              <a:t>2</a:t>
            </a:fld>
            <a:endParaRPr lang="en-US" noProof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53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CEDF55B-0D10-4377-A610-3ECDC2BEF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718DDB-43B9-476D-AB6F-D86C8CF2F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7977" y="0"/>
            <a:ext cx="7154023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075" y="343760"/>
            <a:ext cx="6055304" cy="15860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spc="-40" dirty="0">
                <a:solidFill>
                  <a:srgbClr val="FFFFFF"/>
                </a:solidFill>
              </a:rPr>
              <a:t>Colossians 3.18-21: </a:t>
            </a:r>
            <a:br>
              <a:rPr lang="en-US" sz="4400" spc="-40" dirty="0">
                <a:solidFill>
                  <a:srgbClr val="FFFFFF"/>
                </a:solidFill>
              </a:rPr>
            </a:br>
            <a:r>
              <a:rPr lang="en-US" sz="4400" spc="-40" dirty="0">
                <a:solidFill>
                  <a:srgbClr val="FFFFFF"/>
                </a:solidFill>
              </a:rPr>
              <a:t>The Family in Christ 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B7F6341-D9BE-4D3C-92A1-37FAA11DE6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124" b="2124"/>
          <a:stretch/>
        </p:blipFill>
        <p:spPr>
          <a:xfrm>
            <a:off x="20" y="10"/>
            <a:ext cx="5067279" cy="6857990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B6583FE-B653-4C01-9ADF-EC8514A0B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074" y="2509285"/>
            <a:ext cx="6616854" cy="3806456"/>
          </a:xfrm>
        </p:spPr>
        <p:txBody>
          <a:bodyPr vert="horz" lIns="91440" tIns="45720" rIns="91440" bIns="45720" rtlCol="0">
            <a:normAutofit/>
          </a:bodyPr>
          <a:lstStyle/>
          <a:p>
            <a:pPr marL="62865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The destruction of the Christ-centered family spells disaster. As it fails in the world, it can’t fail in Christ.</a:t>
            </a:r>
          </a:p>
          <a:p>
            <a:pPr marL="62865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Working in harmony, with respect, submission, and love reflects the safety to be found in the family</a:t>
            </a:r>
          </a:p>
          <a:p>
            <a:pPr marL="51435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51435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BDA17F-F303-4811-96C4-AD8A09AB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Christ, The Family in Christ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5CF6D-DC44-4734-988C-0AAA60D5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noProof="0"/>
              <a:t>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8B9AF-847F-4250-A53B-82D9036A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Aft>
                <a:spcPts val="600"/>
              </a:spcAft>
            </a:pPr>
            <a:fld id="{244D815C-8BF3-4ECF-A945-A2A7C2983AF9}" type="slidenum">
              <a:rPr lang="en-US" noProof="0"/>
              <a:pPr lvl="0">
                <a:spcAft>
                  <a:spcPts val="600"/>
                </a:spcAft>
              </a:pPr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0544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412116"/>
            <a:ext cx="6497053" cy="172878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pc="-40" dirty="0"/>
              <a:t>Slaves and Masters – Colossians 3.22-4.1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B6583FE-B653-4C01-9ADF-EC8514A0B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05732"/>
            <a:ext cx="6943940" cy="413191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628650" indent="-342900">
              <a:buFont typeface="Wingdings" panose="05000000000000000000" pitchFamily="2" charset="2"/>
              <a:buChar char="§"/>
            </a:pPr>
            <a:r>
              <a:rPr lang="en-US" sz="2800" dirty="0"/>
              <a:t>Three Reminders:</a:t>
            </a:r>
          </a:p>
          <a:p>
            <a:pPr marL="1314450" lvl="1" indent="-342900">
              <a:buFont typeface="Wingdings" panose="05000000000000000000" pitchFamily="2" charset="2"/>
              <a:buChar char="§"/>
            </a:pPr>
            <a:r>
              <a:rPr lang="en-US" sz="2400" dirty="0" err="1"/>
              <a:t>i</a:t>
            </a:r>
            <a:r>
              <a:rPr lang="en-US" sz="2400" dirty="0"/>
              <a:t>.	The basis of every teaching is Jesus. The slave or bondservant is to follow the true servant, their Lord and Savior</a:t>
            </a:r>
          </a:p>
          <a:p>
            <a:pPr marL="131445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ii.	Christianity is not a social movement. It moves to change hearts and with that, societal change will come.</a:t>
            </a:r>
          </a:p>
          <a:p>
            <a:pPr marL="131445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iii.	Judgement is real. Slave masters throughout history who have acted with cruelty towards their slaves will receive proper judgement from the Lord.</a:t>
            </a:r>
          </a:p>
          <a:p>
            <a:pPr marL="1771650" lvl="2" indent="-342900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514350" indent="-2286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BDA17F-F303-4811-96C4-AD8A09AB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Christ Transforms Relationships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B7F6341-D9BE-4D3C-92A1-37FAA11DE6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9024" r="19024"/>
          <a:stretch/>
        </p:blipFill>
        <p:spPr>
          <a:xfrm>
            <a:off x="7086601" y="10"/>
            <a:ext cx="5105400" cy="685799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5CF6D-DC44-4734-988C-0AAA60D5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noProof="0">
                <a:solidFill>
                  <a:srgbClr val="FFFFFF"/>
                </a:solidFill>
              </a:rPr>
              <a:t>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8B9AF-847F-4250-A53B-82D9036A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Aft>
                <a:spcPts val="600"/>
              </a:spcAft>
            </a:pPr>
            <a:fld id="{244D815C-8BF3-4ECF-A945-A2A7C2983AF9}" type="slidenum">
              <a:rPr lang="en-US" noProof="0">
                <a:solidFill>
                  <a:srgbClr val="FFFFFF"/>
                </a:solidFill>
              </a:rPr>
              <a:pPr lvl="0">
                <a:spcAft>
                  <a:spcPts val="600"/>
                </a:spcAft>
              </a:pPr>
              <a:t>4</a:t>
            </a:fld>
            <a:endParaRPr lang="en-US" noProof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56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3">
            <a:extLst>
              <a:ext uri="{FF2B5EF4-FFF2-40B4-BE49-F238E27FC236}">
                <a16:creationId xmlns:a16="http://schemas.microsoft.com/office/drawing/2014/main" id="{36B9F8E7-EAA1-4B1C-BC13-EEB5C78CF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18A7734B-518B-46E3-AF41-1134F2FF7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pc="-40" dirty="0">
                <a:solidFill>
                  <a:srgbClr val="FFFFFF"/>
                </a:solidFill>
              </a:rPr>
              <a:t>Prayers for Wisdom – Colossians 4.2-6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B7F6341-D9BE-4D3C-92A1-37FAA11DE6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7034" r="7034"/>
          <a:stretch/>
        </p:blipFill>
        <p:spPr>
          <a:xfrm>
            <a:off x="1" y="2286000"/>
            <a:ext cx="5067300" cy="4572000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B6583FE-B653-4C01-9ADF-EC8514A0B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953" y="2445488"/>
            <a:ext cx="6786975" cy="3738057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62865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Paul urges wisdom in Christians, but it is wisdom he knows he needs himself – God’s wisdom is ours to seek.</a:t>
            </a:r>
          </a:p>
          <a:p>
            <a:pPr marL="62865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We need to be considerate of how we use our time and our speech. What would people know about our faith based on our lives?</a:t>
            </a:r>
          </a:p>
          <a:p>
            <a:pPr marL="62865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1435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BDA17F-F303-4811-96C4-AD8A09AB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Christ Transforms Relationships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5CF6D-DC44-4734-988C-0AAA60D5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8B9AF-847F-4250-A53B-82D9036A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10503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320358"/>
            <a:ext cx="6497053" cy="172878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pc="-40" dirty="0"/>
              <a:t>Paul’s Companions and Lessons – Colossians 4.7-18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B6583FE-B653-4C01-9ADF-EC8514A0B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" y="2405732"/>
            <a:ext cx="6895813" cy="3949348"/>
          </a:xfrm>
        </p:spPr>
        <p:txBody>
          <a:bodyPr vert="horz" lIns="91440" tIns="45720" rIns="91440" bIns="45720" rtlCol="0">
            <a:noAutofit/>
          </a:bodyPr>
          <a:lstStyle/>
          <a:p>
            <a:pPr marL="285750"/>
            <a:r>
              <a:rPr lang="en-US" sz="2100" b="1" dirty="0"/>
              <a:t>The Encouragers</a:t>
            </a:r>
            <a:r>
              <a:rPr lang="en-US" sz="2100" dirty="0"/>
              <a:t> </a:t>
            </a:r>
            <a:r>
              <a:rPr lang="en-US" sz="2100" b="1" dirty="0"/>
              <a:t>– How can we imitate their love?</a:t>
            </a:r>
          </a:p>
          <a:p>
            <a:pPr marL="285750"/>
            <a:r>
              <a:rPr lang="en-US" sz="2100" dirty="0"/>
              <a:t>     o	Tychicus, the minister</a:t>
            </a:r>
          </a:p>
          <a:p>
            <a:pPr marL="285750"/>
            <a:r>
              <a:rPr lang="en-US" sz="2100" dirty="0"/>
              <a:t>     o	Epaphras, the minister who struggles for them.</a:t>
            </a:r>
          </a:p>
          <a:p>
            <a:pPr marL="285750"/>
            <a:r>
              <a:rPr lang="en-US" sz="2100" dirty="0"/>
              <a:t>     o	Nympha, the Hospitable</a:t>
            </a:r>
          </a:p>
          <a:p>
            <a:pPr marL="285750"/>
            <a:r>
              <a:rPr lang="en-US" sz="2100" b="1" dirty="0"/>
              <a:t>The Redeemed Ones – How can we be reminded we’re defined by who we are in Christ?</a:t>
            </a:r>
          </a:p>
          <a:p>
            <a:pPr marL="285750"/>
            <a:r>
              <a:rPr lang="en-US" sz="2100" dirty="0"/>
              <a:t>     o	Onesimus, the former slave and current brother</a:t>
            </a:r>
          </a:p>
          <a:p>
            <a:pPr marL="285750"/>
            <a:r>
              <a:rPr lang="en-US" sz="2100" dirty="0"/>
              <a:t>     o	John Mark, the welcomed prodigal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BDA17F-F303-4811-96C4-AD8A09AB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How Christ Transforms Relationships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B7F6341-D9BE-4D3C-92A1-37FAA11DE6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481" b="2481"/>
          <a:stretch/>
        </p:blipFill>
        <p:spPr>
          <a:xfrm>
            <a:off x="7086601" y="10"/>
            <a:ext cx="5105400" cy="685799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5CF6D-DC44-4734-988C-0AAA60D5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8B9AF-847F-4250-A53B-82D9036A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08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320358"/>
            <a:ext cx="6497053" cy="172878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pc="-40" dirty="0"/>
              <a:t>Paul’s Companions and Lessons – Colossians 4.7-18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B6583FE-B653-4C01-9ADF-EC8514A0B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05732"/>
            <a:ext cx="6943940" cy="413191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/>
            <a:r>
              <a:rPr lang="en-US" sz="2800" b="1" dirty="0"/>
              <a:t>The Faithful and Loyal </a:t>
            </a:r>
            <a:r>
              <a:rPr lang="en-US" sz="2800" dirty="0"/>
              <a:t>– What do we do to stay loyal and faithful?</a:t>
            </a:r>
          </a:p>
          <a:p>
            <a:pPr marL="285750"/>
            <a:r>
              <a:rPr lang="en-US" sz="2800" dirty="0"/>
              <a:t>   o	Luke, the beloved physician</a:t>
            </a:r>
          </a:p>
          <a:p>
            <a:pPr marL="285750"/>
            <a:r>
              <a:rPr lang="en-US" sz="2800" dirty="0"/>
              <a:t>   o	Aristarchus, the beaten but unrelenting</a:t>
            </a:r>
          </a:p>
          <a:p>
            <a:pPr marL="285750"/>
            <a:r>
              <a:rPr lang="en-US" sz="2800" dirty="0"/>
              <a:t>   o	Jesus or Justus, the welcomed one </a:t>
            </a:r>
          </a:p>
          <a:p>
            <a:pPr marL="285750"/>
            <a:r>
              <a:rPr lang="en-US" sz="2800" b="1" dirty="0"/>
              <a:t>The One On Mission </a:t>
            </a:r>
            <a:r>
              <a:rPr lang="en-US" sz="2800" dirty="0"/>
              <a:t>– What does it mean to fulfill your ministry?</a:t>
            </a:r>
          </a:p>
          <a:p>
            <a:pPr marL="285750"/>
            <a:r>
              <a:rPr lang="en-US" sz="2800" dirty="0"/>
              <a:t>   o	Archippus, the fellow Soldier</a:t>
            </a:r>
          </a:p>
          <a:p>
            <a:pPr marL="285750"/>
            <a:endParaRPr lang="en-US" sz="2800" dirty="0"/>
          </a:p>
          <a:p>
            <a:pPr marL="51435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BDA17F-F303-4811-96C4-AD8A09AB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How Christ Transforms Relationships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B7F6341-D9BE-4D3C-92A1-37FAA11DE6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481" b="2481"/>
          <a:stretch/>
        </p:blipFill>
        <p:spPr>
          <a:xfrm>
            <a:off x="7086601" y="10"/>
            <a:ext cx="5105400" cy="685799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5CF6D-DC44-4734-988C-0AAA60D5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8B9AF-847F-4250-A53B-82D9036A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113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320358"/>
            <a:ext cx="6497053" cy="172878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pc="-40" dirty="0"/>
              <a:t>Paul’s Companions and Lessons – Colossians 4.7-18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B6583FE-B653-4C01-9ADF-EC8514A0B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05732"/>
            <a:ext cx="6943940" cy="413191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/>
            <a:r>
              <a:rPr lang="en-US" sz="2800" b="1" dirty="0"/>
              <a:t>The One Who Turns Away </a:t>
            </a:r>
            <a:r>
              <a:rPr lang="en-US" sz="2800" dirty="0"/>
              <a:t>– What things could make us flee Jesus? How do we make sure they don’t?</a:t>
            </a:r>
          </a:p>
          <a:p>
            <a:pPr marL="285750"/>
            <a:r>
              <a:rPr lang="en-US" sz="2800" dirty="0"/>
              <a:t>o	Demas, the abandoner </a:t>
            </a:r>
          </a:p>
          <a:p>
            <a:pPr marL="285750"/>
            <a:endParaRPr lang="en-US" sz="2800" dirty="0"/>
          </a:p>
          <a:p>
            <a:pPr marL="51435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BDA17F-F303-4811-96C4-AD8A09AB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How Christ Transforms Relationships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B7F6341-D9BE-4D3C-92A1-37FAA11DE6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481" b="2481"/>
          <a:stretch/>
        </p:blipFill>
        <p:spPr>
          <a:xfrm>
            <a:off x="7086601" y="10"/>
            <a:ext cx="5105400" cy="685799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5CF6D-DC44-4734-988C-0AAA60D5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8B9AF-847F-4250-A53B-82D9036A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447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DD3CD-05FB-913F-8E2D-446ECEEA4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67234"/>
            <a:ext cx="6815446" cy="1303176"/>
          </a:xfrm>
        </p:spPr>
        <p:txBody>
          <a:bodyPr/>
          <a:lstStyle/>
          <a:p>
            <a:pPr algn="ctr"/>
            <a:r>
              <a:rPr lang="en-US" dirty="0"/>
              <a:t>Application: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36A55D-C7EF-009C-29A0-86DB0F6F2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242" y="1567544"/>
            <a:ext cx="7245121" cy="4997012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- </a:t>
            </a:r>
            <a:r>
              <a:rPr lang="en-US" sz="2600" dirty="0"/>
              <a:t>Encouragers – How can we imitate their love?</a:t>
            </a:r>
          </a:p>
          <a:p>
            <a:r>
              <a:rPr lang="en-US" sz="2600" dirty="0"/>
              <a:t>- Redeemed Ones – How can we be reminded we’re defined by who we are in Christ?</a:t>
            </a:r>
          </a:p>
          <a:p>
            <a:r>
              <a:rPr lang="en-US" sz="2600" dirty="0"/>
              <a:t>- The Faithful and Loyal – What do we do to stay loyal and faithful?</a:t>
            </a:r>
          </a:p>
          <a:p>
            <a:r>
              <a:rPr lang="en-US" sz="2600" dirty="0"/>
              <a:t>- The One On Mission – What does it mean to fulfill your ministry?</a:t>
            </a:r>
          </a:p>
          <a:p>
            <a:r>
              <a:rPr lang="en-US" sz="2600" dirty="0"/>
              <a:t>- The One Who Turns Away – What things could make us flee Jesus? How do we make sure we don’t?</a:t>
            </a:r>
          </a:p>
          <a:p>
            <a:pPr algn="ctr"/>
            <a:endParaRPr lang="en-US" sz="2400" dirty="0"/>
          </a:p>
        </p:txBody>
      </p:sp>
      <p:pic>
        <p:nvPicPr>
          <p:cNvPr id="6" name="Picture Placeholder 5" descr="A large tree in a field&#10;&#10;Description automatically generated">
            <a:extLst>
              <a:ext uri="{FF2B5EF4-FFF2-40B4-BE49-F238E27FC236}">
                <a16:creationId xmlns:a16="http://schemas.microsoft.com/office/drawing/2014/main" id="{85C74C39-1CE6-0831-3B53-81A6B977B27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55129" t="-101" r="-53" b="101"/>
          <a:stretch/>
        </p:blipFill>
        <p:spPr>
          <a:xfrm>
            <a:off x="8108950" y="0"/>
            <a:ext cx="4083050" cy="6858000"/>
          </a:xfrm>
        </p:spPr>
      </p:pic>
    </p:spTree>
    <p:extLst>
      <p:ext uri="{BB962C8B-B14F-4D97-AF65-F5344CB8AC3E}">
        <p14:creationId xmlns:p14="http://schemas.microsoft.com/office/powerpoint/2010/main" val="1867453302"/>
      </p:ext>
    </p:extLst>
  </p:cSld>
  <p:clrMapOvr>
    <a:masterClrMapping/>
  </p:clrMapOvr>
</p:sld>
</file>

<file path=ppt/theme/theme1.xml><?xml version="1.0" encoding="utf-8"?>
<a:theme xmlns:a="http://schemas.openxmlformats.org/drawingml/2006/main" name="ColorBlockVTI">
  <a:themeElements>
    <a:clrScheme name="ColorBlock Color Scheme">
      <a:dk1>
        <a:sysClr val="windowText" lastClr="000000"/>
      </a:dk1>
      <a:lt1>
        <a:sysClr val="window" lastClr="FFFFFF"/>
      </a:lt1>
      <a:dk2>
        <a:srgbClr val="002044"/>
      </a:dk2>
      <a:lt2>
        <a:srgbClr val="F5F0F3"/>
      </a:lt2>
      <a:accent1>
        <a:srgbClr val="4A41C5"/>
      </a:accent1>
      <a:accent2>
        <a:srgbClr val="37997B"/>
      </a:accent2>
      <a:accent3>
        <a:srgbClr val="17B4DF"/>
      </a:accent3>
      <a:accent4>
        <a:srgbClr val="E69500"/>
      </a:accent4>
      <a:accent5>
        <a:srgbClr val="276D77"/>
      </a:accent5>
      <a:accent6>
        <a:srgbClr val="386ECE"/>
      </a:accent6>
      <a:hlink>
        <a:srgbClr val="AF1DAF"/>
      </a:hlink>
      <a:folHlink>
        <a:srgbClr val="FE5C68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BlockVTI" id="{733CB85B-8F47-42FB-9326-9FF507018D27}" vid="{069BD9C2-DF61-4F2B-A577-A59C7FC2FF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CCB28C-7D26-4A36-9CFC-D739C28F3D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757C30-AE9A-4680-90EB-19D282EC2B7C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AF0BF08-C674-44E3-8BFC-85BC65E095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Color block design</Template>
  <TotalTime>698</TotalTime>
  <Words>583</Words>
  <Application>Microsoft Office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Calibri</vt:lpstr>
      <vt:lpstr>Wingdings</vt:lpstr>
      <vt:lpstr>ColorBlockVTI</vt:lpstr>
      <vt:lpstr>Colossians: New Life in Christ</vt:lpstr>
      <vt:lpstr>Themes of Colossians</vt:lpstr>
      <vt:lpstr>Colossians 3.18-21:  The Family in Christ </vt:lpstr>
      <vt:lpstr>Slaves and Masters – Colossians 3.22-4.1</vt:lpstr>
      <vt:lpstr>Prayers for Wisdom – Colossians 4.2-6</vt:lpstr>
      <vt:lpstr>Paul’s Companions and Lessons – Colossians 4.7-18</vt:lpstr>
      <vt:lpstr>Paul’s Companions and Lessons – Colossians 4.7-18</vt:lpstr>
      <vt:lpstr>Paul’s Companions and Lessons – Colossians 4.7-18</vt:lpstr>
      <vt:lpstr>Application: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Colossians: New Life in Christ</dc:title>
  <dc:creator>Alexander Newman</dc:creator>
  <cp:lastModifiedBy>Alexander Newman</cp:lastModifiedBy>
  <cp:revision>6</cp:revision>
  <dcterms:created xsi:type="dcterms:W3CDTF">2023-08-26T20:53:19Z</dcterms:created>
  <dcterms:modified xsi:type="dcterms:W3CDTF">2023-09-24T12:28:07Z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