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7" r:id="rId11"/>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onstantia" panose="02030602050306030303" pitchFamily="18"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32BD49-7D76-465A-9B48-67F3DCFAE0E0}"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67E35-13BE-4D6D-AEE5-4C737B6F647F}" type="slidenum">
              <a:rPr lang="en-US" smtClean="0"/>
              <a:t>‹#›</a:t>
            </a:fld>
            <a:endParaRPr lang="en-US"/>
          </a:p>
        </p:txBody>
      </p:sp>
    </p:spTree>
    <p:extLst>
      <p:ext uri="{BB962C8B-B14F-4D97-AF65-F5344CB8AC3E}">
        <p14:creationId xmlns:p14="http://schemas.microsoft.com/office/powerpoint/2010/main" val="2578967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32BD49-7D76-465A-9B48-67F3DCFAE0E0}"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67E35-13BE-4D6D-AEE5-4C737B6F647F}" type="slidenum">
              <a:rPr lang="en-US" smtClean="0"/>
              <a:t>‹#›</a:t>
            </a:fld>
            <a:endParaRPr lang="en-US"/>
          </a:p>
        </p:txBody>
      </p:sp>
    </p:spTree>
    <p:extLst>
      <p:ext uri="{BB962C8B-B14F-4D97-AF65-F5344CB8AC3E}">
        <p14:creationId xmlns:p14="http://schemas.microsoft.com/office/powerpoint/2010/main" val="242960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32BD49-7D76-465A-9B48-67F3DCFAE0E0}"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67E35-13BE-4D6D-AEE5-4C737B6F647F}" type="slidenum">
              <a:rPr lang="en-US" smtClean="0"/>
              <a:t>‹#›</a:t>
            </a:fld>
            <a:endParaRPr lang="en-US"/>
          </a:p>
        </p:txBody>
      </p:sp>
    </p:spTree>
    <p:extLst>
      <p:ext uri="{BB962C8B-B14F-4D97-AF65-F5344CB8AC3E}">
        <p14:creationId xmlns:p14="http://schemas.microsoft.com/office/powerpoint/2010/main" val="64373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32BD49-7D76-465A-9B48-67F3DCFAE0E0}"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67E35-13BE-4D6D-AEE5-4C737B6F647F}" type="slidenum">
              <a:rPr lang="en-US" smtClean="0"/>
              <a:t>‹#›</a:t>
            </a:fld>
            <a:endParaRPr lang="en-US"/>
          </a:p>
        </p:txBody>
      </p:sp>
    </p:spTree>
    <p:extLst>
      <p:ext uri="{BB962C8B-B14F-4D97-AF65-F5344CB8AC3E}">
        <p14:creationId xmlns:p14="http://schemas.microsoft.com/office/powerpoint/2010/main" val="1425583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32BD49-7D76-465A-9B48-67F3DCFAE0E0}"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67E35-13BE-4D6D-AEE5-4C737B6F647F}" type="slidenum">
              <a:rPr lang="en-US" smtClean="0"/>
              <a:t>‹#›</a:t>
            </a:fld>
            <a:endParaRPr lang="en-US"/>
          </a:p>
        </p:txBody>
      </p:sp>
    </p:spTree>
    <p:extLst>
      <p:ext uri="{BB962C8B-B14F-4D97-AF65-F5344CB8AC3E}">
        <p14:creationId xmlns:p14="http://schemas.microsoft.com/office/powerpoint/2010/main" val="12999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32BD49-7D76-465A-9B48-67F3DCFAE0E0}"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67E35-13BE-4D6D-AEE5-4C737B6F647F}" type="slidenum">
              <a:rPr lang="en-US" smtClean="0"/>
              <a:t>‹#›</a:t>
            </a:fld>
            <a:endParaRPr lang="en-US"/>
          </a:p>
        </p:txBody>
      </p:sp>
    </p:spTree>
    <p:extLst>
      <p:ext uri="{BB962C8B-B14F-4D97-AF65-F5344CB8AC3E}">
        <p14:creationId xmlns:p14="http://schemas.microsoft.com/office/powerpoint/2010/main" val="24629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32BD49-7D76-465A-9B48-67F3DCFAE0E0}" type="datetimeFigureOut">
              <a:rPr lang="en-US" smtClean="0"/>
              <a:t>9/1/2023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867E35-13BE-4D6D-AEE5-4C737B6F647F}" type="slidenum">
              <a:rPr lang="en-US" smtClean="0"/>
              <a:t>‹#›</a:t>
            </a:fld>
            <a:endParaRPr lang="en-US"/>
          </a:p>
        </p:txBody>
      </p:sp>
    </p:spTree>
    <p:extLst>
      <p:ext uri="{BB962C8B-B14F-4D97-AF65-F5344CB8AC3E}">
        <p14:creationId xmlns:p14="http://schemas.microsoft.com/office/powerpoint/2010/main" val="123310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32BD49-7D76-465A-9B48-67F3DCFAE0E0}" type="datetimeFigureOut">
              <a:rPr lang="en-US" smtClean="0"/>
              <a:t>9/1/2023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867E35-13BE-4D6D-AEE5-4C737B6F647F}" type="slidenum">
              <a:rPr lang="en-US" smtClean="0"/>
              <a:t>‹#›</a:t>
            </a:fld>
            <a:endParaRPr lang="en-US"/>
          </a:p>
        </p:txBody>
      </p:sp>
    </p:spTree>
    <p:extLst>
      <p:ext uri="{BB962C8B-B14F-4D97-AF65-F5344CB8AC3E}">
        <p14:creationId xmlns:p14="http://schemas.microsoft.com/office/powerpoint/2010/main" val="4174233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2BD49-7D76-465A-9B48-67F3DCFAE0E0}" type="datetimeFigureOut">
              <a:rPr lang="en-US" smtClean="0"/>
              <a:t>9/1/2023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867E35-13BE-4D6D-AEE5-4C737B6F647F}" type="slidenum">
              <a:rPr lang="en-US" smtClean="0"/>
              <a:t>‹#›</a:t>
            </a:fld>
            <a:endParaRPr lang="en-US"/>
          </a:p>
        </p:txBody>
      </p:sp>
    </p:spTree>
    <p:extLst>
      <p:ext uri="{BB962C8B-B14F-4D97-AF65-F5344CB8AC3E}">
        <p14:creationId xmlns:p14="http://schemas.microsoft.com/office/powerpoint/2010/main" val="3366587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32BD49-7D76-465A-9B48-67F3DCFAE0E0}"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67E35-13BE-4D6D-AEE5-4C737B6F647F}" type="slidenum">
              <a:rPr lang="en-US" smtClean="0"/>
              <a:t>‹#›</a:t>
            </a:fld>
            <a:endParaRPr lang="en-US"/>
          </a:p>
        </p:txBody>
      </p:sp>
    </p:spTree>
    <p:extLst>
      <p:ext uri="{BB962C8B-B14F-4D97-AF65-F5344CB8AC3E}">
        <p14:creationId xmlns:p14="http://schemas.microsoft.com/office/powerpoint/2010/main" val="59083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32BD49-7D76-465A-9B48-67F3DCFAE0E0}"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67E35-13BE-4D6D-AEE5-4C737B6F647F}" type="slidenum">
              <a:rPr lang="en-US" smtClean="0"/>
              <a:t>‹#›</a:t>
            </a:fld>
            <a:endParaRPr lang="en-US"/>
          </a:p>
        </p:txBody>
      </p:sp>
    </p:spTree>
    <p:extLst>
      <p:ext uri="{BB962C8B-B14F-4D97-AF65-F5344CB8AC3E}">
        <p14:creationId xmlns:p14="http://schemas.microsoft.com/office/powerpoint/2010/main" val="1591877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2BD49-7D76-465A-9B48-67F3DCFAE0E0}" type="datetimeFigureOut">
              <a:rPr lang="en-US" smtClean="0"/>
              <a:t>9/1/2023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867E35-13BE-4D6D-AEE5-4C737B6F647F}" type="slidenum">
              <a:rPr lang="en-US" smtClean="0"/>
              <a:t>‹#›</a:t>
            </a:fld>
            <a:endParaRPr lang="en-US"/>
          </a:p>
        </p:txBody>
      </p:sp>
    </p:spTree>
    <p:extLst>
      <p:ext uri="{BB962C8B-B14F-4D97-AF65-F5344CB8AC3E}">
        <p14:creationId xmlns:p14="http://schemas.microsoft.com/office/powerpoint/2010/main" val="29558518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object&#10;&#10;Description automatically generated">
            <a:extLst>
              <a:ext uri="{FF2B5EF4-FFF2-40B4-BE49-F238E27FC236}">
                <a16:creationId xmlns:a16="http://schemas.microsoft.com/office/drawing/2014/main" id="{D053D1A9-72FE-435A-818A-70078128FA2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30609" r="-1" b="31834"/>
          <a:stretch/>
        </p:blipFill>
        <p:spPr>
          <a:xfrm>
            <a:off x="20" y="10"/>
            <a:ext cx="12188930" cy="6857990"/>
          </a:xfrm>
          <a:prstGeom prst="rect">
            <a:avLst/>
          </a:prstGeom>
        </p:spPr>
      </p:pic>
      <p:sp>
        <p:nvSpPr>
          <p:cNvPr id="2" name="Title 1">
            <a:extLst>
              <a:ext uri="{FF2B5EF4-FFF2-40B4-BE49-F238E27FC236}">
                <a16:creationId xmlns:a16="http://schemas.microsoft.com/office/drawing/2014/main" id="{70639B15-4ECB-4C77-B044-64397AA297BD}"/>
              </a:ext>
            </a:extLst>
          </p:cNvPr>
          <p:cNvSpPr>
            <a:spLocks noGrp="1"/>
          </p:cNvSpPr>
          <p:nvPr>
            <p:ph type="ctrTitle"/>
          </p:nvPr>
        </p:nvSpPr>
        <p:spPr>
          <a:xfrm>
            <a:off x="1524000" y="1122363"/>
            <a:ext cx="9144000" cy="3063240"/>
          </a:xfrm>
        </p:spPr>
        <p:txBody>
          <a:bodyPr>
            <a:normAutofit/>
          </a:bodyPr>
          <a:lstStyle/>
          <a:p>
            <a:r>
              <a:rPr lang="en-US" sz="6600" b="1" i="1">
                <a:solidFill>
                  <a:schemeClr val="bg1"/>
                </a:solidFill>
                <a:latin typeface="Constantia" panose="02030602050306030303" pitchFamily="18" charset="0"/>
              </a:rPr>
              <a:t>The Biblical Language of God’s Anointed</a:t>
            </a:r>
            <a:endParaRPr lang="en-US" sz="6600" b="1" i="1" dirty="0">
              <a:solidFill>
                <a:schemeClr val="bg1"/>
              </a:solidFill>
              <a:latin typeface="Constantia" panose="02030602050306030303" pitchFamily="18" charset="0"/>
            </a:endParaRPr>
          </a:p>
        </p:txBody>
      </p:sp>
      <p:sp>
        <p:nvSpPr>
          <p:cNvPr id="1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292672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object&#10;&#10;Description automatically generated">
            <a:extLst>
              <a:ext uri="{FF2B5EF4-FFF2-40B4-BE49-F238E27FC236}">
                <a16:creationId xmlns:a16="http://schemas.microsoft.com/office/drawing/2014/main" id="{D053D1A9-72FE-435A-818A-70078128FA2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30609" r="-1" b="31834"/>
          <a:stretch/>
        </p:blipFill>
        <p:spPr>
          <a:xfrm>
            <a:off x="20" y="10"/>
            <a:ext cx="12188930" cy="6857990"/>
          </a:xfrm>
          <a:prstGeom prst="rect">
            <a:avLst/>
          </a:prstGeom>
        </p:spPr>
      </p:pic>
      <p:sp>
        <p:nvSpPr>
          <p:cNvPr id="2" name="Title 1">
            <a:extLst>
              <a:ext uri="{FF2B5EF4-FFF2-40B4-BE49-F238E27FC236}">
                <a16:creationId xmlns:a16="http://schemas.microsoft.com/office/drawing/2014/main" id="{70639B15-4ECB-4C77-B044-64397AA297BD}"/>
              </a:ext>
            </a:extLst>
          </p:cNvPr>
          <p:cNvSpPr>
            <a:spLocks noGrp="1"/>
          </p:cNvSpPr>
          <p:nvPr>
            <p:ph type="ctrTitle"/>
          </p:nvPr>
        </p:nvSpPr>
        <p:spPr>
          <a:xfrm>
            <a:off x="1524000" y="1122363"/>
            <a:ext cx="9144000" cy="3063240"/>
          </a:xfrm>
        </p:spPr>
        <p:txBody>
          <a:bodyPr>
            <a:normAutofit/>
          </a:bodyPr>
          <a:lstStyle/>
          <a:p>
            <a:r>
              <a:rPr lang="en-US" sz="6600" b="1" i="1" dirty="0">
                <a:solidFill>
                  <a:schemeClr val="bg1"/>
                </a:solidFill>
                <a:latin typeface="Constantia" panose="02030602050306030303" pitchFamily="18" charset="0"/>
              </a:rPr>
              <a:t>The Biblical Language of God’s Anointed</a:t>
            </a:r>
          </a:p>
        </p:txBody>
      </p:sp>
      <p:sp>
        <p:nvSpPr>
          <p:cNvPr id="1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744347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Wretched &#10;212,645 subscribers &#10;VIDEOS &#10;HOME &#10;What •s Wr &#10;PLAYLISTS &#10;COMMUNITY &#10;CHANNELS &#10;ABOUT &#10;0:00 / 1:49 &#10;What is Wretched? &#10;14,892 views • 2 months ago &#10;Watch and listen to full episodes of Wretched Radio &amp; TV for &#10;FREE: https://wretched.org &#10;Follow Wretched: &#10;Facebook: http://facebook.com/wretchednetwork &#10;Twitter: http://twitter.com/wretchednetwork &#10;Instagram: http://instagram.com/wretched.network &#10;READ MORE ">
            <a:extLst>
              <a:ext uri="{FF2B5EF4-FFF2-40B4-BE49-F238E27FC236}">
                <a16:creationId xmlns:a16="http://schemas.microsoft.com/office/drawing/2014/main" id="{0A99AB35-47AA-4A4A-9F25-51F8DCFE3A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09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61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PÉPR4kÉD &#10;Depraved Wretch I T-Shirt &#10;from Depraved Wretch &#10;Every purchase of a shirt goes to support the ministry of Depraved &#10;Wretch. We exist to expose human nature and extol God's mercy. Thank &#10;you for your support! &#10;***Comfort Tee Women's Comfort Tee Sizes Run Small*&quot; &#10;Available Products: &#10;Comfort Tee - $19.99 USD &#10;DEPRO'ED &#10;Regular fit, unisex &#10;Show Details &#10;Select Size: &#10;s ">
            <a:extLst>
              <a:ext uri="{FF2B5EF4-FFF2-40B4-BE49-F238E27FC236}">
                <a16:creationId xmlns:a16="http://schemas.microsoft.com/office/drawing/2014/main" id="{307FEEF6-8A49-4CFA-B0D1-A18600B3C2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9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31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E4CC7E-D3D5-4A5F-8D07-29DA1CD3C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63FD33C-F836-4A02-B497-41519F060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 name="Content Placeholder 4">
            <a:extLst>
              <a:ext uri="{FF2B5EF4-FFF2-40B4-BE49-F238E27FC236}">
                <a16:creationId xmlns:a16="http://schemas.microsoft.com/office/drawing/2014/main" id="{E52F0A98-BC35-4CD4-B10B-CEA8A4055636}"/>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t="30613" b="31840"/>
          <a:stretch/>
        </p:blipFill>
        <p:spPr>
          <a:xfrm>
            <a:off x="-1" y="10"/>
            <a:ext cx="12192001" cy="6857990"/>
          </a:xfrm>
          <a:prstGeom prst="rect">
            <a:avLst/>
          </a:prstGeom>
        </p:spPr>
      </p:pic>
      <p:sp>
        <p:nvSpPr>
          <p:cNvPr id="10" name="Content Placeholder 9">
            <a:extLst>
              <a:ext uri="{FF2B5EF4-FFF2-40B4-BE49-F238E27FC236}">
                <a16:creationId xmlns:a16="http://schemas.microsoft.com/office/drawing/2014/main" id="{2FEF507B-40F1-4DA9-939D-2D65DCE25908}"/>
              </a:ext>
            </a:extLst>
          </p:cNvPr>
          <p:cNvSpPr>
            <a:spLocks noGrp="1"/>
          </p:cNvSpPr>
          <p:nvPr>
            <p:ph idx="1"/>
          </p:nvPr>
        </p:nvSpPr>
        <p:spPr>
          <a:xfrm>
            <a:off x="569976" y="916790"/>
            <a:ext cx="11049000" cy="5283985"/>
          </a:xfrm>
        </p:spPr>
        <p:txBody>
          <a:bodyPr anchor="b">
            <a:normAutofit/>
          </a:bodyPr>
          <a:lstStyle/>
          <a:p>
            <a:r>
              <a:rPr lang="en-US" sz="3600" b="1" dirty="0">
                <a:solidFill>
                  <a:srgbClr val="FFFFFF"/>
                </a:solidFill>
                <a:latin typeface="Constantia" panose="02030602050306030303" pitchFamily="18" charset="0"/>
              </a:rPr>
              <a:t>Therefore repent and return, so that your sins may be wiped away, in order </a:t>
            </a:r>
            <a:r>
              <a:rPr lang="en-US" sz="3600" b="1" dirty="0">
                <a:solidFill>
                  <a:srgbClr val="FFFFFF"/>
                </a:solidFill>
                <a:highlight>
                  <a:srgbClr val="808000"/>
                </a:highlight>
                <a:latin typeface="Constantia" panose="02030602050306030303" pitchFamily="18" charset="0"/>
              </a:rPr>
              <a:t>that times of refreshing</a:t>
            </a:r>
            <a:r>
              <a:rPr lang="en-US" sz="3600" b="1" dirty="0">
                <a:solidFill>
                  <a:srgbClr val="FFFFFF"/>
                </a:solidFill>
                <a:latin typeface="Constantia" panose="02030602050306030303" pitchFamily="18" charset="0"/>
              </a:rPr>
              <a:t> may come from the presence of the Lord; and that He may send Jesus, the Christ appointed for you—Acts 3:19-20</a:t>
            </a:r>
            <a:br>
              <a:rPr lang="en-US" sz="3600" b="1" dirty="0">
                <a:solidFill>
                  <a:srgbClr val="FFFFFF"/>
                </a:solidFill>
                <a:latin typeface="Constantia" panose="02030602050306030303" pitchFamily="18" charset="0"/>
              </a:rPr>
            </a:br>
            <a:endParaRPr lang="en-US" sz="3600" b="1" dirty="0">
              <a:solidFill>
                <a:srgbClr val="FFFFFF"/>
              </a:solidFill>
              <a:latin typeface="Constantia" panose="02030602050306030303" pitchFamily="18" charset="0"/>
            </a:endParaRPr>
          </a:p>
          <a:p>
            <a:r>
              <a:rPr lang="en-US" sz="3600" b="1" dirty="0">
                <a:solidFill>
                  <a:srgbClr val="FFFFFF"/>
                </a:solidFill>
                <a:latin typeface="Constantia" panose="02030602050306030303" pitchFamily="18" charset="0"/>
              </a:rPr>
              <a:t>and He Himself bore our sins in His body on the cross, so that we might die to sin and live to righteousness; for by </a:t>
            </a:r>
            <a:r>
              <a:rPr lang="en-US" sz="3600" b="1" dirty="0">
                <a:solidFill>
                  <a:srgbClr val="FFFFFF"/>
                </a:solidFill>
                <a:highlight>
                  <a:srgbClr val="808000"/>
                </a:highlight>
                <a:latin typeface="Constantia" panose="02030602050306030303" pitchFamily="18" charset="0"/>
              </a:rPr>
              <a:t>His wounds you were healed</a:t>
            </a:r>
            <a:r>
              <a:rPr lang="en-US" sz="3600" b="1" dirty="0">
                <a:solidFill>
                  <a:srgbClr val="FFFFFF"/>
                </a:solidFill>
                <a:latin typeface="Constantia" panose="02030602050306030303" pitchFamily="18" charset="0"/>
              </a:rPr>
              <a:t>—1 Peter 2:24</a:t>
            </a:r>
          </a:p>
          <a:p>
            <a:pPr marL="0" indent="0">
              <a:buNone/>
            </a:pPr>
            <a:endParaRPr lang="en-US" sz="2000" dirty="0">
              <a:solidFill>
                <a:srgbClr val="FFFFFF"/>
              </a:solidFill>
              <a:latin typeface="Constantia" panose="02030602050306030303" pitchFamily="18" charset="0"/>
            </a:endParaRPr>
          </a:p>
        </p:txBody>
      </p:sp>
    </p:spTree>
    <p:extLst>
      <p:ext uri="{BB962C8B-B14F-4D97-AF65-F5344CB8AC3E}">
        <p14:creationId xmlns:p14="http://schemas.microsoft.com/office/powerpoint/2010/main" val="50502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E4CC7E-D3D5-4A5F-8D07-29DA1CD3C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63FD33C-F836-4A02-B497-41519F060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 name="Content Placeholder 4">
            <a:extLst>
              <a:ext uri="{FF2B5EF4-FFF2-40B4-BE49-F238E27FC236}">
                <a16:creationId xmlns:a16="http://schemas.microsoft.com/office/drawing/2014/main" id="{E52F0A98-BC35-4CD4-B10B-CEA8A4055636}"/>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t="30613" b="31840"/>
          <a:stretch/>
        </p:blipFill>
        <p:spPr>
          <a:xfrm>
            <a:off x="0" y="-2"/>
            <a:ext cx="12192001" cy="6857990"/>
          </a:xfrm>
          <a:prstGeom prst="rect">
            <a:avLst/>
          </a:prstGeom>
        </p:spPr>
      </p:pic>
      <p:sp>
        <p:nvSpPr>
          <p:cNvPr id="10" name="Content Placeholder 9">
            <a:extLst>
              <a:ext uri="{FF2B5EF4-FFF2-40B4-BE49-F238E27FC236}">
                <a16:creationId xmlns:a16="http://schemas.microsoft.com/office/drawing/2014/main" id="{2FEF507B-40F1-4DA9-939D-2D65DCE25908}"/>
              </a:ext>
            </a:extLst>
          </p:cNvPr>
          <p:cNvSpPr>
            <a:spLocks noGrp="1"/>
          </p:cNvSpPr>
          <p:nvPr>
            <p:ph idx="1"/>
          </p:nvPr>
        </p:nvSpPr>
        <p:spPr>
          <a:xfrm>
            <a:off x="836676" y="1602590"/>
            <a:ext cx="10515600" cy="3345487"/>
          </a:xfrm>
        </p:spPr>
        <p:txBody>
          <a:bodyPr anchor="b">
            <a:noAutofit/>
          </a:bodyPr>
          <a:lstStyle/>
          <a:p>
            <a:r>
              <a:rPr lang="en-US" sz="3600" b="1" dirty="0">
                <a:solidFill>
                  <a:srgbClr val="FFFFFF"/>
                </a:solidFill>
                <a:latin typeface="Constantia" panose="02030602050306030303" pitchFamily="18" charset="0"/>
              </a:rPr>
              <a:t>And you were dead in your trespasses and sins, in which you </a:t>
            </a:r>
            <a:r>
              <a:rPr lang="en-US" sz="3600" b="1" dirty="0">
                <a:solidFill>
                  <a:srgbClr val="FFFFFF"/>
                </a:solidFill>
                <a:highlight>
                  <a:srgbClr val="808000"/>
                </a:highlight>
                <a:latin typeface="Constantia" panose="02030602050306030303" pitchFamily="18" charset="0"/>
              </a:rPr>
              <a:t>formerly walked </a:t>
            </a:r>
            <a:r>
              <a:rPr lang="en-US" sz="3600" b="1" dirty="0">
                <a:solidFill>
                  <a:srgbClr val="FFFFFF"/>
                </a:solidFill>
                <a:latin typeface="Constantia" panose="02030602050306030303" pitchFamily="18" charset="0"/>
              </a:rPr>
              <a:t>according to the course of this world, according to the prince of the power of the air, of the spirit that is now working in the sons of disobedience. Among them we too all </a:t>
            </a:r>
            <a:r>
              <a:rPr lang="en-US" sz="3600" b="1" dirty="0">
                <a:solidFill>
                  <a:srgbClr val="FFFFFF"/>
                </a:solidFill>
                <a:highlight>
                  <a:srgbClr val="808000"/>
                </a:highlight>
                <a:latin typeface="Constantia" panose="02030602050306030303" pitchFamily="18" charset="0"/>
              </a:rPr>
              <a:t>formerly lived </a:t>
            </a:r>
            <a:r>
              <a:rPr lang="en-US" sz="3600" b="1" dirty="0">
                <a:solidFill>
                  <a:srgbClr val="FFFFFF"/>
                </a:solidFill>
                <a:latin typeface="Constantia" panose="02030602050306030303" pitchFamily="18" charset="0"/>
              </a:rPr>
              <a:t>in the lusts of our flesh—Ephesians 2:1-3a</a:t>
            </a:r>
          </a:p>
        </p:txBody>
      </p:sp>
    </p:spTree>
    <p:extLst>
      <p:ext uri="{BB962C8B-B14F-4D97-AF65-F5344CB8AC3E}">
        <p14:creationId xmlns:p14="http://schemas.microsoft.com/office/powerpoint/2010/main" val="143447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E4CC7E-D3D5-4A5F-8D07-29DA1CD3C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63FD33C-F836-4A02-B497-41519F060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 name="Content Placeholder 4">
            <a:extLst>
              <a:ext uri="{FF2B5EF4-FFF2-40B4-BE49-F238E27FC236}">
                <a16:creationId xmlns:a16="http://schemas.microsoft.com/office/drawing/2014/main" id="{E52F0A98-BC35-4CD4-B10B-CEA8A4055636}"/>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t="30613" b="31840"/>
          <a:stretch/>
        </p:blipFill>
        <p:spPr>
          <a:xfrm>
            <a:off x="-1" y="10"/>
            <a:ext cx="12192001" cy="6857990"/>
          </a:xfrm>
          <a:prstGeom prst="rect">
            <a:avLst/>
          </a:prstGeom>
        </p:spPr>
      </p:pic>
      <p:sp>
        <p:nvSpPr>
          <p:cNvPr id="10" name="Content Placeholder 9">
            <a:extLst>
              <a:ext uri="{FF2B5EF4-FFF2-40B4-BE49-F238E27FC236}">
                <a16:creationId xmlns:a16="http://schemas.microsoft.com/office/drawing/2014/main" id="{2FEF507B-40F1-4DA9-939D-2D65DCE25908}"/>
              </a:ext>
            </a:extLst>
          </p:cNvPr>
          <p:cNvSpPr>
            <a:spLocks noGrp="1"/>
          </p:cNvSpPr>
          <p:nvPr>
            <p:ph idx="1"/>
          </p:nvPr>
        </p:nvSpPr>
        <p:spPr>
          <a:xfrm>
            <a:off x="836676" y="1050140"/>
            <a:ext cx="10515600" cy="3345487"/>
          </a:xfrm>
        </p:spPr>
        <p:txBody>
          <a:bodyPr anchor="b">
            <a:normAutofit/>
          </a:bodyPr>
          <a:lstStyle/>
          <a:p>
            <a:r>
              <a:rPr lang="en-US" sz="3600" b="1" dirty="0">
                <a:solidFill>
                  <a:srgbClr val="FFFFFF"/>
                </a:solidFill>
                <a:latin typeface="Constantia" panose="02030602050306030303" pitchFamily="18" charset="0"/>
              </a:rPr>
              <a:t>For as through the one man’s disobedience the many were made sinners, even so through the obedience of the One </a:t>
            </a:r>
            <a:r>
              <a:rPr lang="en-US" sz="3600" b="1" dirty="0">
                <a:solidFill>
                  <a:srgbClr val="FFFFFF"/>
                </a:solidFill>
                <a:highlight>
                  <a:srgbClr val="808000"/>
                </a:highlight>
                <a:latin typeface="Constantia" panose="02030602050306030303" pitchFamily="18" charset="0"/>
              </a:rPr>
              <a:t>the many will be made righteous</a:t>
            </a:r>
            <a:r>
              <a:rPr lang="en-US" sz="3600" b="1" dirty="0">
                <a:solidFill>
                  <a:srgbClr val="FFFFFF"/>
                </a:solidFill>
                <a:latin typeface="Constantia" panose="02030602050306030303" pitchFamily="18" charset="0"/>
              </a:rPr>
              <a:t>—Romans 5:19</a:t>
            </a:r>
          </a:p>
        </p:txBody>
      </p:sp>
    </p:spTree>
    <p:extLst>
      <p:ext uri="{BB962C8B-B14F-4D97-AF65-F5344CB8AC3E}">
        <p14:creationId xmlns:p14="http://schemas.microsoft.com/office/powerpoint/2010/main" val="229614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E4CC7E-D3D5-4A5F-8D07-29DA1CD3C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63FD33C-F836-4A02-B497-41519F060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 name="Content Placeholder 4">
            <a:extLst>
              <a:ext uri="{FF2B5EF4-FFF2-40B4-BE49-F238E27FC236}">
                <a16:creationId xmlns:a16="http://schemas.microsoft.com/office/drawing/2014/main" id="{E52F0A98-BC35-4CD4-B10B-CEA8A4055636}"/>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t="30613" b="31840"/>
          <a:stretch/>
        </p:blipFill>
        <p:spPr>
          <a:xfrm>
            <a:off x="-1" y="10"/>
            <a:ext cx="12192001" cy="6857990"/>
          </a:xfrm>
          <a:prstGeom prst="rect">
            <a:avLst/>
          </a:prstGeom>
        </p:spPr>
      </p:pic>
      <p:sp>
        <p:nvSpPr>
          <p:cNvPr id="10" name="Content Placeholder 9">
            <a:extLst>
              <a:ext uri="{FF2B5EF4-FFF2-40B4-BE49-F238E27FC236}">
                <a16:creationId xmlns:a16="http://schemas.microsoft.com/office/drawing/2014/main" id="{2FEF507B-40F1-4DA9-939D-2D65DCE25908}"/>
              </a:ext>
            </a:extLst>
          </p:cNvPr>
          <p:cNvSpPr>
            <a:spLocks noGrp="1"/>
          </p:cNvSpPr>
          <p:nvPr>
            <p:ph idx="1"/>
          </p:nvPr>
        </p:nvSpPr>
        <p:spPr>
          <a:xfrm>
            <a:off x="836676" y="1345415"/>
            <a:ext cx="10515600" cy="4779160"/>
          </a:xfrm>
        </p:spPr>
        <p:txBody>
          <a:bodyPr anchor="b">
            <a:normAutofit/>
          </a:bodyPr>
          <a:lstStyle/>
          <a:p>
            <a:r>
              <a:rPr lang="en-US" sz="3200" b="1" dirty="0">
                <a:solidFill>
                  <a:srgbClr val="FFFFFF"/>
                </a:solidFill>
                <a:latin typeface="Constantia" panose="02030602050306030303" pitchFamily="18" charset="0"/>
              </a:rPr>
              <a:t>Therefore</a:t>
            </a:r>
            <a:r>
              <a:rPr lang="en-US" sz="3200" b="1" dirty="0">
                <a:solidFill>
                  <a:srgbClr val="FFFFFF"/>
                </a:solidFill>
                <a:highlight>
                  <a:srgbClr val="808000"/>
                </a:highlight>
                <a:latin typeface="Constantia" panose="02030602050306030303" pitchFamily="18" charset="0"/>
              </a:rPr>
              <a:t>, strengthen the hands </a:t>
            </a:r>
            <a:r>
              <a:rPr lang="en-US" sz="3200" b="1" dirty="0">
                <a:solidFill>
                  <a:srgbClr val="FFFFFF"/>
                </a:solidFill>
                <a:latin typeface="Constantia" panose="02030602050306030303" pitchFamily="18" charset="0"/>
              </a:rPr>
              <a:t>that are weak and the knees that are feeble, and </a:t>
            </a:r>
            <a:r>
              <a:rPr lang="en-US" sz="3200" b="1" dirty="0">
                <a:solidFill>
                  <a:srgbClr val="FFFFFF"/>
                </a:solidFill>
                <a:highlight>
                  <a:srgbClr val="808000"/>
                </a:highlight>
                <a:latin typeface="Constantia" panose="02030602050306030303" pitchFamily="18" charset="0"/>
              </a:rPr>
              <a:t>make straight paths for your feet</a:t>
            </a:r>
            <a:r>
              <a:rPr lang="en-US" sz="3200" b="1" dirty="0">
                <a:solidFill>
                  <a:srgbClr val="FFFFFF"/>
                </a:solidFill>
                <a:latin typeface="Constantia" panose="02030602050306030303" pitchFamily="18" charset="0"/>
              </a:rPr>
              <a:t>, so that the limb which is lame may not be put out of joint, </a:t>
            </a:r>
            <a:r>
              <a:rPr lang="en-US" sz="3200" b="1" dirty="0">
                <a:solidFill>
                  <a:srgbClr val="FFFFFF"/>
                </a:solidFill>
                <a:highlight>
                  <a:srgbClr val="808000"/>
                </a:highlight>
                <a:latin typeface="Constantia" panose="02030602050306030303" pitchFamily="18" charset="0"/>
              </a:rPr>
              <a:t>but rather be healed</a:t>
            </a:r>
            <a:r>
              <a:rPr lang="en-US" sz="3200" b="1" dirty="0">
                <a:solidFill>
                  <a:srgbClr val="FFFFFF"/>
                </a:solidFill>
                <a:latin typeface="Constantia" panose="02030602050306030303" pitchFamily="18" charset="0"/>
              </a:rPr>
              <a:t>.—Hebrews 12:12-13</a:t>
            </a:r>
            <a:br>
              <a:rPr lang="en-US" sz="3200" b="1" dirty="0">
                <a:solidFill>
                  <a:srgbClr val="FFFFFF"/>
                </a:solidFill>
                <a:latin typeface="Constantia" panose="02030602050306030303" pitchFamily="18" charset="0"/>
              </a:rPr>
            </a:br>
            <a:endParaRPr lang="en-US" sz="3200" b="1" dirty="0">
              <a:solidFill>
                <a:srgbClr val="FFFFFF"/>
              </a:solidFill>
              <a:latin typeface="Constantia" panose="02030602050306030303" pitchFamily="18" charset="0"/>
            </a:endParaRPr>
          </a:p>
          <a:p>
            <a:r>
              <a:rPr lang="en-US" sz="3200" b="1" dirty="0">
                <a:solidFill>
                  <a:srgbClr val="FFFFFF"/>
                </a:solidFill>
                <a:latin typeface="Constantia" panose="02030602050306030303" pitchFamily="18" charset="0"/>
              </a:rPr>
              <a:t>My little children, </a:t>
            </a:r>
            <a:r>
              <a:rPr lang="en-US" sz="3200" b="1" dirty="0">
                <a:solidFill>
                  <a:srgbClr val="FFFFFF"/>
                </a:solidFill>
                <a:highlight>
                  <a:srgbClr val="808000"/>
                </a:highlight>
                <a:latin typeface="Constantia" panose="02030602050306030303" pitchFamily="18" charset="0"/>
              </a:rPr>
              <a:t>I am writing these things to you so that you may not sin</a:t>
            </a:r>
            <a:r>
              <a:rPr lang="en-US" sz="3200" b="1" dirty="0">
                <a:solidFill>
                  <a:srgbClr val="FFFFFF"/>
                </a:solidFill>
                <a:latin typeface="Constantia" panose="02030602050306030303" pitchFamily="18" charset="0"/>
              </a:rPr>
              <a:t>. And if anyone sins, we have an Advocate with the Father, Jesus Christ the righteous;--1 John 2:1 </a:t>
            </a:r>
          </a:p>
          <a:p>
            <a:endParaRPr lang="en-US" sz="2000" dirty="0">
              <a:solidFill>
                <a:srgbClr val="FFFFFF"/>
              </a:solidFill>
              <a:latin typeface="Constantia" panose="02030602050306030303" pitchFamily="18" charset="0"/>
            </a:endParaRPr>
          </a:p>
        </p:txBody>
      </p:sp>
    </p:spTree>
    <p:extLst>
      <p:ext uri="{BB962C8B-B14F-4D97-AF65-F5344CB8AC3E}">
        <p14:creationId xmlns:p14="http://schemas.microsoft.com/office/powerpoint/2010/main" val="2953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E4CC7E-D3D5-4A5F-8D07-29DA1CD3C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63FD33C-F836-4A02-B497-41519F060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 name="Content Placeholder 4">
            <a:extLst>
              <a:ext uri="{FF2B5EF4-FFF2-40B4-BE49-F238E27FC236}">
                <a16:creationId xmlns:a16="http://schemas.microsoft.com/office/drawing/2014/main" id="{E52F0A98-BC35-4CD4-B10B-CEA8A4055636}"/>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t="30613" b="31840"/>
          <a:stretch/>
        </p:blipFill>
        <p:spPr>
          <a:xfrm>
            <a:off x="-1" y="10"/>
            <a:ext cx="12192001" cy="6857990"/>
          </a:xfrm>
          <a:prstGeom prst="rect">
            <a:avLst/>
          </a:prstGeom>
        </p:spPr>
      </p:pic>
      <p:sp>
        <p:nvSpPr>
          <p:cNvPr id="10" name="Content Placeholder 9">
            <a:extLst>
              <a:ext uri="{FF2B5EF4-FFF2-40B4-BE49-F238E27FC236}">
                <a16:creationId xmlns:a16="http://schemas.microsoft.com/office/drawing/2014/main" id="{2FEF507B-40F1-4DA9-939D-2D65DCE25908}"/>
              </a:ext>
            </a:extLst>
          </p:cNvPr>
          <p:cNvSpPr>
            <a:spLocks noGrp="1"/>
          </p:cNvSpPr>
          <p:nvPr>
            <p:ph idx="1"/>
          </p:nvPr>
        </p:nvSpPr>
        <p:spPr>
          <a:xfrm>
            <a:off x="1047750" y="2717015"/>
            <a:ext cx="10515600" cy="3345487"/>
          </a:xfrm>
        </p:spPr>
        <p:txBody>
          <a:bodyPr anchor="b">
            <a:noAutofit/>
          </a:bodyPr>
          <a:lstStyle/>
          <a:p>
            <a:r>
              <a:rPr lang="en-US" sz="3200" b="1" dirty="0">
                <a:solidFill>
                  <a:srgbClr val="FFFFFF"/>
                </a:solidFill>
                <a:latin typeface="Constantia" panose="02030602050306030303" pitchFamily="18" charset="0"/>
              </a:rPr>
              <a:t> Which of you, having a slave plowing or tending sheep, will say to him when he has come in from the field, ‘Come immediately and sit down to eat’? “But will he not say to him, ‘Prepare something for me to eat, and properly clothe yourself and serve me while I eat and drink; and afterward you may eat and drink’? “He does not thank the slave because he did the things which were commanded, does he? “</a:t>
            </a:r>
            <a:r>
              <a:rPr lang="en-US" sz="3200" b="1" dirty="0">
                <a:solidFill>
                  <a:srgbClr val="FFFFFF"/>
                </a:solidFill>
                <a:highlight>
                  <a:srgbClr val="808000"/>
                </a:highlight>
                <a:latin typeface="Constantia" panose="02030602050306030303" pitchFamily="18" charset="0"/>
              </a:rPr>
              <a:t>So you too, when you do all the things which are commanded you, say, ‘We are unworthy slaves; we have done only that which we ought to have done</a:t>
            </a:r>
            <a:r>
              <a:rPr lang="en-US" sz="3200" b="1" dirty="0">
                <a:solidFill>
                  <a:srgbClr val="FFFFFF"/>
                </a:solidFill>
                <a:latin typeface="Constantia" panose="02030602050306030303" pitchFamily="18" charset="0"/>
              </a:rPr>
              <a:t>.’ ” –LK 17:7-10</a:t>
            </a:r>
          </a:p>
        </p:txBody>
      </p:sp>
    </p:spTree>
    <p:extLst>
      <p:ext uri="{BB962C8B-B14F-4D97-AF65-F5344CB8AC3E}">
        <p14:creationId xmlns:p14="http://schemas.microsoft.com/office/powerpoint/2010/main" val="385675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E4CC7E-D3D5-4A5F-8D07-29DA1CD3C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63FD33C-F836-4A02-B497-41519F060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 name="Content Placeholder 4">
            <a:extLst>
              <a:ext uri="{FF2B5EF4-FFF2-40B4-BE49-F238E27FC236}">
                <a16:creationId xmlns:a16="http://schemas.microsoft.com/office/drawing/2014/main" id="{E52F0A98-BC35-4CD4-B10B-CEA8A4055636}"/>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t="30613" b="31840"/>
          <a:stretch/>
        </p:blipFill>
        <p:spPr>
          <a:xfrm>
            <a:off x="-1" y="10"/>
            <a:ext cx="12192001" cy="6857990"/>
          </a:xfrm>
          <a:prstGeom prst="rect">
            <a:avLst/>
          </a:prstGeom>
        </p:spPr>
      </p:pic>
      <p:sp>
        <p:nvSpPr>
          <p:cNvPr id="10" name="Content Placeholder 9">
            <a:extLst>
              <a:ext uri="{FF2B5EF4-FFF2-40B4-BE49-F238E27FC236}">
                <a16:creationId xmlns:a16="http://schemas.microsoft.com/office/drawing/2014/main" id="{2FEF507B-40F1-4DA9-939D-2D65DCE25908}"/>
              </a:ext>
            </a:extLst>
          </p:cNvPr>
          <p:cNvSpPr>
            <a:spLocks noGrp="1"/>
          </p:cNvSpPr>
          <p:nvPr>
            <p:ph idx="1"/>
          </p:nvPr>
        </p:nvSpPr>
        <p:spPr>
          <a:xfrm>
            <a:off x="836676" y="2697965"/>
            <a:ext cx="10515600" cy="3345487"/>
          </a:xfrm>
        </p:spPr>
        <p:txBody>
          <a:bodyPr anchor="b">
            <a:noAutofit/>
          </a:bodyPr>
          <a:lstStyle/>
          <a:p>
            <a:r>
              <a:rPr lang="en-US" sz="3200" b="1" dirty="0">
                <a:solidFill>
                  <a:srgbClr val="FFFFFF"/>
                </a:solidFill>
                <a:latin typeface="Constantia" panose="02030602050306030303" pitchFamily="18" charset="0"/>
              </a:rPr>
              <a:t>Therefore, if anyone cleanses himself from these things, he will be a vessel for honor, sanctified, </a:t>
            </a:r>
            <a:r>
              <a:rPr lang="en-US" sz="3200" b="1" dirty="0">
                <a:solidFill>
                  <a:srgbClr val="FFFFFF"/>
                </a:solidFill>
                <a:highlight>
                  <a:srgbClr val="808000"/>
                </a:highlight>
                <a:latin typeface="Constantia" panose="02030602050306030303" pitchFamily="18" charset="0"/>
              </a:rPr>
              <a:t>useful to the Master, prepared for every good work</a:t>
            </a:r>
            <a:r>
              <a:rPr lang="en-US" sz="3200" b="1" dirty="0">
                <a:solidFill>
                  <a:srgbClr val="FFFFFF"/>
                </a:solidFill>
                <a:latin typeface="Constantia" panose="02030602050306030303" pitchFamily="18" charset="0"/>
              </a:rPr>
              <a:t>—II Tim. 2:21</a:t>
            </a:r>
            <a:br>
              <a:rPr lang="en-US" sz="3200" b="1" dirty="0">
                <a:solidFill>
                  <a:srgbClr val="FFFFFF"/>
                </a:solidFill>
                <a:latin typeface="Constantia" panose="02030602050306030303" pitchFamily="18" charset="0"/>
              </a:rPr>
            </a:br>
            <a:endParaRPr lang="en-US" sz="3200" b="1" dirty="0">
              <a:solidFill>
                <a:srgbClr val="FFFFFF"/>
              </a:solidFill>
              <a:latin typeface="Constantia" panose="02030602050306030303" pitchFamily="18" charset="0"/>
            </a:endParaRPr>
          </a:p>
          <a:p>
            <a:r>
              <a:rPr lang="en-US" sz="3200" b="1" dirty="0">
                <a:solidFill>
                  <a:srgbClr val="FFFFFF"/>
                </a:solidFill>
                <a:latin typeface="Constantia" panose="02030602050306030303" pitchFamily="18" charset="0"/>
              </a:rPr>
              <a:t> But because of your stubbornness and unrepentant heart you are storing up wrath for yourself in the day of wrath and revelation of the righteous judgment of God, who </a:t>
            </a:r>
            <a:r>
              <a:rPr lang="en-US" sz="3200" b="1" dirty="0">
                <a:solidFill>
                  <a:srgbClr val="FFFFFF"/>
                </a:solidFill>
                <a:highlight>
                  <a:srgbClr val="808000"/>
                </a:highlight>
                <a:latin typeface="Constantia" panose="02030602050306030303" pitchFamily="18" charset="0"/>
              </a:rPr>
              <a:t>WILL RENDER TO EACH PERSON ACCORDING TO HIS DEEDS</a:t>
            </a:r>
            <a:r>
              <a:rPr lang="en-US" sz="3200" b="1" dirty="0">
                <a:solidFill>
                  <a:srgbClr val="FFFFFF"/>
                </a:solidFill>
                <a:latin typeface="Constantia" panose="02030602050306030303" pitchFamily="18" charset="0"/>
              </a:rPr>
              <a:t>: to those who by perseverance in doing good seek for glory and honor and immortality, eternal life; --Romans 2:5-7</a:t>
            </a:r>
          </a:p>
        </p:txBody>
      </p:sp>
    </p:spTree>
    <p:extLst>
      <p:ext uri="{BB962C8B-B14F-4D97-AF65-F5344CB8AC3E}">
        <p14:creationId xmlns:p14="http://schemas.microsoft.com/office/powerpoint/2010/main" val="154086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64</TotalTime>
  <Words>502</Words>
  <Application>Microsoft Office PowerPoint</Application>
  <PresentationFormat>Widescreen</PresentationFormat>
  <Paragraphs>11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Constantia</vt:lpstr>
      <vt:lpstr>Calibri Light</vt:lpstr>
      <vt:lpstr>Office Theme</vt:lpstr>
      <vt:lpstr>The Biblical Language of God’s Anointed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Biblical Language of God’s Anointed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Accurate View of God’s People</dc:title>
  <dc:creator>Seth Mauldin</dc:creator>
  <cp:lastModifiedBy>Seth Mauldin</cp:lastModifiedBy>
  <cp:revision>8</cp:revision>
  <dcterms:created xsi:type="dcterms:W3CDTF">2019-06-16T18:23:18Z</dcterms:created>
  <dcterms:modified xsi:type="dcterms:W3CDTF">2023-09-01T16:49:44Z</dcterms:modified>
</cp:coreProperties>
</file>