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
  </p:notesMasterIdLst>
  <p:handoutMasterIdLst>
    <p:handoutMasterId r:id="rId13"/>
  </p:handoutMasterIdLst>
  <p:sldIdLst>
    <p:sldId id="256" r:id="rId5"/>
    <p:sldId id="267" r:id="rId6"/>
    <p:sldId id="269" r:id="rId7"/>
    <p:sldId id="270" r:id="rId8"/>
    <p:sldId id="271" r:id="rId9"/>
    <p:sldId id="272"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598" autoAdjust="0"/>
  </p:normalViewPr>
  <p:slideViewPr>
    <p:cSldViewPr snapToGrid="0">
      <p:cViewPr varScale="1">
        <p:scale>
          <a:sx n="114" d="100"/>
          <a:sy n="114" d="100"/>
        </p:scale>
        <p:origin x="300" y="1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160113-35DB-4BB4-9269-631D6FEB5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10D272-305C-421E-A9EF-95D63D599B42}" type="datetimeFigureOut">
              <a:rPr lang="en-US" smtClean="0"/>
              <a:t>9/2/2023</a:t>
            </a:fld>
            <a:endParaRPr lang="en-US" dirty="0"/>
          </a:p>
        </p:txBody>
      </p:sp>
      <p:sp>
        <p:nvSpPr>
          <p:cNvPr id="4" name="Footer Placeholder 3">
            <a:extLst>
              <a:ext uri="{FF2B5EF4-FFF2-40B4-BE49-F238E27FC236}">
                <a16:creationId xmlns:a16="http://schemas.microsoft.com/office/drawing/2014/main" id="{FF40E5BB-A291-4B94-8433-B9D3F1685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DE7DFA-63CC-4ED7-B30E-ACF88B4B8932}" type="slidenum">
              <a:rPr lang="en-US" smtClean="0"/>
              <a:t>‹#›</a:t>
            </a:fld>
            <a:endParaRPr lang="en-US" dirty="0"/>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16E63-7886-43BC-8DD4-4F14C3DD7360}" type="datetimeFigureOut">
              <a:rPr lang="en-US" smtClean="0"/>
              <a:t>9/2/2023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C5307-140F-447F-BCBA-BB92E3A2906B}" type="slidenum">
              <a:rPr lang="en-US" smtClean="0"/>
              <a:t>‹#›</a:t>
            </a:fld>
            <a:endParaRPr lang="en-US" dirty="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70622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dirty="0"/>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dirty="0"/>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dirty="0"/>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936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209807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dirty="0"/>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4367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9993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840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8921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7375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dirty="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04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7199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9090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dirty="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8998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39055A8-6754-4F27-8010-BF142982D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0F67E000-DFC6-4143-98EB-F2F1744E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36975" y="1086036"/>
            <a:ext cx="5186939" cy="3910405"/>
          </a:xfrm>
        </p:spPr>
        <p:txBody>
          <a:bodyPr vert="horz" lIns="91440" tIns="45720" rIns="91440" bIns="45720" rtlCol="0" anchor="t">
            <a:normAutofit/>
          </a:bodyPr>
          <a:lstStyle/>
          <a:p>
            <a:pPr algn="ctr"/>
            <a:r>
              <a:rPr lang="en-US" sz="6600" b="1" kern="1200" spc="-40" baseline="0" dirty="0">
                <a:solidFill>
                  <a:schemeClr val="accent1"/>
                </a:solidFill>
                <a:latin typeface="+mj-lt"/>
                <a:ea typeface="+mj-ea"/>
                <a:cs typeface="+mj-cs"/>
              </a:rPr>
              <a:t>Colossians:</a:t>
            </a:r>
            <a:br>
              <a:rPr lang="en-US" sz="6600" b="1" kern="1200" spc="-40" baseline="0" dirty="0">
                <a:solidFill>
                  <a:schemeClr val="accent1"/>
                </a:solidFill>
                <a:latin typeface="+mj-lt"/>
                <a:ea typeface="+mj-ea"/>
                <a:cs typeface="+mj-cs"/>
              </a:rPr>
            </a:br>
            <a:r>
              <a:rPr lang="en-US" sz="6600" b="1" kern="1200" spc="-40" baseline="0" dirty="0">
                <a:solidFill>
                  <a:schemeClr val="accent1"/>
                </a:solidFill>
                <a:latin typeface="+mj-lt"/>
                <a:ea typeface="+mj-ea"/>
                <a:cs typeface="+mj-cs"/>
              </a:rPr>
              <a:t>New Life in Christ</a:t>
            </a:r>
          </a:p>
        </p:txBody>
      </p:sp>
      <p:sp>
        <p:nvSpPr>
          <p:cNvPr id="8" name="Subtitle 7">
            <a:extLst>
              <a:ext uri="{FF2B5EF4-FFF2-40B4-BE49-F238E27FC236}">
                <a16:creationId xmlns:a16="http://schemas.microsoft.com/office/drawing/2014/main" id="{6BBE0348-1527-4055-BA8A-E2754222743D}"/>
              </a:ext>
            </a:extLst>
          </p:cNvPr>
          <p:cNvSpPr>
            <a:spLocks noGrp="1"/>
          </p:cNvSpPr>
          <p:nvPr>
            <p:ph type="subTitle" idx="1"/>
          </p:nvPr>
        </p:nvSpPr>
        <p:spPr>
          <a:xfrm>
            <a:off x="416079" y="4035735"/>
            <a:ext cx="4280830" cy="2116648"/>
          </a:xfrm>
        </p:spPr>
        <p:txBody>
          <a:bodyPr vert="horz" lIns="91440" tIns="45720" rIns="91440" bIns="45720" rtlCol="0" anchor="b">
            <a:normAutofit/>
          </a:bodyPr>
          <a:lstStyle/>
          <a:p>
            <a:pPr algn="ctr">
              <a:lnSpc>
                <a:spcPct val="100000"/>
              </a:lnSpc>
            </a:pPr>
            <a:r>
              <a:rPr lang="en-US" sz="4000" b="1" kern="1200" spc="-20" baseline="0" dirty="0">
                <a:solidFill>
                  <a:schemeClr val="accent1"/>
                </a:solidFill>
                <a:latin typeface="+mn-lt"/>
                <a:ea typeface="+mn-ea"/>
                <a:cs typeface="+mn-cs"/>
              </a:rPr>
              <a:t>Part ii: Revealing the Mystery </a:t>
            </a:r>
          </a:p>
        </p:txBody>
      </p:sp>
      <p:pic>
        <p:nvPicPr>
          <p:cNvPr id="5" name="Picture Placeholder 4">
            <a:extLst>
              <a:ext uri="{FF2B5EF4-FFF2-40B4-BE49-F238E27FC236}">
                <a16:creationId xmlns:a16="http://schemas.microsoft.com/office/drawing/2014/main" id="{A33E67C0-6C95-48DB-97CC-8CE8D36C05FB}"/>
              </a:ext>
            </a:extLst>
          </p:cNvPr>
          <p:cNvPicPr>
            <a:picLocks noGrp="1" noChangeAspect="1"/>
          </p:cNvPicPr>
          <p:nvPr>
            <p:ph type="pic" sz="quarter" idx="13"/>
          </p:nvPr>
        </p:nvPicPr>
        <p:blipFill rotWithShape="1">
          <a:blip r:embed="rId2"/>
          <a:srcRect t="4112" r="-2" b="24176"/>
          <a:stretch/>
        </p:blipFill>
        <p:spPr>
          <a:xfrm>
            <a:off x="5067300" y="-1"/>
            <a:ext cx="7124700" cy="6858001"/>
          </a:xfrm>
          <a:prstGeom prst="rect">
            <a:avLst/>
          </a:prstGeom>
        </p:spPr>
      </p:pic>
    </p:spTree>
    <p:extLst>
      <p:ext uri="{BB962C8B-B14F-4D97-AF65-F5344CB8AC3E}">
        <p14:creationId xmlns:p14="http://schemas.microsoft.com/office/powerpoint/2010/main" val="2720718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CDDFFB0-721F-4A15-8F27-1B8597D52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7700" y="365124"/>
            <a:ext cx="5677796" cy="1818678"/>
          </a:xfrm>
        </p:spPr>
        <p:txBody>
          <a:bodyPr vert="horz" lIns="91440" tIns="45720" rIns="91440" bIns="45720" rtlCol="0" anchor="b">
            <a:normAutofit/>
          </a:bodyPr>
          <a:lstStyle/>
          <a:p>
            <a:r>
              <a:rPr lang="en-US" spc="-40">
                <a:solidFill>
                  <a:schemeClr val="accent1"/>
                </a:solidFill>
              </a:rPr>
              <a:t>Themes of Colossians</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647701" y="2286000"/>
            <a:ext cx="5677796" cy="3890962"/>
          </a:xfrm>
        </p:spPr>
        <p:txBody>
          <a:bodyPr vert="horz" lIns="91440" tIns="45720" rIns="91440" bIns="45720" rtlCol="0">
            <a:normAutofit/>
          </a:bodyPr>
          <a:lstStyle/>
          <a:p>
            <a:pPr marL="514350" indent="-228600">
              <a:buFont typeface="Arial" panose="020B0604020202020204" pitchFamily="34" charset="0"/>
              <a:buChar char="•"/>
            </a:pPr>
            <a:r>
              <a:rPr lang="en-US" b="1" dirty="0"/>
              <a:t>The Supremacy of Jesus. </a:t>
            </a:r>
          </a:p>
          <a:p>
            <a:pPr marL="1200150" lvl="1"/>
            <a:r>
              <a:rPr lang="en-US" dirty="0"/>
              <a:t>He is the king, the authority, and our only hope.</a:t>
            </a:r>
          </a:p>
          <a:p>
            <a:pPr marL="514350" indent="-228600">
              <a:buFont typeface="Arial" panose="020B0604020202020204" pitchFamily="34" charset="0"/>
              <a:buChar char="•"/>
            </a:pPr>
            <a:r>
              <a:rPr lang="en-US" b="1" dirty="0"/>
              <a:t>A Call to Maturation.</a:t>
            </a:r>
          </a:p>
          <a:p>
            <a:pPr marL="1200150" lvl="1"/>
            <a:r>
              <a:rPr lang="en-US" dirty="0"/>
              <a:t>Don’t stay where you are, know more and bear more fruit!</a:t>
            </a:r>
          </a:p>
          <a:p>
            <a:pPr marL="514350" indent="-228600">
              <a:buFont typeface="Arial" panose="020B0604020202020204" pitchFamily="34" charset="0"/>
              <a:buChar char="•"/>
            </a:pPr>
            <a:r>
              <a:rPr lang="en-US" b="1" dirty="0"/>
              <a:t>The Encouragement of the Saints.</a:t>
            </a:r>
          </a:p>
          <a:p>
            <a:pPr marL="1200150" lvl="1"/>
            <a:r>
              <a:rPr lang="en-US" dirty="0"/>
              <a:t>The Colossians were known for their love, as all Christians should be.</a:t>
            </a:r>
          </a:p>
        </p:txBody>
      </p:sp>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61256" y="6356350"/>
            <a:ext cx="4777087" cy="365125"/>
          </a:xfrm>
        </p:spPr>
        <p:txBody>
          <a:bodyPr vert="horz" lIns="91440" tIns="45720" rIns="91440" bIns="45720" rtlCol="0" anchor="ctr">
            <a:normAutofit/>
          </a:bodyPr>
          <a:lstStyle/>
          <a:p>
            <a:pPr>
              <a:spcAft>
                <a:spcPts val="600"/>
              </a:spcAft>
            </a:pPr>
            <a:r>
              <a:rPr lang="en-US" kern="1200" dirty="0">
                <a:solidFill>
                  <a:schemeClr val="tx1"/>
                </a:solidFill>
                <a:latin typeface="+mn-lt"/>
                <a:ea typeface="+mn-ea"/>
                <a:cs typeface="+mn-cs"/>
              </a:rPr>
              <a:t>Revealing the Mystery</a:t>
            </a:r>
          </a:p>
        </p:txBody>
      </p:sp>
      <p:pic>
        <p:nvPicPr>
          <p:cNvPr id="8" name="Picture Placeholder 7">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rotWithShape="1">
          <a:blip r:embed="rId2"/>
          <a:srcRect l="44167"/>
          <a:stretch/>
        </p:blipFill>
        <p:spPr>
          <a:xfrm>
            <a:off x="7086601" y="10"/>
            <a:ext cx="5105400" cy="6857990"/>
          </a:xfrm>
          <a:prstGeom prst="rect">
            <a:avLst/>
          </a:prstGeom>
        </p:spPr>
      </p:pic>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lvl="0">
              <a:spcAft>
                <a:spcPts val="600"/>
              </a:spcAft>
            </a:pPr>
            <a:r>
              <a:rPr lang="en-US" noProof="0">
                <a:solidFill>
                  <a:srgbClr val="FFFFFF"/>
                </a:solidFill>
              </a:rPr>
              <a:t>2023</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lvl="0">
              <a:spcAft>
                <a:spcPts val="600"/>
              </a:spcAft>
            </a:pPr>
            <a:fld id="{244D815C-8BF3-4ECF-A945-A2A7C2983AF9}" type="slidenum">
              <a:rPr lang="en-US" noProof="0">
                <a:solidFill>
                  <a:srgbClr val="FFFFFF"/>
                </a:solidFill>
              </a:rPr>
              <a:pPr lvl="0">
                <a:spcAft>
                  <a:spcPts val="600"/>
                </a:spcAft>
              </a:pPr>
              <a:t>2</a:t>
            </a:fld>
            <a:endParaRPr lang="en-US" noProof="0">
              <a:solidFill>
                <a:srgbClr val="FFFFFF"/>
              </a:solidFill>
            </a:endParaRPr>
          </a:p>
        </p:txBody>
      </p:sp>
    </p:spTree>
    <p:extLst>
      <p:ext uri="{BB962C8B-B14F-4D97-AF65-F5344CB8AC3E}">
        <p14:creationId xmlns:p14="http://schemas.microsoft.com/office/powerpoint/2010/main" val="107475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201168" y="397227"/>
            <a:ext cx="6497053" cy="1362098"/>
          </a:xfrm>
        </p:spPr>
        <p:txBody>
          <a:bodyPr vert="horz" lIns="91440" tIns="45720" rIns="91440" bIns="45720" rtlCol="0" anchor="b">
            <a:noAutofit/>
          </a:bodyPr>
          <a:lstStyle/>
          <a:p>
            <a:pPr algn="ctr"/>
            <a:r>
              <a:rPr lang="en-US" sz="3600" spc="-40" dirty="0"/>
              <a:t>Colossians 1.24-29: What is the Mystery?</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201168" y="2530068"/>
            <a:ext cx="6742772" cy="3646893"/>
          </a:xfrm>
        </p:spPr>
        <p:txBody>
          <a:bodyPr vert="horz" lIns="91440" tIns="45720" rIns="91440" bIns="45720" rtlCol="0">
            <a:normAutofit lnSpcReduction="10000"/>
          </a:bodyPr>
          <a:lstStyle/>
          <a:p>
            <a:pPr marL="628650" indent="-342900">
              <a:buFont typeface="Wingdings" panose="05000000000000000000" pitchFamily="2" charset="2"/>
              <a:buChar char="§"/>
            </a:pPr>
            <a:r>
              <a:rPr lang="en-US" sz="2800" dirty="0"/>
              <a:t>Since Paul has become a Christian and a minister, his life has been filled with suffering. But he considers it a worthy cause for the sake of Christ and His church.</a:t>
            </a:r>
          </a:p>
          <a:p>
            <a:pPr marL="628650" indent="-342900">
              <a:buFont typeface="Wingdings" panose="05000000000000000000" pitchFamily="2" charset="2"/>
              <a:buChar char="§"/>
            </a:pPr>
            <a:r>
              <a:rPr lang="en-US" sz="2800" dirty="0"/>
              <a:t>The mystery of scripture is this: the indwelling of the Holy Spirit for the believer, both Jew and Gentile. </a:t>
            </a:r>
          </a:p>
          <a:p>
            <a:pPr marL="514350" indent="-228600">
              <a:buFont typeface="Arial" panose="020B0604020202020204" pitchFamily="34" charset="0"/>
              <a:buChar char="•"/>
            </a:pPr>
            <a:endParaRPr lang="en-US" dirty="0"/>
          </a:p>
          <a:p>
            <a:pPr marL="514350" indent="-228600">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vert="horz" lIns="91440" tIns="45720" rIns="91440" bIns="45720" rtlCol="0" anchor="ctr">
            <a:normAutofit/>
          </a:bodyPr>
          <a:lstStyle/>
          <a:p>
            <a:pPr>
              <a:spcAft>
                <a:spcPts val="600"/>
              </a:spcAft>
            </a:pPr>
            <a:r>
              <a:rPr lang="en-US" kern="1200" dirty="0">
                <a:solidFill>
                  <a:schemeClr val="tx1"/>
                </a:solidFill>
                <a:latin typeface="+mn-lt"/>
                <a:ea typeface="+mn-ea"/>
                <a:cs typeface="+mn-cs"/>
              </a:rPr>
              <a:t>Revealing the Mystery</a:t>
            </a:r>
          </a:p>
        </p:txBody>
      </p:sp>
      <p:pic>
        <p:nvPicPr>
          <p:cNvPr id="8" name="Picture Placeholder 7">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a:blip r:embed="rId2"/>
          <a:srcRect l="564" r="564"/>
          <a:stretch/>
        </p:blipFill>
        <p:spPr>
          <a:xfrm>
            <a:off x="7086601" y="10"/>
            <a:ext cx="5105400" cy="6857990"/>
          </a:xfrm>
          <a:prstGeom prst="rect">
            <a:avLst/>
          </a:prstGeom>
        </p:spPr>
      </p:pic>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lvl="0">
              <a:spcAft>
                <a:spcPts val="600"/>
              </a:spcAft>
            </a:pPr>
            <a:r>
              <a:rPr lang="en-US" noProof="0">
                <a:solidFill>
                  <a:srgbClr val="FFFFFF"/>
                </a:solidFill>
              </a:rPr>
              <a:t>2023</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lvl="0">
              <a:spcAft>
                <a:spcPts val="600"/>
              </a:spcAft>
            </a:pPr>
            <a:fld id="{244D815C-8BF3-4ECF-A945-A2A7C2983AF9}" type="slidenum">
              <a:rPr lang="en-US" noProof="0">
                <a:solidFill>
                  <a:srgbClr val="FFFFFF"/>
                </a:solidFill>
              </a:rPr>
              <a:pPr lvl="0">
                <a:spcAft>
                  <a:spcPts val="600"/>
                </a:spcAft>
              </a:pPr>
              <a:t>3</a:t>
            </a:fld>
            <a:endParaRPr lang="en-US" noProof="0">
              <a:solidFill>
                <a:srgbClr val="FFFFFF"/>
              </a:solidFill>
            </a:endParaRPr>
          </a:p>
        </p:txBody>
      </p:sp>
    </p:spTree>
    <p:extLst>
      <p:ext uri="{BB962C8B-B14F-4D97-AF65-F5344CB8AC3E}">
        <p14:creationId xmlns:p14="http://schemas.microsoft.com/office/powerpoint/2010/main" val="705446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324027" y="136525"/>
            <a:ext cx="6497053" cy="2010215"/>
          </a:xfrm>
        </p:spPr>
        <p:txBody>
          <a:bodyPr vert="horz" lIns="91440" tIns="45720" rIns="91440" bIns="45720" rtlCol="0" anchor="b">
            <a:noAutofit/>
          </a:bodyPr>
          <a:lstStyle/>
          <a:p>
            <a:pPr algn="ctr"/>
            <a:r>
              <a:rPr lang="en-US" sz="4400" spc="-40"/>
              <a:t>Colossians 2.1-5: Encouraged, Knit, and Wise</a:t>
            </a:r>
            <a:endParaRPr lang="en-US" sz="4400" spc="-40" dirty="0"/>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89377" y="2392566"/>
            <a:ext cx="6854563" cy="4180114"/>
          </a:xfrm>
        </p:spPr>
        <p:txBody>
          <a:bodyPr vert="horz" lIns="91440" tIns="45720" rIns="91440" bIns="45720" rtlCol="0">
            <a:normAutofit fontScale="92500" lnSpcReduction="20000"/>
          </a:bodyPr>
          <a:lstStyle/>
          <a:p>
            <a:pPr marL="514350" indent="-228600">
              <a:buFont typeface="Arial" panose="020B0604020202020204" pitchFamily="34" charset="0"/>
              <a:buChar char="•"/>
            </a:pPr>
            <a:r>
              <a:rPr lang="en-US" sz="3000" dirty="0"/>
              <a:t>“…that their hearts may be encouraged, being knit together in love, to reach all the riches of full assurance of understanding and the knowledge of God’s mystery, which is Christ, in whom are hidden all the treasures of wisdom and knowledge.” Paul’s hope for the Colossians and the Laodiceans should be our goal as a congregation.</a:t>
            </a:r>
          </a:p>
          <a:p>
            <a:pPr marL="514350" indent="-228600">
              <a:buFont typeface="Arial" panose="020B0604020202020204" pitchFamily="34" charset="0"/>
              <a:buChar char="•"/>
            </a:pPr>
            <a:endParaRPr lang="en-US" dirty="0"/>
          </a:p>
          <a:p>
            <a:pPr marL="514350" indent="-228600">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vert="horz" lIns="91440" tIns="45720" rIns="91440" bIns="45720" rtlCol="0" anchor="ctr">
            <a:normAutofit/>
          </a:bodyPr>
          <a:lstStyle/>
          <a:p>
            <a:pPr>
              <a:spcAft>
                <a:spcPts val="600"/>
              </a:spcAft>
            </a:pPr>
            <a:r>
              <a:rPr lang="en-US" kern="1200" dirty="0">
                <a:solidFill>
                  <a:schemeClr val="tx1"/>
                </a:solidFill>
                <a:latin typeface="+mn-lt"/>
                <a:ea typeface="+mn-ea"/>
                <a:cs typeface="+mn-cs"/>
              </a:rPr>
              <a:t>Revealing the Mystery</a:t>
            </a:r>
          </a:p>
        </p:txBody>
      </p:sp>
      <p:pic>
        <p:nvPicPr>
          <p:cNvPr id="8" name="Picture Placeholder 7">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a:blip r:embed="rId2"/>
          <a:srcRect t="2481" b="2481"/>
          <a:stretch/>
        </p:blipFill>
        <p:spPr>
          <a:xfrm>
            <a:off x="7086601" y="10"/>
            <a:ext cx="5105400" cy="6857990"/>
          </a:xfrm>
          <a:prstGeom prst="rect">
            <a:avLst/>
          </a:prstGeom>
        </p:spPr>
      </p:pic>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lvl="0">
              <a:spcAft>
                <a:spcPts val="600"/>
              </a:spcAft>
            </a:pPr>
            <a:r>
              <a:rPr lang="en-US" noProof="0">
                <a:solidFill>
                  <a:srgbClr val="FFFFFF"/>
                </a:solidFill>
              </a:rPr>
              <a:t>2023</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lvl="0">
              <a:spcAft>
                <a:spcPts val="600"/>
              </a:spcAft>
            </a:pPr>
            <a:fld id="{244D815C-8BF3-4ECF-A945-A2A7C2983AF9}" type="slidenum">
              <a:rPr lang="en-US" noProof="0">
                <a:solidFill>
                  <a:srgbClr val="FFFFFF"/>
                </a:solidFill>
              </a:rPr>
              <a:pPr lvl="0">
                <a:spcAft>
                  <a:spcPts val="600"/>
                </a:spcAft>
              </a:pPr>
              <a:t>4</a:t>
            </a:fld>
            <a:endParaRPr lang="en-US" noProof="0">
              <a:solidFill>
                <a:srgbClr val="FFFFFF"/>
              </a:solidFill>
            </a:endParaRPr>
          </a:p>
        </p:txBody>
      </p:sp>
    </p:spTree>
    <p:extLst>
      <p:ext uri="{BB962C8B-B14F-4D97-AF65-F5344CB8AC3E}">
        <p14:creationId xmlns:p14="http://schemas.microsoft.com/office/powerpoint/2010/main" val="135337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6E84791-5B5A-4015-A0D0-D34591546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87DDEEC-1853-4F63-93A3-84D8415FC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536758" y="758412"/>
            <a:ext cx="3104517" cy="5351931"/>
          </a:xfrm>
        </p:spPr>
        <p:txBody>
          <a:bodyPr vert="horz" lIns="91440" tIns="45720" rIns="91440" bIns="45720" rtlCol="0" anchor="t">
            <a:normAutofit/>
          </a:bodyPr>
          <a:lstStyle/>
          <a:p>
            <a:r>
              <a:rPr lang="en-US" sz="4400" spc="-40">
                <a:solidFill>
                  <a:srgbClr val="FFFFFF"/>
                </a:solidFill>
              </a:rPr>
              <a:t>Colossians 2.6-10: See to it that no one takes you captive… </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3641275" y="136525"/>
            <a:ext cx="8464039" cy="3154680"/>
          </a:xfrm>
        </p:spPr>
        <p:txBody>
          <a:bodyPr vert="horz" lIns="91440" tIns="45720" rIns="91440" bIns="45720" rtlCol="0">
            <a:normAutofit lnSpcReduction="10000"/>
          </a:bodyPr>
          <a:lstStyle/>
          <a:p>
            <a:pPr marL="628650" indent="-228600">
              <a:lnSpc>
                <a:spcPct val="100000"/>
              </a:lnSpc>
              <a:buFont typeface="Arial" panose="020B0604020202020204" pitchFamily="34" charset="0"/>
              <a:buChar char="•"/>
            </a:pPr>
            <a:r>
              <a:rPr lang="en-US" sz="2800" dirty="0"/>
              <a:t>Paul’s key word: empty. The surrounding religion of the Colossian world was in pursuit of things that in the end, were meaningless. Nothing has changed. Those who try to “captivate” have nothing to build on.</a:t>
            </a:r>
          </a:p>
          <a:p>
            <a:pPr marL="628650" indent="-228600">
              <a:lnSpc>
                <a:spcPct val="100000"/>
              </a:lnSpc>
              <a:buFont typeface="Arial" panose="020B0604020202020204" pitchFamily="34" charset="0"/>
              <a:buChar char="•"/>
            </a:pPr>
            <a:r>
              <a:rPr lang="en-US" sz="2800" dirty="0"/>
              <a:t>Christ is everything – the fullness of hope, the key to the mystery, the King of all.</a:t>
            </a:r>
          </a:p>
          <a:p>
            <a:pPr marL="514350" indent="-228600">
              <a:lnSpc>
                <a:spcPct val="100000"/>
              </a:lnSpc>
              <a:buFont typeface="Arial" panose="020B0604020202020204" pitchFamily="34" charset="0"/>
              <a:buChar char="•"/>
            </a:pPr>
            <a:endParaRPr lang="en-US" sz="2000" dirty="0"/>
          </a:p>
        </p:txBody>
      </p:sp>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199277" y="6356350"/>
            <a:ext cx="3759537" cy="365125"/>
          </a:xfrm>
        </p:spPr>
        <p:txBody>
          <a:bodyPr vert="horz" lIns="91440" tIns="45720" rIns="91440" bIns="45720" rtlCol="0" anchor="ctr">
            <a:normAutofit/>
          </a:bodyPr>
          <a:lstStyle/>
          <a:p>
            <a:pPr>
              <a:spcAft>
                <a:spcPts val="600"/>
              </a:spcAft>
            </a:pPr>
            <a:r>
              <a:rPr lang="en-US" kern="1200" dirty="0">
                <a:solidFill>
                  <a:srgbClr val="FFFFFF"/>
                </a:solidFill>
                <a:latin typeface="+mn-lt"/>
                <a:ea typeface="+mn-ea"/>
                <a:cs typeface="+mn-cs"/>
              </a:rPr>
              <a:t>Revealing the Mystery</a:t>
            </a:r>
          </a:p>
        </p:txBody>
      </p:sp>
      <p:pic>
        <p:nvPicPr>
          <p:cNvPr id="8" name="Picture Placeholder 7">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rotWithShape="1">
          <a:blip r:embed="rId2"/>
          <a:srcRect t="2441" r="-1" b="34257"/>
          <a:stretch/>
        </p:blipFill>
        <p:spPr>
          <a:xfrm>
            <a:off x="4076700" y="3429000"/>
            <a:ext cx="8115300" cy="3429000"/>
          </a:xfrm>
          <a:prstGeom prst="rect">
            <a:avLst/>
          </a:prstGeom>
        </p:spPr>
      </p:pic>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lvl="0">
              <a:spcAft>
                <a:spcPts val="600"/>
              </a:spcAft>
            </a:pPr>
            <a:r>
              <a:rPr lang="en-US" noProof="0">
                <a:solidFill>
                  <a:srgbClr val="FFFFFF"/>
                </a:solidFill>
              </a:rPr>
              <a:t>2023</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lvl="0">
              <a:spcAft>
                <a:spcPts val="600"/>
              </a:spcAft>
            </a:pPr>
            <a:fld id="{244D815C-8BF3-4ECF-A945-A2A7C2983AF9}" type="slidenum">
              <a:rPr lang="en-US" noProof="0">
                <a:solidFill>
                  <a:srgbClr val="FFFFFF"/>
                </a:solidFill>
              </a:rPr>
              <a:pPr lvl="0">
                <a:spcAft>
                  <a:spcPts val="600"/>
                </a:spcAft>
              </a:pPr>
              <a:t>5</a:t>
            </a:fld>
            <a:endParaRPr lang="en-US" noProof="0">
              <a:solidFill>
                <a:srgbClr val="FFFFFF"/>
              </a:solidFill>
            </a:endParaRPr>
          </a:p>
        </p:txBody>
      </p:sp>
    </p:spTree>
    <p:extLst>
      <p:ext uri="{BB962C8B-B14F-4D97-AF65-F5344CB8AC3E}">
        <p14:creationId xmlns:p14="http://schemas.microsoft.com/office/powerpoint/2010/main" val="10885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261256" y="330377"/>
            <a:ext cx="6497053" cy="1410792"/>
          </a:xfrm>
        </p:spPr>
        <p:txBody>
          <a:bodyPr vert="horz" lIns="91440" tIns="45720" rIns="91440" bIns="45720" rtlCol="0" anchor="b">
            <a:noAutofit/>
          </a:bodyPr>
          <a:lstStyle/>
          <a:p>
            <a:pPr algn="ctr"/>
            <a:r>
              <a:rPr lang="en-US" sz="3600" spc="-40" dirty="0"/>
              <a:t>Colossians 2.11-15: Made Alive in Christ </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75627" y="2530068"/>
            <a:ext cx="6815901" cy="3825012"/>
          </a:xfrm>
        </p:spPr>
        <p:txBody>
          <a:bodyPr vert="horz" lIns="91440" tIns="45720" rIns="91440" bIns="45720" rtlCol="0">
            <a:normAutofit fontScale="92500" lnSpcReduction="20000"/>
          </a:bodyPr>
          <a:lstStyle/>
          <a:p>
            <a:pPr marL="628650" indent="-342900">
              <a:buFont typeface="Wingdings" panose="05000000000000000000" pitchFamily="2" charset="2"/>
              <a:buChar char="§"/>
            </a:pPr>
            <a:r>
              <a:rPr lang="en-US" sz="3200" dirty="0"/>
              <a:t>The waters of baptism is God’s choice to show where and how a true believer dies and is raised in Christ. </a:t>
            </a:r>
          </a:p>
          <a:p>
            <a:pPr marL="628650" indent="-342900">
              <a:buFont typeface="Wingdings" panose="05000000000000000000" pitchFamily="2" charset="2"/>
              <a:buChar char="§"/>
            </a:pPr>
            <a:r>
              <a:rPr lang="en-US" sz="3200" dirty="0"/>
              <a:t>Christ’s power and love are demonstrated on the cross. It is the humiliation of all other things, but the hope of all of us who believe.</a:t>
            </a:r>
          </a:p>
          <a:p>
            <a:pPr marL="514350" indent="-228600">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vert="horz" lIns="91440" tIns="45720" rIns="91440" bIns="45720" rtlCol="0" anchor="ctr">
            <a:normAutofit/>
          </a:bodyPr>
          <a:lstStyle/>
          <a:p>
            <a:pPr>
              <a:spcAft>
                <a:spcPts val="600"/>
              </a:spcAft>
            </a:pPr>
            <a:r>
              <a:rPr lang="en-US" kern="1200" dirty="0">
                <a:solidFill>
                  <a:schemeClr val="tx1"/>
                </a:solidFill>
                <a:latin typeface="+mn-lt"/>
                <a:ea typeface="+mn-ea"/>
                <a:cs typeface="+mn-cs"/>
              </a:rPr>
              <a:t>Revealing the Mercy</a:t>
            </a:r>
          </a:p>
        </p:txBody>
      </p:sp>
      <p:pic>
        <p:nvPicPr>
          <p:cNvPr id="8" name="Picture Placeholder 7">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a:blip r:embed="rId2"/>
          <a:srcRect t="30" b="30"/>
          <a:stretch/>
        </p:blipFill>
        <p:spPr>
          <a:xfrm>
            <a:off x="7086601" y="10"/>
            <a:ext cx="5105400" cy="6857990"/>
          </a:xfrm>
          <a:prstGeom prst="rect">
            <a:avLst/>
          </a:prstGeom>
        </p:spPr>
      </p:pic>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lvl="0">
              <a:spcAft>
                <a:spcPts val="600"/>
              </a:spcAft>
            </a:pPr>
            <a:r>
              <a:rPr lang="en-US" noProof="0">
                <a:solidFill>
                  <a:srgbClr val="FFFFFF"/>
                </a:solidFill>
              </a:rPr>
              <a:t>2023</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lvl="0">
              <a:spcAft>
                <a:spcPts val="600"/>
              </a:spcAft>
            </a:pPr>
            <a:fld id="{244D815C-8BF3-4ECF-A945-A2A7C2983AF9}" type="slidenum">
              <a:rPr lang="en-US" noProof="0">
                <a:solidFill>
                  <a:srgbClr val="FFFFFF"/>
                </a:solidFill>
              </a:rPr>
              <a:pPr lvl="0">
                <a:spcAft>
                  <a:spcPts val="600"/>
                </a:spcAft>
              </a:pPr>
              <a:t>6</a:t>
            </a:fld>
            <a:endParaRPr lang="en-US" noProof="0">
              <a:solidFill>
                <a:srgbClr val="FFFFFF"/>
              </a:solidFill>
            </a:endParaRPr>
          </a:p>
        </p:txBody>
      </p:sp>
    </p:spTree>
    <p:extLst>
      <p:ext uri="{BB962C8B-B14F-4D97-AF65-F5344CB8AC3E}">
        <p14:creationId xmlns:p14="http://schemas.microsoft.com/office/powerpoint/2010/main" val="2162960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D3CD-05FB-913F-8E2D-446ECEEA4124}"/>
              </a:ext>
            </a:extLst>
          </p:cNvPr>
          <p:cNvSpPr>
            <a:spLocks noGrp="1"/>
          </p:cNvSpPr>
          <p:nvPr>
            <p:ph type="ctrTitle"/>
          </p:nvPr>
        </p:nvSpPr>
        <p:spPr>
          <a:xfrm>
            <a:off x="649044" y="67234"/>
            <a:ext cx="6815446" cy="1303176"/>
          </a:xfrm>
        </p:spPr>
        <p:txBody>
          <a:bodyPr/>
          <a:lstStyle/>
          <a:p>
            <a:pPr algn="ctr"/>
            <a:r>
              <a:rPr lang="en-US" dirty="0"/>
              <a:t>Application:</a:t>
            </a:r>
          </a:p>
        </p:txBody>
      </p:sp>
      <p:sp>
        <p:nvSpPr>
          <p:cNvPr id="3" name="Subtitle 2">
            <a:extLst>
              <a:ext uri="{FF2B5EF4-FFF2-40B4-BE49-F238E27FC236}">
                <a16:creationId xmlns:a16="http://schemas.microsoft.com/office/drawing/2014/main" id="{C336A55D-C7EF-009C-29A0-86DB0F6F210D}"/>
              </a:ext>
            </a:extLst>
          </p:cNvPr>
          <p:cNvSpPr>
            <a:spLocks noGrp="1"/>
          </p:cNvSpPr>
          <p:nvPr>
            <p:ph type="subTitle" idx="1"/>
          </p:nvPr>
        </p:nvSpPr>
        <p:spPr>
          <a:xfrm>
            <a:off x="649044" y="1216908"/>
            <a:ext cx="6936319" cy="5347648"/>
          </a:xfrm>
        </p:spPr>
        <p:txBody>
          <a:bodyPr>
            <a:normAutofit lnSpcReduction="10000"/>
          </a:bodyPr>
          <a:lstStyle/>
          <a:p>
            <a:pPr algn="ctr"/>
            <a:r>
              <a:rPr lang="en-US" dirty="0"/>
              <a:t>“…that </a:t>
            </a:r>
            <a:r>
              <a:rPr lang="en-US" i="1" u="sng" dirty="0"/>
              <a:t>their hearts may be encouraged</a:t>
            </a:r>
            <a:r>
              <a:rPr lang="en-US" dirty="0"/>
              <a:t>, </a:t>
            </a:r>
            <a:r>
              <a:rPr lang="en-US" i="1" u="sng" dirty="0"/>
              <a:t>being knit together </a:t>
            </a:r>
            <a:r>
              <a:rPr lang="en-US" i="1" dirty="0"/>
              <a:t>in love</a:t>
            </a:r>
            <a:r>
              <a:rPr lang="en-US" dirty="0"/>
              <a:t>, to reach </a:t>
            </a:r>
            <a:r>
              <a:rPr lang="en-US" i="1" u="sng" dirty="0"/>
              <a:t>all the riches of full assurance of understanding and the knowledge of God’s mystery</a:t>
            </a:r>
            <a:r>
              <a:rPr lang="en-US" dirty="0"/>
              <a:t>, which is Christ, in whom are hidden all the treasures of wisdom and knowledge.”</a:t>
            </a:r>
          </a:p>
          <a:p>
            <a:pPr algn="ctr"/>
            <a:r>
              <a:rPr lang="en-US" dirty="0"/>
              <a:t>How can we be encouragers?</a:t>
            </a:r>
          </a:p>
          <a:p>
            <a:pPr algn="ctr"/>
            <a:r>
              <a:rPr lang="en-US" dirty="0"/>
              <a:t>How can we be knit together in love?</a:t>
            </a:r>
          </a:p>
          <a:p>
            <a:pPr algn="ctr"/>
            <a:r>
              <a:rPr lang="en-US" dirty="0"/>
              <a:t>How can we grow in understanding of God? </a:t>
            </a:r>
          </a:p>
        </p:txBody>
      </p:sp>
      <p:pic>
        <p:nvPicPr>
          <p:cNvPr id="6" name="Picture Placeholder 5" descr="A large tree in a field&#10;&#10;Description automatically generated">
            <a:extLst>
              <a:ext uri="{FF2B5EF4-FFF2-40B4-BE49-F238E27FC236}">
                <a16:creationId xmlns:a16="http://schemas.microsoft.com/office/drawing/2014/main" id="{85C74C39-1CE6-0831-3B53-81A6B977B273}"/>
              </a:ext>
            </a:extLst>
          </p:cNvPr>
          <p:cNvPicPr>
            <a:picLocks noGrp="1" noChangeAspect="1"/>
          </p:cNvPicPr>
          <p:nvPr>
            <p:ph type="pic" sz="quarter" idx="13"/>
          </p:nvPr>
        </p:nvPicPr>
        <p:blipFill rotWithShape="1">
          <a:blip r:embed="rId2"/>
          <a:srcRect l="55129" t="-101" r="-53" b="101"/>
          <a:stretch/>
        </p:blipFill>
        <p:spPr>
          <a:xfrm>
            <a:off x="8108950" y="0"/>
            <a:ext cx="4083050" cy="6858000"/>
          </a:xfrm>
        </p:spPr>
      </p:pic>
    </p:spTree>
    <p:extLst>
      <p:ext uri="{BB962C8B-B14F-4D97-AF65-F5344CB8AC3E}">
        <p14:creationId xmlns:p14="http://schemas.microsoft.com/office/powerpoint/2010/main" val="1867453302"/>
      </p:ext>
    </p:extLst>
  </p:cSld>
  <p:clrMapOvr>
    <a:masterClrMapping/>
  </p:clrMapOvr>
</p:sld>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757C30-AE9A-4680-90EB-19D282EC2B7C}">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A5CCB28C-7D26-4A36-9CFC-D739C28F3D18}">
  <ds:schemaRefs>
    <ds:schemaRef ds:uri="http://schemas.microsoft.com/sharepoint/v3/contenttype/forms"/>
  </ds:schemaRefs>
</ds:datastoreItem>
</file>

<file path=customXml/itemProps3.xml><?xml version="1.0" encoding="utf-8"?>
<ds:datastoreItem xmlns:ds="http://schemas.openxmlformats.org/officeDocument/2006/customXml" ds:itemID="{0AF0BF08-C674-44E3-8BFC-85BC65E0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Color block design</Template>
  <TotalTime>219</TotalTime>
  <Words>440</Words>
  <Application>Microsoft Office PowerPoint</Application>
  <PresentationFormat>Widescreen</PresentationFormat>
  <Paragraphs>40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Avenir Next LT Pro</vt:lpstr>
      <vt:lpstr>Calibri</vt:lpstr>
      <vt:lpstr>Wingdings</vt:lpstr>
      <vt:lpstr>ColorBlockVTI</vt:lpstr>
      <vt:lpstr>Colossians: New Life in Christ</vt:lpstr>
      <vt:lpstr>Themes of Colossians</vt:lpstr>
      <vt:lpstr>Colossians 1.24-29: What is the Mystery?</vt:lpstr>
      <vt:lpstr>Colossians 2.1-5: Encouraged, Knit, and Wise</vt:lpstr>
      <vt:lpstr>Colossians 2.6-10: See to it that no one takes you captive… </vt:lpstr>
      <vt:lpstr>Colossians 2.11-15: Made Alive in Christ </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Colossians: New Life in Christ</dc:title>
  <dc:creator>Alexander Newman</dc:creator>
  <cp:lastModifiedBy>Northwood1</cp:lastModifiedBy>
  <cp:revision>3</cp:revision>
  <dcterms:created xsi:type="dcterms:W3CDTF">2023-08-26T20:53:19Z</dcterms:created>
  <dcterms:modified xsi:type="dcterms:W3CDTF">2023-09-03T03:00:19Z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