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E12D09-3496-476F-B9E5-2FF973178459}"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214221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1980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42832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295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23140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E12D09-3496-476F-B9E5-2FF973178459}"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5580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E12D09-3496-476F-B9E5-2FF973178459}"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548356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2D09-3496-476F-B9E5-2FF973178459}"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38492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2D09-3496-476F-B9E5-2FF973178459}"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08783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12D09-3496-476F-B9E5-2FF973178459}"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83556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E12D09-3496-476F-B9E5-2FF973178459}"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266373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3367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E12D09-3496-476F-B9E5-2FF973178459}"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6777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E12D09-3496-476F-B9E5-2FF973178459}"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199661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12D09-3496-476F-B9E5-2FF973178459}"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254545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312911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E12D09-3496-476F-B9E5-2FF973178459}"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9BB25-357E-4C12-9EC6-7ED7BBE89819}" type="slidenum">
              <a:rPr lang="en-US" smtClean="0"/>
              <a:t>‹#›</a:t>
            </a:fld>
            <a:endParaRPr lang="en-US"/>
          </a:p>
        </p:txBody>
      </p:sp>
    </p:spTree>
    <p:extLst>
      <p:ext uri="{BB962C8B-B14F-4D97-AF65-F5344CB8AC3E}">
        <p14:creationId xmlns:p14="http://schemas.microsoft.com/office/powerpoint/2010/main" val="378962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4E12D09-3496-476F-B9E5-2FF973178459}" type="datetimeFigureOut">
              <a:rPr lang="en-US" smtClean="0"/>
              <a:t>10/15/2023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489BB25-357E-4C12-9EC6-7ED7BBE89819}" type="slidenum">
              <a:rPr lang="en-US" smtClean="0"/>
              <a:t>‹#›</a:t>
            </a:fld>
            <a:endParaRPr lang="en-US"/>
          </a:p>
        </p:txBody>
      </p:sp>
    </p:spTree>
    <p:extLst>
      <p:ext uri="{BB962C8B-B14F-4D97-AF65-F5344CB8AC3E}">
        <p14:creationId xmlns:p14="http://schemas.microsoft.com/office/powerpoint/2010/main" val="5651753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E3A73ED2-BCF6-69BA-1285-2B326502A7A1}"/>
              </a:ext>
            </a:extLst>
          </p:cNvPr>
          <p:cNvPicPr>
            <a:picLocks noChangeAspect="1"/>
          </p:cNvPicPr>
          <p:nvPr/>
        </p:nvPicPr>
        <p:blipFill rotWithShape="1">
          <a:blip r:embed="rId2">
            <a:extLst>
              <a:ext uri="{28A0092B-C50C-407E-A947-70E740481C1C}">
                <a14:useLocalDpi xmlns:a14="http://schemas.microsoft.com/office/drawing/2010/main" val="0"/>
              </a:ext>
            </a:extLst>
          </a:blip>
          <a:srcRect t="18747"/>
          <a:stretch/>
        </p:blipFill>
        <p:spPr>
          <a:xfrm>
            <a:off x="1890390" y="0"/>
            <a:ext cx="8411220" cy="6834380"/>
          </a:xfrm>
          <a:prstGeom prst="rect">
            <a:avLst/>
          </a:prstGeom>
        </p:spPr>
      </p:pic>
    </p:spTree>
    <p:extLst>
      <p:ext uri="{BB962C8B-B14F-4D97-AF65-F5344CB8AC3E}">
        <p14:creationId xmlns:p14="http://schemas.microsoft.com/office/powerpoint/2010/main" val="370679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598D-1160-3B88-8EF4-03BF57961983}"/>
              </a:ext>
            </a:extLst>
          </p:cNvPr>
          <p:cNvSpPr>
            <a:spLocks noGrp="1"/>
          </p:cNvSpPr>
          <p:nvPr>
            <p:ph type="ctrTitle"/>
          </p:nvPr>
        </p:nvSpPr>
        <p:spPr/>
        <p:txBody>
          <a:bodyPr/>
          <a:lstStyle/>
          <a:p>
            <a:r>
              <a:rPr lang="en-US" dirty="0"/>
              <a:t>Why Christians Conform</a:t>
            </a:r>
          </a:p>
        </p:txBody>
      </p:sp>
      <p:sp>
        <p:nvSpPr>
          <p:cNvPr id="3" name="Subtitle 2">
            <a:extLst>
              <a:ext uri="{FF2B5EF4-FFF2-40B4-BE49-F238E27FC236}">
                <a16:creationId xmlns:a16="http://schemas.microsoft.com/office/drawing/2014/main" id="{79CAAB36-251F-45B0-100E-5EBE9D08F338}"/>
              </a:ext>
            </a:extLst>
          </p:cNvPr>
          <p:cNvSpPr>
            <a:spLocks noGrp="1"/>
          </p:cNvSpPr>
          <p:nvPr>
            <p:ph type="subTitle" idx="1"/>
          </p:nvPr>
        </p:nvSpPr>
        <p:spPr/>
        <p:txBody>
          <a:bodyPr/>
          <a:lstStyle/>
          <a:p>
            <a:r>
              <a:rPr lang="en-US" dirty="0"/>
              <a:t>Remembering our call to be different.</a:t>
            </a:r>
          </a:p>
        </p:txBody>
      </p:sp>
    </p:spTree>
    <p:extLst>
      <p:ext uri="{BB962C8B-B14F-4D97-AF65-F5344CB8AC3E}">
        <p14:creationId xmlns:p14="http://schemas.microsoft.com/office/powerpoint/2010/main" val="7934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4E9AF-8FCE-6837-3320-810DE466AE01}"/>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sz="3100">
                <a:solidFill>
                  <a:srgbClr val="FFFFFF"/>
                </a:solidFill>
              </a:rPr>
              <a:t>Hosea 11.1-12.1 – Forgetting our </a:t>
            </a:r>
            <a:r>
              <a:rPr lang="en-US" sz="3100" u="sng">
                <a:solidFill>
                  <a:srgbClr val="FFFFFF"/>
                </a:solidFill>
              </a:rPr>
              <a:t>Identity</a:t>
            </a:r>
          </a:p>
        </p:txBody>
      </p:sp>
      <p:sp>
        <p:nvSpPr>
          <p:cNvPr id="13" name="Rectangle 12">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a person holding a sign&#10;&#10;Description automatically generated">
            <a:extLst>
              <a:ext uri="{FF2B5EF4-FFF2-40B4-BE49-F238E27FC236}">
                <a16:creationId xmlns:a16="http://schemas.microsoft.com/office/drawing/2014/main" id="{8E38071E-5135-49DD-041F-F573E2035F9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9479" y="1114868"/>
            <a:ext cx="1689316" cy="4628265"/>
          </a:xfrm>
          <a:prstGeom prst="rect">
            <a:avLst/>
          </a:prstGeom>
        </p:spPr>
      </p:pic>
      <p:sp>
        <p:nvSpPr>
          <p:cNvPr id="15" name="Rectangle 14">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F83F24F-32F5-6D40-B8D1-8D57983EC859}"/>
              </a:ext>
            </a:extLst>
          </p:cNvPr>
          <p:cNvSpPr>
            <a:spLocks noGrp="1"/>
          </p:cNvSpPr>
          <p:nvPr>
            <p:ph sz="half" idx="2"/>
          </p:nvPr>
        </p:nvSpPr>
        <p:spPr>
          <a:xfrm>
            <a:off x="4927471" y="2096063"/>
            <a:ext cx="6340085" cy="3957131"/>
          </a:xfrm>
        </p:spPr>
        <p:txBody>
          <a:bodyPr vert="horz" lIns="91440" tIns="45720" rIns="91440" bIns="45720" rtlCol="0">
            <a:normAutofit/>
          </a:bodyPr>
          <a:lstStyle/>
          <a:p>
            <a:pPr>
              <a:lnSpc>
                <a:spcPct val="110000"/>
              </a:lnSpc>
            </a:pPr>
            <a:r>
              <a:rPr lang="en-US" sz="1900">
                <a:solidFill>
                  <a:srgbClr val="FFFFFF"/>
                </a:solidFill>
              </a:rPr>
              <a:t>Israel had a special and sacred place in God’s heart. He had loved them, cared for them, and called them His own. However, their twisted desire lead them to trust in false gods and devious nations. They would rather eat wind than have the provision of God. They had forgotten whose children they were.</a:t>
            </a:r>
          </a:p>
          <a:p>
            <a:pPr>
              <a:lnSpc>
                <a:spcPct val="110000"/>
              </a:lnSpc>
            </a:pPr>
            <a:r>
              <a:rPr lang="en-US" sz="1900">
                <a:solidFill>
                  <a:srgbClr val="FFFFFF"/>
                </a:solidFill>
              </a:rPr>
              <a:t>We are “Christians”. A title that means that we have surrendered everything over to God. When we forget the meaning is when we look to the world for meaning and approval. Trust the God who has loved you from the beginning!</a:t>
            </a:r>
          </a:p>
        </p:txBody>
      </p:sp>
    </p:spTree>
    <p:extLst>
      <p:ext uri="{BB962C8B-B14F-4D97-AF65-F5344CB8AC3E}">
        <p14:creationId xmlns:p14="http://schemas.microsoft.com/office/powerpoint/2010/main" val="362006234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4E9AF-8FCE-6837-3320-810DE466AE01}"/>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sz="3100">
                <a:solidFill>
                  <a:srgbClr val="FFFFFF"/>
                </a:solidFill>
              </a:rPr>
              <a:t>Amos 6.1-17 – Forgetting our </a:t>
            </a:r>
            <a:r>
              <a:rPr lang="en-US" sz="3100" u="sng">
                <a:solidFill>
                  <a:srgbClr val="FFFFFF"/>
                </a:solidFill>
              </a:rPr>
              <a:t>Mission</a:t>
            </a:r>
          </a:p>
        </p:txBody>
      </p:sp>
      <p:sp>
        <p:nvSpPr>
          <p:cNvPr id="13" name="Rectangle 12">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a person holding a stick&#10;&#10;Description automatically generated">
            <a:extLst>
              <a:ext uri="{FF2B5EF4-FFF2-40B4-BE49-F238E27FC236}">
                <a16:creationId xmlns:a16="http://schemas.microsoft.com/office/drawing/2014/main" id="{3741B19E-E5A6-CF76-6B69-C51D3B0C23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61286" y="1114868"/>
            <a:ext cx="2325703" cy="4628265"/>
          </a:xfrm>
          <a:prstGeom prst="rect">
            <a:avLst/>
          </a:prstGeom>
        </p:spPr>
      </p:pic>
      <p:sp>
        <p:nvSpPr>
          <p:cNvPr id="15" name="Rectangle 14">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F83F24F-32F5-6D40-B8D1-8D57983EC859}"/>
              </a:ext>
            </a:extLst>
          </p:cNvPr>
          <p:cNvSpPr>
            <a:spLocks noGrp="1"/>
          </p:cNvSpPr>
          <p:nvPr>
            <p:ph sz="half" idx="2"/>
          </p:nvPr>
        </p:nvSpPr>
        <p:spPr>
          <a:xfrm>
            <a:off x="4927471" y="2096063"/>
            <a:ext cx="6340085" cy="3957131"/>
          </a:xfrm>
        </p:spPr>
        <p:txBody>
          <a:bodyPr vert="horz" lIns="91440" tIns="45720" rIns="91440" bIns="45720" rtlCol="0">
            <a:normAutofit/>
          </a:bodyPr>
          <a:lstStyle/>
          <a:p>
            <a:pPr>
              <a:lnSpc>
                <a:spcPct val="110000"/>
              </a:lnSpc>
            </a:pPr>
            <a:r>
              <a:rPr lang="en-US">
                <a:solidFill>
                  <a:srgbClr val="FFFFFF"/>
                </a:solidFill>
              </a:rPr>
              <a:t>Israel’s special place to God has turned into laziness. They abused the blessing and had turned God’s good things into a pit of poison and wormwood. They had forgotten their role to be a light to the nations of the one true God. Instead, they were selfish, prideful, and lazy people.</a:t>
            </a:r>
          </a:p>
          <a:p>
            <a:pPr>
              <a:lnSpc>
                <a:spcPct val="110000"/>
              </a:lnSpc>
            </a:pPr>
            <a:r>
              <a:rPr lang="en-US">
                <a:solidFill>
                  <a:srgbClr val="FFFFFF"/>
                </a:solidFill>
              </a:rPr>
              <a:t>So much foolishness happens when we stray off mission. When we receive so much from God, forgetting it isn’t ours, and forgetting we are to be sharing the good news and making disciples of all nations. We can’t forget our mission!</a:t>
            </a:r>
          </a:p>
        </p:txBody>
      </p:sp>
    </p:spTree>
    <p:extLst>
      <p:ext uri="{BB962C8B-B14F-4D97-AF65-F5344CB8AC3E}">
        <p14:creationId xmlns:p14="http://schemas.microsoft.com/office/powerpoint/2010/main" val="39314451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4E9AF-8FCE-6837-3320-810DE466AE01}"/>
              </a:ext>
            </a:extLst>
          </p:cNvPr>
          <p:cNvSpPr>
            <a:spLocks noGrp="1"/>
          </p:cNvSpPr>
          <p:nvPr>
            <p:ph type="title"/>
          </p:nvPr>
        </p:nvSpPr>
        <p:spPr>
          <a:xfrm>
            <a:off x="4927472" y="609600"/>
            <a:ext cx="6340084" cy="1326321"/>
          </a:xfrm>
        </p:spPr>
        <p:txBody>
          <a:bodyPr vert="horz" lIns="91440" tIns="45720" rIns="91440" bIns="45720" rtlCol="0" anchor="ctr">
            <a:normAutofit/>
          </a:bodyPr>
          <a:lstStyle/>
          <a:p>
            <a:r>
              <a:rPr lang="en-US">
                <a:solidFill>
                  <a:srgbClr val="FFFFFF"/>
                </a:solidFill>
              </a:rPr>
              <a:t>Malachi 2.1-9– Forgetting our </a:t>
            </a:r>
            <a:r>
              <a:rPr lang="en-US" u="sng">
                <a:solidFill>
                  <a:srgbClr val="FFFFFF"/>
                </a:solidFill>
              </a:rPr>
              <a:t>Role</a:t>
            </a:r>
          </a:p>
        </p:txBody>
      </p:sp>
      <p:sp>
        <p:nvSpPr>
          <p:cNvPr id="13" name="Rectangle 12">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a person holding a scroll&#10;&#10;Description automatically generated">
            <a:extLst>
              <a:ext uri="{FF2B5EF4-FFF2-40B4-BE49-F238E27FC236}">
                <a16:creationId xmlns:a16="http://schemas.microsoft.com/office/drawing/2014/main" id="{4CF11BD2-735A-9C07-8EFC-8B52713816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1207" y="1114868"/>
            <a:ext cx="2105860" cy="4628265"/>
          </a:xfrm>
          <a:prstGeom prst="rect">
            <a:avLst/>
          </a:prstGeom>
        </p:spPr>
      </p:pic>
      <p:sp>
        <p:nvSpPr>
          <p:cNvPr id="15" name="Rectangle 14">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F83F24F-32F5-6D40-B8D1-8D57983EC859}"/>
              </a:ext>
            </a:extLst>
          </p:cNvPr>
          <p:cNvSpPr>
            <a:spLocks noGrp="1"/>
          </p:cNvSpPr>
          <p:nvPr>
            <p:ph sz="half" idx="2"/>
          </p:nvPr>
        </p:nvSpPr>
        <p:spPr>
          <a:xfrm>
            <a:off x="4927471" y="2096063"/>
            <a:ext cx="6340085" cy="3957131"/>
          </a:xfrm>
        </p:spPr>
        <p:txBody>
          <a:bodyPr vert="horz" lIns="91440" tIns="45720" rIns="91440" bIns="45720" rtlCol="0">
            <a:normAutofit/>
          </a:bodyPr>
          <a:lstStyle/>
          <a:p>
            <a:pPr>
              <a:lnSpc>
                <a:spcPct val="110000"/>
              </a:lnSpc>
            </a:pPr>
            <a:r>
              <a:rPr lang="en-US" sz="1900">
                <a:solidFill>
                  <a:srgbClr val="FFFFFF"/>
                </a:solidFill>
              </a:rPr>
              <a:t>Israel’s priests didn’t think about the privilege of what it meant to be a priest. They had forgotten they were supposed to listen to God’s words and glorify Him as He rightly deserved. They did not lay it to heart. They treated God with dishonor, disrespect, and they treated his words with partiality.</a:t>
            </a:r>
          </a:p>
          <a:p>
            <a:pPr>
              <a:lnSpc>
                <a:spcPct val="110000"/>
              </a:lnSpc>
            </a:pPr>
            <a:r>
              <a:rPr lang="en-US" sz="1900">
                <a:solidFill>
                  <a:srgbClr val="FFFFFF"/>
                </a:solidFill>
              </a:rPr>
              <a:t>As priests of God in our day, we have the same resposnibilites: to esteem God, to teach rightly, lead from inquity, listen to God’s words and live them our. When we stop listening to Him, that is when we conform.</a:t>
            </a:r>
          </a:p>
          <a:p>
            <a:pPr>
              <a:lnSpc>
                <a:spcPct val="110000"/>
              </a:lnSpc>
            </a:pPr>
            <a:endParaRPr lang="en-US" sz="1900">
              <a:solidFill>
                <a:srgbClr val="FFFFFF"/>
              </a:solidFill>
            </a:endParaRPr>
          </a:p>
        </p:txBody>
      </p:sp>
    </p:spTree>
    <p:extLst>
      <p:ext uri="{BB962C8B-B14F-4D97-AF65-F5344CB8AC3E}">
        <p14:creationId xmlns:p14="http://schemas.microsoft.com/office/powerpoint/2010/main" val="38879067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AE3A-F2D4-71E2-4FC4-058341129BEB}"/>
              </a:ext>
            </a:extLst>
          </p:cNvPr>
          <p:cNvSpPr>
            <a:spLocks noGrp="1"/>
          </p:cNvSpPr>
          <p:nvPr>
            <p:ph type="title"/>
          </p:nvPr>
        </p:nvSpPr>
        <p:spPr/>
        <p:txBody>
          <a:bodyPr/>
          <a:lstStyle/>
          <a:p>
            <a:r>
              <a:rPr lang="en-US" dirty="0"/>
              <a:t>How we stop conforming…</a:t>
            </a:r>
          </a:p>
        </p:txBody>
      </p:sp>
      <p:sp>
        <p:nvSpPr>
          <p:cNvPr id="3" name="Content Placeholder 2">
            <a:extLst>
              <a:ext uri="{FF2B5EF4-FFF2-40B4-BE49-F238E27FC236}">
                <a16:creationId xmlns:a16="http://schemas.microsoft.com/office/drawing/2014/main" id="{FA7A587F-E4A0-4C29-EF4D-A4C66E528411}"/>
              </a:ext>
            </a:extLst>
          </p:cNvPr>
          <p:cNvSpPr>
            <a:spLocks noGrp="1"/>
          </p:cNvSpPr>
          <p:nvPr>
            <p:ph sz="half" idx="1"/>
          </p:nvPr>
        </p:nvSpPr>
        <p:spPr/>
        <p:txBody>
          <a:bodyPr>
            <a:normAutofit fontScale="92500" lnSpcReduction="20000"/>
          </a:bodyPr>
          <a:lstStyle/>
          <a:p>
            <a:pPr marL="514350" indent="-514350">
              <a:buFont typeface="+mj-lt"/>
              <a:buAutoNum type="romanUcPeriod"/>
            </a:pPr>
            <a:r>
              <a:rPr lang="en-US" sz="3200" b="1" u="sng" dirty="0"/>
              <a:t>Never forget your God</a:t>
            </a:r>
            <a:r>
              <a:rPr lang="en-US" sz="2400" dirty="0"/>
              <a:t>. </a:t>
            </a:r>
          </a:p>
          <a:p>
            <a:pPr lvl="1"/>
            <a:r>
              <a:rPr lang="en-US" sz="2000" dirty="0"/>
              <a:t>The importance of prayer, Bible reading, and meditation is that you are mindful of the greatness and wonder of God. You are appreciative of His power, His love, and His grace. </a:t>
            </a:r>
            <a:r>
              <a:rPr lang="en-US" sz="2000" u="sng" dirty="0"/>
              <a:t>When we are reminded of His greatness, He will be the only thing we want to conform to</a:t>
            </a:r>
            <a:r>
              <a:rPr lang="en-US" sz="2000" dirty="0"/>
              <a:t>. </a:t>
            </a:r>
          </a:p>
        </p:txBody>
      </p:sp>
      <p:sp>
        <p:nvSpPr>
          <p:cNvPr id="4" name="Content Placeholder 3">
            <a:extLst>
              <a:ext uri="{FF2B5EF4-FFF2-40B4-BE49-F238E27FC236}">
                <a16:creationId xmlns:a16="http://schemas.microsoft.com/office/drawing/2014/main" id="{822CA3F5-E537-3FDB-1398-38E034442E25}"/>
              </a:ext>
            </a:extLst>
          </p:cNvPr>
          <p:cNvSpPr>
            <a:spLocks noGrp="1"/>
          </p:cNvSpPr>
          <p:nvPr>
            <p:ph sz="half" idx="2"/>
          </p:nvPr>
        </p:nvSpPr>
        <p:spPr/>
        <p:txBody>
          <a:bodyPr>
            <a:normAutofit fontScale="92500" lnSpcReduction="20000"/>
          </a:bodyPr>
          <a:lstStyle/>
          <a:p>
            <a:pPr marL="0" indent="0">
              <a:buNone/>
            </a:pPr>
            <a:r>
              <a:rPr lang="en-US" dirty="0"/>
              <a:t>II. </a:t>
            </a:r>
            <a:r>
              <a:rPr lang="en-US" sz="2600" b="1" u="sng" dirty="0"/>
              <a:t>Being Accountable to the Family</a:t>
            </a:r>
          </a:p>
          <a:p>
            <a:pPr lvl="1"/>
            <a:r>
              <a:rPr lang="en-US" sz="2200" dirty="0"/>
              <a:t>God has given us one another for encouragement and strength. We are to proclaim His excellence to one another. But we can’t forget to hold one another accountable, with gentleness, respectfulness, and love. Uplifting one another will remind us that with God’s family is where we really belong.</a:t>
            </a:r>
          </a:p>
        </p:txBody>
      </p:sp>
    </p:spTree>
    <p:extLst>
      <p:ext uri="{BB962C8B-B14F-4D97-AF65-F5344CB8AC3E}">
        <p14:creationId xmlns:p14="http://schemas.microsoft.com/office/powerpoint/2010/main" val="1615761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22</TotalTime>
  <Words>476</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Bookman Old Style</vt:lpstr>
      <vt:lpstr>Rockwell</vt:lpstr>
      <vt:lpstr>Damask</vt:lpstr>
      <vt:lpstr>PowerPoint Presentation</vt:lpstr>
      <vt:lpstr>Why Christians Conform</vt:lpstr>
      <vt:lpstr>Hosea 11.1-12.1 – Forgetting our Identity</vt:lpstr>
      <vt:lpstr>Amos 6.1-17 – Forgetting our Mission</vt:lpstr>
      <vt:lpstr>Malachi 2.1-9– Forgetting our Role</vt:lpstr>
      <vt:lpstr>How we stop conforming…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Alexander Newman</cp:lastModifiedBy>
  <cp:revision>1</cp:revision>
  <dcterms:created xsi:type="dcterms:W3CDTF">2023-10-15T12:09:17Z</dcterms:created>
  <dcterms:modified xsi:type="dcterms:W3CDTF">2023-10-15T12:40:28Z</dcterms:modified>
</cp:coreProperties>
</file>