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7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alatino Linotype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alatino Linotype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alatino Linotype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alatino Linotype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alatino Linotype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alatino Linotype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alatino Linotype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alatino Linotype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alatino Linotyp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5E5"/>
          </a:solidFill>
        </a:fill>
      </a:tcStyle>
    </a:wholeTbl>
    <a:band2H>
      <a:tcTxStyle/>
      <a:tcStyle>
        <a:tcBdr/>
        <a:fill>
          <a:solidFill>
            <a:srgbClr val="E9EB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8CB"/>
          </a:solidFill>
        </a:fill>
      </a:tcStyle>
    </a:wholeTbl>
    <a:band2H>
      <a:tcTxStyle/>
      <a:tcStyle>
        <a:tcBdr/>
        <a:fill>
          <a:solidFill>
            <a:srgbClr val="FA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7D8"/>
          </a:solidFill>
        </a:fill>
      </a:tcStyle>
    </a:wholeTbl>
    <a:band2H>
      <a:tcTxStyle/>
      <a:tcStyle>
        <a:tcBdr/>
        <a:fill>
          <a:solidFill>
            <a:srgbClr val="EB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6" autoAdjust="0"/>
    <p:restoredTop sz="94713" autoAdjust="0"/>
  </p:normalViewPr>
  <p:slideViewPr>
    <p:cSldViewPr>
      <p:cViewPr varScale="1">
        <p:scale>
          <a:sx n="122" d="100"/>
          <a:sy n="122" d="100"/>
        </p:scale>
        <p:origin x="-7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Palatino Linotype"/>
      </a:defRPr>
    </a:lvl1pPr>
    <a:lvl2pPr indent="228600" latinLnBrk="0">
      <a:defRPr sz="1200">
        <a:latin typeface="+mj-lt"/>
        <a:ea typeface="+mj-ea"/>
        <a:cs typeface="+mj-cs"/>
        <a:sym typeface="Palatino Linotype"/>
      </a:defRPr>
    </a:lvl2pPr>
    <a:lvl3pPr indent="457200" latinLnBrk="0">
      <a:defRPr sz="1200">
        <a:latin typeface="+mj-lt"/>
        <a:ea typeface="+mj-ea"/>
        <a:cs typeface="+mj-cs"/>
        <a:sym typeface="Palatino Linotype"/>
      </a:defRPr>
    </a:lvl3pPr>
    <a:lvl4pPr indent="685800" latinLnBrk="0">
      <a:defRPr sz="1200">
        <a:latin typeface="+mj-lt"/>
        <a:ea typeface="+mj-ea"/>
        <a:cs typeface="+mj-cs"/>
        <a:sym typeface="Palatino Linotype"/>
      </a:defRPr>
    </a:lvl4pPr>
    <a:lvl5pPr indent="914400" latinLnBrk="0">
      <a:defRPr sz="1200">
        <a:latin typeface="+mj-lt"/>
        <a:ea typeface="+mj-ea"/>
        <a:cs typeface="+mj-cs"/>
        <a:sym typeface="Palatino Linotype"/>
      </a:defRPr>
    </a:lvl5pPr>
    <a:lvl6pPr indent="1143000" latinLnBrk="0">
      <a:defRPr sz="1200">
        <a:latin typeface="+mj-lt"/>
        <a:ea typeface="+mj-ea"/>
        <a:cs typeface="+mj-cs"/>
        <a:sym typeface="Palatino Linotype"/>
      </a:defRPr>
    </a:lvl6pPr>
    <a:lvl7pPr indent="1371600" latinLnBrk="0">
      <a:defRPr sz="1200">
        <a:latin typeface="+mj-lt"/>
        <a:ea typeface="+mj-ea"/>
        <a:cs typeface="+mj-cs"/>
        <a:sym typeface="Palatino Linotype"/>
      </a:defRPr>
    </a:lvl7pPr>
    <a:lvl8pPr indent="1600200" latinLnBrk="0">
      <a:defRPr sz="1200">
        <a:latin typeface="+mj-lt"/>
        <a:ea typeface="+mj-ea"/>
        <a:cs typeface="+mj-cs"/>
        <a:sym typeface="Palatino Linotype"/>
      </a:defRPr>
    </a:lvl8pPr>
    <a:lvl9pPr indent="1828800" latinLnBrk="0">
      <a:defRPr sz="1200">
        <a:latin typeface="+mj-lt"/>
        <a:ea typeface="+mj-ea"/>
        <a:cs typeface="+mj-cs"/>
        <a:sym typeface="Palatino Linotyp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685800" y="609601"/>
            <a:ext cx="7772400" cy="42672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722312" y="1371600"/>
            <a:ext cx="7772401" cy="25050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4068762"/>
            <a:ext cx="7772401" cy="113188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Oval 8"/>
          <p:cNvSpPr/>
          <p:nvPr/>
        </p:nvSpPr>
        <p:spPr>
          <a:xfrm>
            <a:off x="4296728" y="3924300"/>
            <a:ext cx="84773" cy="84772"/>
          </a:xfrm>
          <a:prstGeom prst="ellipse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SzTx/>
              <a:buFontTx/>
              <a:buNone/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5907087" y="266700"/>
            <a:ext cx="3008314" cy="2095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>
                <a:effectLst>
                  <a:outerShdw blurRad="50800" dist="25400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idx="1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907087" y="2438400"/>
            <a:ext cx="3008314" cy="3687763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25000"/>
              </a:lnSpc>
              <a:spcBef>
                <a:spcPts val="3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1679575" y="228600"/>
            <a:ext cx="5711825" cy="8953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88" name="Picture Placeholder 2"/>
          <p:cNvSpPr>
            <a:spLocks noGrp="1"/>
          </p:cNvSpPr>
          <p:nvPr>
            <p:ph type="pic" idx="21"/>
          </p:nvPr>
        </p:nvSpPr>
        <p:spPr>
          <a:xfrm>
            <a:off x="1508125" y="1143000"/>
            <a:ext cx="6054725" cy="4541045"/>
          </a:xfrm>
          <a:prstGeom prst="rect">
            <a:avLst/>
          </a:prstGeom>
          <a:ln w="76200">
            <a:solidFill>
              <a:srgbClr val="FFFFFF"/>
            </a:solidFill>
            <a:round/>
          </a:ln>
          <a:effectLst>
            <a:outerShdw blurRad="88900" dist="50800" dir="5400000" rotWithShape="0">
              <a:srgbClr val="000000">
                <a:alpha val="25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9575" y="5810250"/>
            <a:ext cx="5711825" cy="533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FontTx/>
              <a:buNone/>
              <a:defRPr sz="1600"/>
            </a:lvl1pPr>
            <a:lvl2pPr marL="0" indent="457200" algn="ctr">
              <a:spcBef>
                <a:spcPts val="300"/>
              </a:spcBef>
              <a:buSzTx/>
              <a:buFontTx/>
              <a:buNone/>
              <a:defRPr sz="1600"/>
            </a:lvl2pPr>
            <a:lvl3pPr marL="0" indent="914400" algn="ctr">
              <a:spcBef>
                <a:spcPts val="300"/>
              </a:spcBef>
              <a:buSzTx/>
              <a:buFontTx/>
              <a:buNone/>
              <a:defRPr sz="1600"/>
            </a:lvl3pPr>
            <a:lvl4pPr marL="0" indent="1371600" algn="ctr">
              <a:spcBef>
                <a:spcPts val="300"/>
              </a:spcBef>
              <a:buSzTx/>
              <a:buFontTx/>
              <a:buNone/>
              <a:defRPr sz="1600"/>
            </a:lvl4pPr>
            <a:lvl5pPr marL="0" indent="1828800" algn="ctr">
              <a:spcBef>
                <a:spcPts val="300"/>
              </a:spcBef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FF"/>
            </a:gs>
            <a:gs pos="76000">
              <a:srgbClr val="F3F3F3"/>
            </a:gs>
            <a:gs pos="92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/>
          <p:nvPr/>
        </p:nvSpPr>
        <p:spPr>
          <a:xfrm>
            <a:off x="8457759" y="6499383"/>
            <a:ext cx="84773" cy="84773"/>
          </a:xfrm>
          <a:prstGeom prst="ellipse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Oval 7"/>
          <p:cNvSpPr/>
          <p:nvPr/>
        </p:nvSpPr>
        <p:spPr>
          <a:xfrm>
            <a:off x="569118" y="6499383"/>
            <a:ext cx="84773" cy="84773"/>
          </a:xfrm>
          <a:prstGeom prst="ellipse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277" y="6416230"/>
            <a:ext cx="236485" cy="245365"/>
          </a:xfrm>
          <a:prstGeom prst="rect">
            <a:avLst/>
          </a:prstGeom>
          <a:ln w="12700">
            <a:miter lim="400000"/>
          </a:ln>
        </p:spPr>
        <p:txBody>
          <a:bodyPr wrap="none" lIns="27432" tIns="27432" rIns="27432" bIns="27432" anchor="ctr">
            <a:spAutoFit/>
          </a:bodyPr>
          <a:lstStyle>
            <a:lvl1pPr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+mj-lt"/>
          <a:ea typeface="+mj-ea"/>
          <a:cs typeface="+mj-cs"/>
          <a:sym typeface="Palatino Linotype"/>
        </a:defRPr>
      </a:lvl1pPr>
      <a:lvl2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+mj-lt"/>
          <a:ea typeface="+mj-ea"/>
          <a:cs typeface="+mj-cs"/>
          <a:sym typeface="Palatino Linotype"/>
        </a:defRPr>
      </a:lvl2pPr>
      <a:lvl3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+mj-lt"/>
          <a:ea typeface="+mj-ea"/>
          <a:cs typeface="+mj-cs"/>
          <a:sym typeface="Palatino Linotype"/>
        </a:defRPr>
      </a:lvl3pPr>
      <a:lvl4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+mj-lt"/>
          <a:ea typeface="+mj-ea"/>
          <a:cs typeface="+mj-cs"/>
          <a:sym typeface="Palatino Linotype"/>
        </a:defRPr>
      </a:lvl4pPr>
      <a:lvl5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+mj-lt"/>
          <a:ea typeface="+mj-ea"/>
          <a:cs typeface="+mj-cs"/>
          <a:sym typeface="Palatino Linotype"/>
        </a:defRPr>
      </a:lvl5pPr>
      <a:lvl6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+mj-lt"/>
          <a:ea typeface="+mj-ea"/>
          <a:cs typeface="+mj-cs"/>
          <a:sym typeface="Palatino Linotype"/>
        </a:defRPr>
      </a:lvl6pPr>
      <a:lvl7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+mj-lt"/>
          <a:ea typeface="+mj-ea"/>
          <a:cs typeface="+mj-cs"/>
          <a:sym typeface="Palatino Linotype"/>
        </a:defRPr>
      </a:lvl7pPr>
      <a:lvl8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+mj-lt"/>
          <a:ea typeface="+mj-ea"/>
          <a:cs typeface="+mj-cs"/>
          <a:sym typeface="Palatino Linotype"/>
        </a:defRPr>
      </a:lvl8pPr>
      <a:lvl9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+mj-lt"/>
          <a:ea typeface="+mj-ea"/>
          <a:cs typeface="+mj-cs"/>
          <a:sym typeface="Palatino Linotype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885825" marR="0" indent="-42862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sz="2400" b="0" i="0" u="none" strike="noStrike" cap="none" spc="0" baseline="0"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573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145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sz="2400" b="0" i="0" u="none" strike="noStrike" cap="none" spc="0" baseline="0"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717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28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sz="2400" b="0" i="0" u="none" strike="noStrike" cap="none" spc="0" baseline="0"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861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433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sz="2400" b="0" i="0" u="none" strike="noStrike" cap="none" spc="0" baseline="0"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40005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>
                <a:latin typeface="Bradley Hand ITC"/>
                <a:ea typeface="Bradley Hand ITC"/>
                <a:cs typeface="Bradley Hand ITC"/>
                <a:sym typeface="Bradley Hand ITC"/>
              </a:defRPr>
            </a:lvl1pPr>
          </a:lstStyle>
          <a:p>
            <a:r>
              <a:rPr>
                <a:latin typeface="Lucida Calligraphy" pitchFamily="66" charset="0"/>
              </a:rPr>
              <a:t>Love and Respect</a:t>
            </a:r>
          </a:p>
        </p:txBody>
      </p:sp>
      <p:sp>
        <p:nvSpPr>
          <p:cNvPr id="123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527820" y="1419726"/>
            <a:ext cx="8229601" cy="4525964"/>
          </a:xfrm>
          <a:prstGeom prst="rect">
            <a:avLst/>
          </a:prstGeom>
        </p:spPr>
        <p:txBody>
          <a:bodyPr/>
          <a:lstStyle/>
          <a:p>
            <a:pPr marL="514350" indent="-514350">
              <a:spcBef>
                <a:spcPts val="600"/>
              </a:spcBef>
              <a:buFontTx/>
              <a:buAutoNum type="arabicPeriod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 </a:t>
            </a:r>
            <a:r>
              <a:rPr>
                <a:latin typeface="Century" pitchFamily="18" charset="0"/>
              </a:rPr>
              <a:t>God created </a:t>
            </a:r>
            <a:r>
              <a:rPr b="1">
                <a:latin typeface="Century" pitchFamily="18" charset="0"/>
              </a:rPr>
              <a:t>MAN</a:t>
            </a:r>
            <a:r>
              <a:rPr>
                <a:latin typeface="Century" pitchFamily="18" charset="0"/>
              </a:rPr>
              <a:t> and </a:t>
            </a:r>
            <a:r>
              <a:rPr b="1">
                <a:latin typeface="Century" pitchFamily="18" charset="0"/>
              </a:rPr>
              <a:t>WOMAN.</a:t>
            </a:r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Men and women are </a:t>
            </a:r>
            <a:r>
              <a:rPr b="1">
                <a:latin typeface="Century" pitchFamily="18" charset="0"/>
              </a:rPr>
              <a:t>different</a:t>
            </a:r>
            <a:r>
              <a:rPr>
                <a:latin typeface="Century" pitchFamily="18" charset="0"/>
              </a:rPr>
              <a:t>.</a:t>
            </a:r>
          </a:p>
          <a:p>
            <a:pPr marL="477610" indent="-477610">
              <a:spcBef>
                <a:spcPts val="600"/>
              </a:spcBef>
              <a:buFontTx/>
              <a:buAutoNum type="arabicPeriod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rPr sz="2600">
                <a:latin typeface="Century" pitchFamily="18" charset="0"/>
              </a:rPr>
              <a:t>We all have a job to do– </a:t>
            </a:r>
            <a:r>
              <a:rPr sz="2600" b="1">
                <a:latin typeface="Century" pitchFamily="18" charset="0"/>
              </a:rPr>
              <a:t>It’s not about you</a:t>
            </a:r>
            <a:r>
              <a:rPr>
                <a:latin typeface="Century" pitchFamily="18" charset="0"/>
              </a:rPr>
              <a:t>.</a:t>
            </a:r>
          </a:p>
          <a:p>
            <a:pPr marL="0" indent="0">
              <a:buSzTx/>
              <a:buNone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    </a:t>
            </a:r>
            <a:r>
              <a:rPr sz="3800">
                <a:latin typeface="Century" pitchFamily="18" charset="0"/>
              </a:rPr>
              <a:t>A man needs to “be a MAN.”</a:t>
            </a:r>
          </a:p>
          <a:p>
            <a:pPr marL="514350" indent="-514350">
              <a:buFontTx/>
              <a:buAutoNum type="arabicPeriod" startAt="4"/>
            </a:pPr>
            <a:endParaRPr sz="3800"/>
          </a:p>
          <a:p>
            <a:pPr marL="0" indent="0">
              <a:buSzTx/>
              <a:buNone/>
            </a:pPr>
            <a:r>
              <a:t>          </a:t>
            </a:r>
          </a:p>
        </p:txBody>
      </p:sp>
      <p:pic>
        <p:nvPicPr>
          <p:cNvPr id="124" name="shutterstock_156648317.jpg" descr="shutterstock_1566483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010" y="3692138"/>
            <a:ext cx="3956009" cy="2642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11_19-Reading-Bible-Wedding.jpg" descr="11_19-Reading-Bible-Weddin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5996" y="3692138"/>
            <a:ext cx="3961941" cy="2642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creen Shot 2023-11-14 at 6.41.01 AM.png" descr="Screen Shot 2023-11-14 at 6.41.0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81000"/>
            <a:ext cx="7698983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>
                <a:latin typeface="Bradley Hand ITC"/>
                <a:ea typeface="Bradley Hand ITC"/>
                <a:cs typeface="Bradley Hand ITC"/>
                <a:sym typeface="Bradley Hand ITC"/>
              </a:defRPr>
            </a:lvl1pPr>
          </a:lstStyle>
          <a:p>
            <a:r>
              <a:rPr>
                <a:latin typeface="Lucida Calligraphy" pitchFamily="66" charset="0"/>
              </a:rPr>
              <a:t>Love and Respect</a:t>
            </a:r>
          </a:p>
        </p:txBody>
      </p:sp>
      <p:sp>
        <p:nvSpPr>
          <p:cNvPr id="130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527820" y="1419726"/>
            <a:ext cx="8229601" cy="4525964"/>
          </a:xfrm>
          <a:prstGeom prst="rect">
            <a:avLst/>
          </a:prstGeom>
        </p:spPr>
        <p:txBody>
          <a:bodyPr/>
          <a:lstStyle/>
          <a:p>
            <a:pPr marL="514350" indent="-514350">
              <a:spcBef>
                <a:spcPts val="600"/>
              </a:spcBef>
              <a:buFontTx/>
              <a:buAutoNum type="arabicPeriod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 God created </a:t>
            </a:r>
            <a:r>
              <a:rPr b="1">
                <a:latin typeface="Century" pitchFamily="18" charset="0"/>
              </a:rPr>
              <a:t>MAN</a:t>
            </a:r>
            <a:r>
              <a:rPr>
                <a:latin typeface="Century" pitchFamily="18" charset="0"/>
              </a:rPr>
              <a:t> and </a:t>
            </a:r>
            <a:r>
              <a:rPr b="1">
                <a:latin typeface="Century" pitchFamily="18" charset="0"/>
              </a:rPr>
              <a:t>WOMAN.</a:t>
            </a:r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Men and women are </a:t>
            </a:r>
            <a:r>
              <a:rPr b="1">
                <a:latin typeface="Century" pitchFamily="18" charset="0"/>
              </a:rPr>
              <a:t>different</a:t>
            </a:r>
            <a:r>
              <a:rPr>
                <a:latin typeface="Century" pitchFamily="18" charset="0"/>
              </a:rPr>
              <a:t>.</a:t>
            </a:r>
          </a:p>
          <a:p>
            <a:pPr marL="477610" indent="-477610">
              <a:spcBef>
                <a:spcPts val="600"/>
              </a:spcBef>
              <a:buFontTx/>
              <a:buAutoNum type="arabicPeriod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rPr sz="2600">
                <a:latin typeface="Century" pitchFamily="18" charset="0"/>
              </a:rPr>
              <a:t>We all have a job to do– </a:t>
            </a:r>
            <a:r>
              <a:rPr sz="2600" b="1">
                <a:latin typeface="Century" pitchFamily="18" charset="0"/>
              </a:rPr>
              <a:t>It’s not about you</a:t>
            </a:r>
            <a:r>
              <a:rPr>
                <a:latin typeface="Century" pitchFamily="18" charset="0"/>
              </a:rPr>
              <a:t>.</a:t>
            </a:r>
          </a:p>
          <a:p>
            <a:pPr marL="0" indent="0">
              <a:buSzTx/>
              <a:buNone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    </a:t>
            </a:r>
            <a:r>
              <a:rPr sz="3800">
                <a:latin typeface="Century" pitchFamily="18" charset="0"/>
              </a:rPr>
              <a:t>A man needs to “be a MAN.”</a:t>
            </a:r>
          </a:p>
          <a:p>
            <a:pPr marL="514350" indent="-514350">
              <a:buFontTx/>
              <a:buAutoNum type="arabicPeriod" startAt="4"/>
            </a:pPr>
            <a:endParaRPr sz="3800"/>
          </a:p>
          <a:p>
            <a:pPr marL="0" indent="0">
              <a:buSzTx/>
              <a:buNone/>
            </a:pPr>
            <a:r>
              <a:t>          </a:t>
            </a:r>
          </a:p>
        </p:txBody>
      </p:sp>
      <p:pic>
        <p:nvPicPr>
          <p:cNvPr id="131" name="shutterstock_156648317.jpg" descr="shutterstock_1566483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010" y="3692138"/>
            <a:ext cx="3956009" cy="2642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11_19-Reading-Bible-Wedding.jpg" descr="11_19-Reading-Bible-Weddin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5996" y="3692138"/>
            <a:ext cx="3961941" cy="2642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1" uiExpan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>
                <a:latin typeface="Bradley Hand ITC"/>
                <a:ea typeface="Bradley Hand ITC"/>
                <a:cs typeface="Bradley Hand ITC"/>
                <a:sym typeface="Bradley Hand ITC"/>
              </a:defRPr>
            </a:lvl1pPr>
          </a:lstStyle>
          <a:p>
            <a:r>
              <a:rPr>
                <a:latin typeface="Lucida Calligraphy" pitchFamily="66" charset="0"/>
              </a:rPr>
              <a:t>Love and Respect</a:t>
            </a:r>
          </a:p>
        </p:txBody>
      </p:sp>
      <p:pic>
        <p:nvPicPr>
          <p:cNvPr id="135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1676400"/>
            <a:ext cx="4633468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>
                <a:latin typeface="Bradley Hand ITC"/>
                <a:ea typeface="Bradley Hand ITC"/>
                <a:cs typeface="Bradley Hand ITC"/>
                <a:sym typeface="Bradley Hand ITC"/>
              </a:defRPr>
            </a:lvl1pPr>
          </a:lstStyle>
          <a:p>
            <a:r>
              <a:rPr>
                <a:latin typeface="Lucida Calligraphy" pitchFamily="66" charset="0"/>
              </a:rPr>
              <a:t>Love and Respect</a:t>
            </a:r>
          </a:p>
        </p:txBody>
      </p:sp>
      <p:pic>
        <p:nvPicPr>
          <p:cNvPr id="138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1828800"/>
            <a:ext cx="4495800" cy="4425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>
                <a:latin typeface="Bradley Hand ITC"/>
                <a:ea typeface="Bradley Hand ITC"/>
                <a:cs typeface="Bradley Hand ITC"/>
                <a:sym typeface="Bradley Hand ITC"/>
              </a:defRPr>
            </a:lvl1pPr>
          </a:lstStyle>
          <a:p>
            <a:r>
              <a:rPr>
                <a:latin typeface="Lucida Calligraphy" pitchFamily="66" charset="0"/>
              </a:rPr>
              <a:t>Love and Respect</a:t>
            </a:r>
          </a:p>
        </p:txBody>
      </p:sp>
      <p:sp>
        <p:nvSpPr>
          <p:cNvPr id="14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800"/>
              </a:spcBef>
              <a:buSzTx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Wives, respect your husband..</a:t>
            </a:r>
          </a:p>
          <a:p>
            <a:pPr marL="0" indent="0">
              <a:buSzTx/>
              <a:buNone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Φοβῆται</a:t>
            </a:r>
            <a:r>
              <a:rPr>
                <a:solidFill>
                  <a:srgbClr val="404040"/>
                </a:solidFill>
                <a:latin typeface="Century" pitchFamily="18" charset="0"/>
              </a:rPr>
              <a:t>=phobētai– fear, reverence, venerate.</a:t>
            </a:r>
          </a:p>
          <a:p>
            <a:pPr marL="0" indent="0">
              <a:buSzTx/>
              <a:buNone/>
              <a:defRPr>
                <a:solidFill>
                  <a:srgbClr val="753E3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1 Pet 3:5-6  </a:t>
            </a:r>
            <a:r>
              <a:rPr b="1" baseline="30000">
                <a:solidFill>
                  <a:srgbClr val="808080"/>
                </a:solidFill>
                <a:latin typeface="Century" pitchFamily="18" charset="0"/>
                <a:sym typeface="Century Gothic"/>
              </a:rPr>
              <a:t>5 </a:t>
            </a:r>
            <a:r>
              <a:rPr>
                <a:solidFill>
                  <a:srgbClr val="808080"/>
                </a:solidFill>
                <a:latin typeface="Century" pitchFamily="18" charset="0"/>
                <a:sym typeface="Century Gothic"/>
              </a:rPr>
              <a:t>For in this manner, in former times, the holy women who trusted in God also adorned themselves, being submissive to their own husbands, </a:t>
            </a:r>
            <a:r>
              <a:rPr b="1" baseline="30000">
                <a:solidFill>
                  <a:srgbClr val="808080"/>
                </a:solidFill>
                <a:latin typeface="Century" pitchFamily="18" charset="0"/>
                <a:sym typeface="Century Gothic"/>
              </a:rPr>
              <a:t>6 </a:t>
            </a:r>
            <a:r>
              <a:rPr>
                <a:latin typeface="Century" pitchFamily="18" charset="0"/>
                <a:sym typeface="Century Gothic"/>
              </a:rPr>
              <a:t>as Sarah obeyed Abraham, calling him lord, </a:t>
            </a:r>
            <a:r>
              <a:rPr>
                <a:solidFill>
                  <a:srgbClr val="808080"/>
                </a:solidFill>
                <a:latin typeface="Century" pitchFamily="18" charset="0"/>
                <a:sym typeface="Century Gothic"/>
              </a:rPr>
              <a:t>whose daughters you are if you do good and are not afraid with any terror.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build="p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>
                <a:latin typeface="Bradley Hand ITC"/>
                <a:ea typeface="Bradley Hand ITC"/>
                <a:cs typeface="Bradley Hand ITC"/>
                <a:sym typeface="Bradley Hand ITC"/>
              </a:defRPr>
            </a:lvl1pPr>
          </a:lstStyle>
          <a:p>
            <a:r>
              <a:rPr>
                <a:latin typeface="Lucida Calligraphy" pitchFamily="66" charset="0"/>
              </a:rPr>
              <a:t>Love and Respect</a:t>
            </a:r>
          </a:p>
        </p:txBody>
      </p:sp>
      <p:pic>
        <p:nvPicPr>
          <p:cNvPr id="144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1771055"/>
            <a:ext cx="5114925" cy="50580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>
                <a:latin typeface="Bradley Hand ITC"/>
                <a:ea typeface="Bradley Hand ITC"/>
                <a:cs typeface="Bradley Hand ITC"/>
                <a:sym typeface="Bradley Hand ITC"/>
              </a:defRPr>
            </a:lvl1pPr>
          </a:lstStyle>
          <a:p>
            <a:r>
              <a:rPr>
                <a:latin typeface="Lucida Calligraphy" pitchFamily="66" charset="0"/>
              </a:rPr>
              <a:t>Love and Respect</a:t>
            </a:r>
          </a:p>
        </p:txBody>
      </p:sp>
      <p:sp>
        <p:nvSpPr>
          <p:cNvPr id="14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04800" y="2133600"/>
            <a:ext cx="8229601" cy="4525964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80000"/>
              </a:lnSpc>
              <a:spcBef>
                <a:spcPts val="900"/>
              </a:spcBef>
              <a:buFontTx/>
              <a:buAutoNum type="arabicPeriod"/>
              <a:defRPr sz="4000"/>
            </a:pPr>
            <a:r>
              <a:rPr>
                <a:latin typeface="Century" pitchFamily="18" charset="0"/>
              </a:rPr>
              <a:t>Respect the role God gave him.</a:t>
            </a:r>
            <a:endParaRPr sz="2200">
              <a:latin typeface="Century" pitchFamily="18" charset="0"/>
            </a:endParaRPr>
          </a:p>
          <a:p>
            <a:pPr marL="514350" indent="-514350">
              <a:lnSpc>
                <a:spcPct val="80000"/>
              </a:lnSpc>
              <a:spcBef>
                <a:spcPts val="900"/>
              </a:spcBef>
              <a:buFontTx/>
              <a:buAutoNum type="arabicPeriod"/>
              <a:defRPr sz="4000"/>
            </a:pPr>
            <a:r>
              <a:rPr>
                <a:latin typeface="Century" pitchFamily="18" charset="0"/>
              </a:rPr>
              <a:t>Tell him you are proud of him.</a:t>
            </a:r>
            <a:endParaRPr sz="2200">
              <a:latin typeface="Century" pitchFamily="18" charset="0"/>
            </a:endParaRPr>
          </a:p>
          <a:p>
            <a:pPr marL="514350" indent="-514350">
              <a:lnSpc>
                <a:spcPct val="80000"/>
              </a:lnSpc>
              <a:spcBef>
                <a:spcPts val="900"/>
              </a:spcBef>
              <a:buFontTx/>
              <a:buAutoNum type="arabicPeriod"/>
              <a:defRPr sz="4000"/>
            </a:pPr>
            <a:r>
              <a:rPr>
                <a:latin typeface="Century" pitchFamily="18" charset="0"/>
              </a:rPr>
              <a:t>Make him feel important.</a:t>
            </a:r>
            <a:endParaRPr sz="2200">
              <a:latin typeface="Century" pitchFamily="18" charset="0"/>
            </a:endParaRPr>
          </a:p>
          <a:p>
            <a:pPr marL="514350" indent="-514350">
              <a:lnSpc>
                <a:spcPct val="80000"/>
              </a:lnSpc>
              <a:spcBef>
                <a:spcPts val="900"/>
              </a:spcBef>
              <a:buFontTx/>
              <a:buAutoNum type="arabicPeriod"/>
              <a:defRPr sz="4000"/>
            </a:pPr>
            <a:r>
              <a:rPr>
                <a:latin typeface="Century" pitchFamily="18" charset="0"/>
              </a:rPr>
              <a:t>Make him feel like a man.</a:t>
            </a:r>
            <a:endParaRPr sz="2200">
              <a:latin typeface="Century" pitchFamily="18" charset="0"/>
            </a:endParaRPr>
          </a:p>
          <a:p>
            <a:pPr marL="514350" indent="-514350">
              <a:lnSpc>
                <a:spcPct val="80000"/>
              </a:lnSpc>
              <a:spcBef>
                <a:spcPts val="900"/>
              </a:spcBef>
              <a:buFontTx/>
              <a:buAutoNum type="arabicPeriod"/>
              <a:defRPr sz="4000"/>
            </a:pPr>
            <a:r>
              <a:rPr>
                <a:latin typeface="Century" pitchFamily="18" charset="0"/>
              </a:rPr>
              <a:t>Understand his physical needs.   </a:t>
            </a:r>
            <a:r>
              <a:rPr b="1">
                <a:solidFill>
                  <a:srgbClr val="753E3E"/>
                </a:solidFill>
                <a:latin typeface="Century" pitchFamily="18" charset="0"/>
              </a:rPr>
              <a:t>1 Cor 7:3-5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>
                <a:latin typeface="Bradley Hand ITC"/>
                <a:ea typeface="Bradley Hand ITC"/>
                <a:cs typeface="Bradley Hand ITC"/>
                <a:sym typeface="Bradley Hand ITC"/>
              </a:defRPr>
            </a:lvl1pPr>
          </a:lstStyle>
          <a:p>
            <a:r>
              <a:rPr>
                <a:latin typeface="Lucida Calligraphy" pitchFamily="66" charset="0"/>
              </a:rPr>
              <a:t>Love and Respect</a:t>
            </a:r>
          </a:p>
        </p:txBody>
      </p:sp>
      <p:sp>
        <p:nvSpPr>
          <p:cNvPr id="15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100"/>
              </a:spcBef>
              <a:buSzTx/>
              <a:buNone/>
              <a:defRPr sz="4800"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His Needs</a:t>
            </a:r>
          </a:p>
          <a:p>
            <a:pPr marL="742950" indent="-742950">
              <a:buFontTx/>
              <a:buAutoNum type="arabicParenR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Sexual fulfillment.</a:t>
            </a:r>
          </a:p>
          <a:p>
            <a:pPr marL="742950" indent="-742950">
              <a:buFontTx/>
              <a:buAutoNum type="arabicParenR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Recreational companionship.</a:t>
            </a:r>
          </a:p>
          <a:p>
            <a:pPr marL="742950" indent="-742950">
              <a:buFontTx/>
              <a:buAutoNum type="arabicParenR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Attractive spouse.</a:t>
            </a:r>
          </a:p>
          <a:p>
            <a:pPr marL="742950" indent="-742950">
              <a:buFontTx/>
              <a:buAutoNum type="arabicParenR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Domestic support.</a:t>
            </a:r>
          </a:p>
          <a:p>
            <a:pPr marL="742950" indent="-742950">
              <a:buFontTx/>
              <a:buAutoNum type="arabicParenR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Admiration.</a:t>
            </a:r>
          </a:p>
          <a:p>
            <a:pPr marL="0" indent="0" algn="ctr">
              <a:spcBef>
                <a:spcPts val="1100"/>
              </a:spcBef>
              <a:buSzTx/>
              <a:buNone/>
              <a:defRPr sz="4800"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RESPECT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>
                <a:latin typeface="Bradley Hand ITC"/>
                <a:ea typeface="Bradley Hand ITC"/>
                <a:cs typeface="Bradley Hand ITC"/>
                <a:sym typeface="Bradley Hand ITC"/>
              </a:defRPr>
            </a:lvl1pPr>
          </a:lstStyle>
          <a:p>
            <a:r>
              <a:rPr>
                <a:latin typeface="Lucida Calligraphy" pitchFamily="66" charset="0"/>
              </a:rPr>
              <a:t>Love and Respect</a:t>
            </a:r>
          </a:p>
        </p:txBody>
      </p:sp>
      <p:sp>
        <p:nvSpPr>
          <p:cNvPr id="15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0"/>
              </a:spcBef>
              <a:buSzTx/>
              <a:buNone/>
              <a:defRPr sz="4400"/>
            </a:pPr>
            <a:r>
              <a:t>Husbands, love your wives…..</a:t>
            </a:r>
            <a:endParaRPr sz="2200"/>
          </a:p>
          <a:p>
            <a:pPr marL="0" indent="0">
              <a:spcBef>
                <a:spcPts val="1000"/>
              </a:spcBef>
              <a:buSzTx/>
              <a:buNone/>
              <a:defRPr sz="4400"/>
            </a:pPr>
            <a:r>
              <a:t>Eph 5:25</a:t>
            </a:r>
            <a:endParaRPr sz="2200"/>
          </a:p>
          <a:p>
            <a:pPr marL="0" indent="0">
              <a:spcBef>
                <a:spcPts val="1000"/>
              </a:spcBef>
              <a:buSzTx/>
              <a:buNone/>
              <a:defRPr sz="4400" b="1" baseline="30000">
                <a:solidFill>
                  <a:srgbClr val="753E3E"/>
                </a:solidFill>
              </a:defRPr>
            </a:pPr>
            <a:r>
              <a:t>  </a:t>
            </a:r>
            <a:r>
              <a:rPr sz="3700">
                <a:solidFill>
                  <a:srgbClr val="808080"/>
                </a:solidFill>
              </a:rPr>
              <a:t>25 </a:t>
            </a:r>
            <a:r>
              <a:rPr sz="3700" b="0" baseline="0">
                <a:solidFill>
                  <a:srgbClr val="808080"/>
                </a:solidFill>
              </a:rPr>
              <a:t>Husbands, love your wives, </a:t>
            </a:r>
            <a:r>
              <a:rPr sz="3700" b="0" baseline="0"/>
              <a:t>just as Christ also loved the church</a:t>
            </a:r>
            <a:r>
              <a:rPr sz="3700" b="0" baseline="0">
                <a:solidFill>
                  <a:srgbClr val="808080"/>
                </a:solidFill>
              </a:rPr>
              <a:t> and gave Himself for her, ….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FF"/>
            </a:gs>
            <a:gs pos="76000">
              <a:srgbClr val="F3F3F3"/>
            </a:gs>
            <a:gs pos="92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title"/>
          </p:nvPr>
        </p:nvSpPr>
        <p:spPr>
          <a:xfrm>
            <a:off x="762000" y="4898247"/>
            <a:ext cx="7772400" cy="1470026"/>
          </a:xfrm>
          <a:prstGeom prst="rect">
            <a:avLst/>
          </a:prstGeom>
        </p:spPr>
        <p:txBody>
          <a:bodyPr/>
          <a:lstStyle>
            <a:lvl1pPr defTabSz="832104">
              <a:defRPr sz="6552">
                <a:effectLst>
                  <a:outerShdw blurRad="57785" dist="34671" dir="5400000" rotWithShape="0">
                    <a:srgbClr val="000000">
                      <a:alpha val="25000"/>
                    </a:srgbClr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>
                <a:latin typeface="Century" pitchFamily="18" charset="0"/>
              </a:rPr>
              <a:t>Ephesians</a:t>
            </a:r>
            <a:r>
              <a:t> </a:t>
            </a:r>
            <a:r>
              <a:rPr>
                <a:latin typeface="Century" pitchFamily="18" charset="0"/>
              </a:rPr>
              <a:t>5:22-33</a:t>
            </a:r>
          </a:p>
        </p:txBody>
      </p:sp>
      <p:pic>
        <p:nvPicPr>
          <p:cNvPr id="101" name="groom-putting-ring-bride-s-finger_1157-338.jpg" descr="groom-putting-ring-bride-s-finger_1157-33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8278" y="1148495"/>
            <a:ext cx="6187444" cy="4121668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LOVE and RESPECT"/>
          <p:cNvSpPr txBox="1"/>
          <p:nvPr/>
        </p:nvSpPr>
        <p:spPr>
          <a:xfrm>
            <a:off x="762000" y="228600"/>
            <a:ext cx="8113284" cy="90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300">
                <a:solidFill>
                  <a:schemeClr val="accent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endParaRPr>
              <a:latin typeface="Lucida Calligraphy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>
                <a:latin typeface="Bradley Hand ITC"/>
                <a:ea typeface="Bradley Hand ITC"/>
                <a:cs typeface="Bradley Hand ITC"/>
                <a:sym typeface="Bradley Hand ITC"/>
              </a:defRPr>
            </a:lvl1pPr>
          </a:lstStyle>
          <a:p>
            <a:r>
              <a:rPr>
                <a:latin typeface="Lucida Calligraphy" pitchFamily="66" charset="0"/>
              </a:rPr>
              <a:t>Love and Respect</a:t>
            </a:r>
          </a:p>
        </p:txBody>
      </p:sp>
      <p:sp>
        <p:nvSpPr>
          <p:cNvPr id="15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0"/>
              </a:spcBef>
              <a:buSzTx/>
              <a:buNone/>
              <a:defRPr sz="4400"/>
            </a:pPr>
            <a:r>
              <a:t>Husbands, love your wives…</a:t>
            </a:r>
          </a:p>
          <a:p>
            <a:pPr marL="514350" indent="-514350">
              <a:spcBef>
                <a:spcPts val="1000"/>
              </a:spcBef>
              <a:buFontTx/>
              <a:buAutoNum type="arabicPeriod"/>
              <a:defRPr sz="4400"/>
            </a:pPr>
            <a:r>
              <a:t>Make her feel secure.</a:t>
            </a:r>
          </a:p>
          <a:p>
            <a:pPr marL="514350" indent="-514350">
              <a:spcBef>
                <a:spcPts val="1000"/>
              </a:spcBef>
              <a:buFontTx/>
              <a:buAutoNum type="arabicPeriod"/>
              <a:defRPr sz="4400"/>
            </a:pPr>
            <a:r>
              <a:t>Express your love to her.</a:t>
            </a:r>
          </a:p>
          <a:p>
            <a:pPr marL="514350" indent="-514350">
              <a:spcBef>
                <a:spcPts val="1000"/>
              </a:spcBef>
              <a:buFontTx/>
              <a:buAutoNum type="arabicPeriod"/>
              <a:defRPr sz="4400"/>
            </a:pPr>
            <a:r>
              <a:t>Honor her.</a:t>
            </a:r>
          </a:p>
        </p:txBody>
      </p:sp>
      <p:pic>
        <p:nvPicPr>
          <p:cNvPr id="15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3942424"/>
            <a:ext cx="3727587" cy="2796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build="p" bldLvl="5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>
                <a:latin typeface="Bradley Hand ITC"/>
                <a:ea typeface="Bradley Hand ITC"/>
                <a:cs typeface="Bradley Hand ITC"/>
                <a:sym typeface="Bradley Hand ITC"/>
              </a:defRPr>
            </a:lvl1pPr>
          </a:lstStyle>
          <a:p>
            <a:r>
              <a:rPr>
                <a:latin typeface="Lucida Calligraphy" pitchFamily="66" charset="0"/>
              </a:rPr>
              <a:t>Love and Respect</a:t>
            </a:r>
          </a:p>
        </p:txBody>
      </p:sp>
      <p:sp>
        <p:nvSpPr>
          <p:cNvPr id="16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100"/>
              </a:spcBef>
              <a:buSzTx/>
              <a:buNone/>
              <a:defRPr sz="4800">
                <a:latin typeface="Verdana"/>
                <a:ea typeface="Verdana"/>
                <a:cs typeface="Verdana"/>
                <a:sym typeface="Verdana"/>
              </a:defRPr>
            </a:pPr>
            <a:r>
              <a:t>Her Needs</a:t>
            </a:r>
          </a:p>
          <a:p>
            <a:pPr marL="514350" indent="-514350">
              <a:buFontTx/>
              <a:buAutoNum type="arabicParenR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Affection.</a:t>
            </a:r>
          </a:p>
          <a:p>
            <a:pPr marL="514350" indent="-514350">
              <a:buFontTx/>
              <a:buAutoNum type="arabicParenR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Communication</a:t>
            </a:r>
          </a:p>
          <a:p>
            <a:pPr marL="514350" indent="-514350">
              <a:buFontTx/>
              <a:buAutoNum type="arabicParenR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Honesty and openness.</a:t>
            </a:r>
          </a:p>
          <a:p>
            <a:pPr marL="514350" indent="-514350">
              <a:buFontTx/>
              <a:buAutoNum type="arabicParenR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Financial support.</a:t>
            </a:r>
          </a:p>
          <a:p>
            <a:pPr marL="514350" indent="-514350">
              <a:buFontTx/>
              <a:buAutoNum type="arabicParenR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Family Commitment</a:t>
            </a:r>
          </a:p>
          <a:p>
            <a:pPr marL="0" indent="0" algn="ctr">
              <a:spcBef>
                <a:spcPts val="1100"/>
              </a:spcBef>
              <a:buSzTx/>
              <a:buNone/>
              <a:defRPr sz="4800">
                <a:latin typeface="Verdana"/>
                <a:ea typeface="Verdana"/>
                <a:cs typeface="Verdana"/>
                <a:sym typeface="Verdana"/>
              </a:defRPr>
            </a:pPr>
            <a:r>
              <a:t>LOVE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>
                <a:latin typeface="Bradley Hand ITC"/>
                <a:ea typeface="Bradley Hand ITC"/>
                <a:cs typeface="Bradley Hand ITC"/>
                <a:sym typeface="Bradley Hand ITC"/>
              </a:defRPr>
            </a:lvl1pPr>
          </a:lstStyle>
          <a:p>
            <a:r>
              <a:rPr>
                <a:latin typeface="Lucida Calligraphy" pitchFamily="66" charset="0"/>
              </a:rPr>
              <a:t>Love and Respect</a:t>
            </a:r>
          </a:p>
        </p:txBody>
      </p:sp>
      <p:sp>
        <p:nvSpPr>
          <p:cNvPr id="16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514350" indent="-514350">
              <a:spcBef>
                <a:spcPts val="600"/>
              </a:spcBef>
              <a:buFontTx/>
              <a:buAutoNum type="arabicParenR"/>
              <a:defRPr sz="2800"/>
            </a:pPr>
            <a:r>
              <a:t>Communicate.</a:t>
            </a:r>
          </a:p>
          <a:p>
            <a:pPr marL="514350" indent="-514350">
              <a:spcBef>
                <a:spcPts val="600"/>
              </a:spcBef>
              <a:buFontTx/>
              <a:buAutoNum type="arabicParenR"/>
              <a:defRPr sz="2800"/>
            </a:pPr>
            <a:r>
              <a:t>Be honest about how you feel.</a:t>
            </a:r>
          </a:p>
          <a:p>
            <a:pPr marL="514350" indent="-514350">
              <a:spcBef>
                <a:spcPts val="600"/>
              </a:spcBef>
              <a:buFontTx/>
              <a:buAutoNum type="arabicParenR"/>
              <a:defRPr sz="2800"/>
            </a:pPr>
            <a:r>
              <a:t>Stay committed.</a:t>
            </a:r>
          </a:p>
        </p:txBody>
      </p:sp>
      <p:pic>
        <p:nvPicPr>
          <p:cNvPr id="16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3505200"/>
            <a:ext cx="6985000" cy="259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FF"/>
            </a:gs>
            <a:gs pos="76000">
              <a:srgbClr val="F3F3F3"/>
            </a:gs>
            <a:gs pos="92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title"/>
          </p:nvPr>
        </p:nvSpPr>
        <p:spPr>
          <a:xfrm>
            <a:off x="762000" y="4898247"/>
            <a:ext cx="7772400" cy="1470026"/>
          </a:xfrm>
          <a:prstGeom prst="rect">
            <a:avLst/>
          </a:prstGeom>
        </p:spPr>
        <p:txBody>
          <a:bodyPr/>
          <a:lstStyle>
            <a:lvl1pPr defTabSz="832104">
              <a:defRPr sz="6552">
                <a:effectLst>
                  <a:outerShdw blurRad="57785" dist="34671" dir="5400000" rotWithShape="0">
                    <a:srgbClr val="000000">
                      <a:alpha val="25000"/>
                    </a:srgbClr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>
                <a:latin typeface="Century" pitchFamily="18" charset="0"/>
              </a:rPr>
              <a:t>Ephesians</a:t>
            </a:r>
            <a:r>
              <a:t> </a:t>
            </a:r>
            <a:r>
              <a:rPr>
                <a:latin typeface="Century" pitchFamily="18" charset="0"/>
              </a:rPr>
              <a:t>5:22-33</a:t>
            </a:r>
          </a:p>
        </p:txBody>
      </p:sp>
      <p:pic>
        <p:nvPicPr>
          <p:cNvPr id="101" name="groom-putting-ring-bride-s-finger_1157-338.jpg" descr="groom-putting-ring-bride-s-finger_1157-33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8278" y="1148495"/>
            <a:ext cx="6187444" cy="4121668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LOVE and RESPECT"/>
          <p:cNvSpPr txBox="1"/>
          <p:nvPr/>
        </p:nvSpPr>
        <p:spPr>
          <a:xfrm>
            <a:off x="762000" y="228600"/>
            <a:ext cx="8113284" cy="90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300">
                <a:solidFill>
                  <a:schemeClr val="accent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b="1">
                <a:latin typeface="Lucida Calligraphy" pitchFamily="66" charset="0"/>
              </a:rPr>
              <a:t>LOVE and RESPECT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>
                <a:latin typeface="Bradley Hand ITC"/>
                <a:ea typeface="Bradley Hand ITC"/>
                <a:cs typeface="Bradley Hand ITC"/>
                <a:sym typeface="Bradley Hand ITC"/>
              </a:defRPr>
            </a:lvl1pPr>
          </a:lstStyle>
          <a:p>
            <a:r>
              <a:rPr>
                <a:latin typeface="Lucida Calligraphy" pitchFamily="66" charset="0"/>
              </a:rPr>
              <a:t>Love and Respect</a:t>
            </a:r>
          </a:p>
        </p:txBody>
      </p:sp>
      <p:sp>
        <p:nvSpPr>
          <p:cNvPr id="108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God created </a:t>
            </a:r>
            <a:r>
              <a:rPr b="1">
                <a:latin typeface="Century" pitchFamily="18" charset="0"/>
              </a:rPr>
              <a:t>MAN</a:t>
            </a:r>
            <a:r>
              <a:rPr i="1">
                <a:latin typeface="Century" pitchFamily="18" charset="0"/>
              </a:rPr>
              <a:t> </a:t>
            </a:r>
            <a:r>
              <a:rPr>
                <a:latin typeface="Century" pitchFamily="18" charset="0"/>
              </a:rPr>
              <a:t>and </a:t>
            </a:r>
            <a:r>
              <a:rPr b="1">
                <a:latin typeface="Century" pitchFamily="18" charset="0"/>
              </a:rPr>
              <a:t>WOMAN</a:t>
            </a:r>
            <a:r>
              <a:t>.</a:t>
            </a:r>
          </a:p>
        </p:txBody>
      </p:sp>
      <p:pic>
        <p:nvPicPr>
          <p:cNvPr id="109" name="survive-a-divorce.jpeg" descr="survive-a-divorce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41172" y="2123757"/>
            <a:ext cx="5629307" cy="4525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1" uiExpan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Divorce.jpeg" descr="Divorc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145" y="856681"/>
            <a:ext cx="8006763" cy="5345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>
                <a:latin typeface="Bradley Hand ITC"/>
                <a:ea typeface="Bradley Hand ITC"/>
                <a:cs typeface="Bradley Hand ITC"/>
                <a:sym typeface="Bradley Hand ITC"/>
              </a:defRPr>
            </a:lvl1pPr>
          </a:lstStyle>
          <a:p>
            <a:r>
              <a:rPr>
                <a:latin typeface="Lucida Calligraphy" pitchFamily="66" charset="0"/>
              </a:rPr>
              <a:t>Love and Respect</a:t>
            </a:r>
          </a:p>
        </p:txBody>
      </p:sp>
      <p:sp>
        <p:nvSpPr>
          <p:cNvPr id="114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God created </a:t>
            </a:r>
            <a:r>
              <a:rPr b="1">
                <a:latin typeface="Century" pitchFamily="18" charset="0"/>
              </a:rPr>
              <a:t>MAN</a:t>
            </a:r>
            <a:r>
              <a:rPr i="1">
                <a:latin typeface="Century" pitchFamily="18" charset="0"/>
              </a:rPr>
              <a:t> </a:t>
            </a:r>
            <a:r>
              <a:rPr>
                <a:latin typeface="Century" pitchFamily="18" charset="0"/>
              </a:rPr>
              <a:t>and </a:t>
            </a:r>
            <a:r>
              <a:rPr b="1">
                <a:latin typeface="Century" pitchFamily="18" charset="0"/>
              </a:rPr>
              <a:t>WOMAN</a:t>
            </a:r>
            <a:r>
              <a:rPr>
                <a:latin typeface="Century" pitchFamily="18" charset="0"/>
              </a:rPr>
              <a:t>.</a:t>
            </a:r>
            <a:endParaRPr sz="2000">
              <a:latin typeface="Century" pitchFamily="18" charset="0"/>
            </a:endParaRP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Men and women are </a:t>
            </a:r>
            <a:r>
              <a:rPr b="1">
                <a:latin typeface="Century" pitchFamily="18" charset="0"/>
              </a:rPr>
              <a:t>different.</a:t>
            </a:r>
            <a:r>
              <a:rPr>
                <a:latin typeface="Century" pitchFamily="18" charset="0"/>
              </a:rPr>
              <a:t> </a:t>
            </a:r>
            <a:endParaRPr sz="2000">
              <a:latin typeface="Century" pitchFamily="18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         </a:t>
            </a:r>
          </a:p>
        </p:txBody>
      </p:sp>
      <p:pic>
        <p:nvPicPr>
          <p:cNvPr id="115" name="90.jpeg" descr="9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0270" y="2634246"/>
            <a:ext cx="6874816" cy="3867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1" uiExpan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>
                <a:latin typeface="Bradley Hand ITC"/>
                <a:ea typeface="Bradley Hand ITC"/>
                <a:cs typeface="Bradley Hand ITC"/>
                <a:sym typeface="Bradley Hand ITC"/>
              </a:defRPr>
            </a:lvl1pPr>
          </a:lstStyle>
          <a:p>
            <a:r>
              <a:rPr>
                <a:latin typeface="Lucida Calligraphy" pitchFamily="66" charset="0"/>
              </a:rPr>
              <a:t>Love and Respect</a:t>
            </a:r>
          </a:p>
        </p:txBody>
      </p:sp>
      <p:sp>
        <p:nvSpPr>
          <p:cNvPr id="118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God created </a:t>
            </a:r>
            <a:r>
              <a:rPr b="1">
                <a:latin typeface="Century" pitchFamily="18" charset="0"/>
              </a:rPr>
              <a:t>MAN</a:t>
            </a:r>
            <a:r>
              <a:rPr i="1">
                <a:latin typeface="Century" pitchFamily="18" charset="0"/>
              </a:rPr>
              <a:t> </a:t>
            </a:r>
            <a:r>
              <a:rPr>
                <a:latin typeface="Century" pitchFamily="18" charset="0"/>
              </a:rPr>
              <a:t>and </a:t>
            </a:r>
            <a:r>
              <a:rPr b="1">
                <a:latin typeface="Century" pitchFamily="18" charset="0"/>
              </a:rPr>
              <a:t>WOMAN</a:t>
            </a:r>
            <a:r>
              <a:rPr>
                <a:latin typeface="Century" pitchFamily="18" charset="0"/>
              </a:rPr>
              <a:t>.</a:t>
            </a:r>
            <a:endParaRPr sz="2000">
              <a:latin typeface="Century" pitchFamily="18" charset="0"/>
            </a:endParaRP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Men and women are </a:t>
            </a:r>
            <a:r>
              <a:rPr b="1">
                <a:latin typeface="Century" pitchFamily="18" charset="0"/>
              </a:rPr>
              <a:t>different.</a:t>
            </a:r>
            <a:r>
              <a:rPr>
                <a:latin typeface="Century" pitchFamily="18" charset="0"/>
              </a:rPr>
              <a:t> </a:t>
            </a:r>
            <a:endParaRPr sz="2000">
              <a:latin typeface="Century" pitchFamily="18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          Matt 19:4-6-- </a:t>
            </a:r>
            <a:r>
              <a:rPr b="1" baseline="30000">
                <a:latin typeface="Century" pitchFamily="18" charset="0"/>
              </a:rPr>
              <a:t>4 </a:t>
            </a:r>
            <a:r>
              <a:rPr>
                <a:latin typeface="Century" pitchFamily="18" charset="0"/>
              </a:rPr>
              <a:t>And He answered and said to them, “Have you not read that He who made </a:t>
            </a:r>
            <a:r>
              <a:rPr i="1">
                <a:latin typeface="Century" pitchFamily="18" charset="0"/>
              </a:rPr>
              <a:t>them</a:t>
            </a:r>
            <a:r>
              <a:rPr>
                <a:latin typeface="Century" pitchFamily="18" charset="0"/>
              </a:rPr>
              <a:t> at the beginning ‘made them </a:t>
            </a:r>
            <a:r>
              <a:rPr b="1">
                <a:latin typeface="Century" pitchFamily="18" charset="0"/>
              </a:rPr>
              <a:t>male</a:t>
            </a:r>
            <a:r>
              <a:rPr>
                <a:latin typeface="Century" pitchFamily="18" charset="0"/>
              </a:rPr>
              <a:t> and </a:t>
            </a:r>
            <a:r>
              <a:rPr b="1">
                <a:latin typeface="Century" pitchFamily="18" charset="0"/>
              </a:rPr>
              <a:t>female</a:t>
            </a:r>
            <a:r>
              <a:rPr>
                <a:latin typeface="Century" pitchFamily="18" charset="0"/>
              </a:rPr>
              <a:t>, </a:t>
            </a:r>
            <a:r>
              <a:rPr b="1" baseline="30000">
                <a:latin typeface="Century" pitchFamily="18" charset="0"/>
              </a:rPr>
              <a:t>5 </a:t>
            </a:r>
            <a:r>
              <a:rPr>
                <a:latin typeface="Century" pitchFamily="18" charset="0"/>
              </a:rPr>
              <a:t>and said, ‘For this reason a man shall leave his father and mother and be joined to his wife, and the two shall become one flesh’?</a:t>
            </a:r>
            <a:r>
              <a:rPr baseline="30000">
                <a:latin typeface="Century" pitchFamily="18" charset="0"/>
              </a:rPr>
              <a:t> </a:t>
            </a:r>
            <a:r>
              <a:rPr>
                <a:latin typeface="Century" pitchFamily="18" charset="0"/>
              </a:rPr>
              <a:t> </a:t>
            </a:r>
            <a:r>
              <a:rPr b="1" baseline="30000">
                <a:latin typeface="Century" pitchFamily="18" charset="0"/>
              </a:rPr>
              <a:t>6 </a:t>
            </a:r>
            <a:r>
              <a:rPr>
                <a:latin typeface="Century" pitchFamily="18" charset="0"/>
              </a:rPr>
              <a:t>So then, they are no longer two but one flesh. Therefore what God has joined together, let not man separate.”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1" uiExpand="1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AdobeStock_62125649-835x424.png" descr="AdobeStock_62125649-835x4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30" y="1347123"/>
            <a:ext cx="8429690" cy="4280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>
                <a:latin typeface="Bradley Hand ITC"/>
                <a:ea typeface="Bradley Hand ITC"/>
                <a:cs typeface="Bradley Hand ITC"/>
                <a:sym typeface="Bradley Hand ITC"/>
              </a:defRPr>
            </a:lvl1pPr>
          </a:lstStyle>
          <a:p>
            <a:r>
              <a:rPr>
                <a:latin typeface="Lucida Calligraphy" pitchFamily="66" charset="0"/>
              </a:rPr>
              <a:t>Love and Respect</a:t>
            </a:r>
          </a:p>
        </p:txBody>
      </p:sp>
      <p:sp>
        <p:nvSpPr>
          <p:cNvPr id="123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527820" y="1419726"/>
            <a:ext cx="8229601" cy="4525964"/>
          </a:xfrm>
          <a:prstGeom prst="rect">
            <a:avLst/>
          </a:prstGeom>
        </p:spPr>
        <p:txBody>
          <a:bodyPr/>
          <a:lstStyle/>
          <a:p>
            <a:pPr marL="514350" indent="-514350">
              <a:spcBef>
                <a:spcPts val="600"/>
              </a:spcBef>
              <a:buFontTx/>
              <a:buAutoNum type="arabicPeriod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 </a:t>
            </a:r>
            <a:r>
              <a:rPr>
                <a:latin typeface="Century" pitchFamily="18" charset="0"/>
              </a:rPr>
              <a:t>God created </a:t>
            </a:r>
            <a:r>
              <a:rPr b="1">
                <a:latin typeface="Century" pitchFamily="18" charset="0"/>
              </a:rPr>
              <a:t>MAN</a:t>
            </a:r>
            <a:r>
              <a:rPr>
                <a:latin typeface="Century" pitchFamily="18" charset="0"/>
              </a:rPr>
              <a:t> and </a:t>
            </a:r>
            <a:r>
              <a:rPr b="1">
                <a:latin typeface="Century" pitchFamily="18" charset="0"/>
              </a:rPr>
              <a:t>WOMAN.</a:t>
            </a:r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Men and women are </a:t>
            </a:r>
            <a:r>
              <a:rPr b="1">
                <a:latin typeface="Century" pitchFamily="18" charset="0"/>
              </a:rPr>
              <a:t>different</a:t>
            </a:r>
            <a:r>
              <a:rPr>
                <a:latin typeface="Century" pitchFamily="18" charset="0"/>
              </a:rPr>
              <a:t>.</a:t>
            </a:r>
          </a:p>
          <a:p>
            <a:pPr marL="477610" indent="-477610">
              <a:spcBef>
                <a:spcPts val="600"/>
              </a:spcBef>
              <a:buFontTx/>
              <a:buAutoNum type="arabicPeriod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rPr sz="2600">
                <a:latin typeface="Century" pitchFamily="18" charset="0"/>
              </a:rPr>
              <a:t>We all have a job to do– </a:t>
            </a:r>
            <a:r>
              <a:rPr sz="2600" b="1">
                <a:latin typeface="Century" pitchFamily="18" charset="0"/>
              </a:rPr>
              <a:t>It’s not about you</a:t>
            </a:r>
            <a:r>
              <a:rPr>
                <a:latin typeface="Century" pitchFamily="18" charset="0"/>
              </a:rPr>
              <a:t>.</a:t>
            </a:r>
          </a:p>
          <a:p>
            <a:pPr marL="0" indent="0">
              <a:buSzTx/>
              <a:buNone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latin typeface="Century" pitchFamily="18" charset="0"/>
              </a:rPr>
              <a:t>    </a:t>
            </a:r>
            <a:endParaRPr sz="3800">
              <a:latin typeface="Century" pitchFamily="18" charset="0"/>
            </a:endParaRPr>
          </a:p>
          <a:p>
            <a:pPr marL="514350" indent="-514350">
              <a:buFontTx/>
              <a:buAutoNum type="arabicPeriod" startAt="4"/>
            </a:pPr>
            <a:endParaRPr sz="3800"/>
          </a:p>
          <a:p>
            <a:pPr marL="0" indent="0">
              <a:buSzTx/>
              <a:buNone/>
            </a:pPr>
            <a:r>
              <a:t>          </a:t>
            </a:r>
          </a:p>
        </p:txBody>
      </p:sp>
      <p:pic>
        <p:nvPicPr>
          <p:cNvPr id="124" name="shutterstock_156648317.jpg" descr="shutterstock_1566483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010" y="3692138"/>
            <a:ext cx="3956009" cy="2642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11_19-Reading-Bible-Wedding.jpg" descr="11_19-Reading-Bible-Weddin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5996" y="3692138"/>
            <a:ext cx="3961941" cy="2642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uiExpand="1" build="p" bldLvl="5" animBg="1" advAuto="0"/>
    </p:bldLst>
  </p:timing>
</p:sld>
</file>

<file path=ppt/theme/theme1.xml><?xml version="1.0" encoding="utf-8"?>
<a:theme xmlns:a="http://schemas.openxmlformats.org/drawingml/2006/main" name="Executive">
  <a:themeElements>
    <a:clrScheme name="Executiv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0000FF"/>
      </a:hlink>
      <a:folHlink>
        <a:srgbClr val="FF00F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8575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0000FF"/>
      </a:hlink>
      <a:folHlink>
        <a:srgbClr val="FF00FF"/>
      </a:folHlink>
    </a:clrScheme>
    <a:fontScheme name="Executive">
      <a:majorFont>
        <a:latin typeface="Palatino Linotype"/>
        <a:ea typeface="Palatino Linotype"/>
        <a:cs typeface="Palatino Linotype"/>
      </a:majorFont>
      <a:minorFont>
        <a:latin typeface="Helvetica"/>
        <a:ea typeface="Helvetica"/>
        <a:cs typeface="Helvetica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8575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Executive">
    <a:dk1>
      <a:srgbClr val="000000"/>
    </a:dk1>
    <a:lt1>
      <a:srgbClr val="FFFFFF"/>
    </a:lt1>
    <a:dk2>
      <a:srgbClr val="A7A7A7"/>
    </a:dk2>
    <a:lt2>
      <a:srgbClr val="535353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Executive">
    <a:dk1>
      <a:srgbClr val="000000"/>
    </a:dk1>
    <a:lt1>
      <a:srgbClr val="FFFFFF"/>
    </a:lt1>
    <a:dk2>
      <a:srgbClr val="A7A7A7"/>
    </a:dk2>
    <a:lt2>
      <a:srgbClr val="535353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320</Words>
  <PresentationFormat>On-screen Show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Slide 1</vt:lpstr>
      <vt:lpstr>Ephesians 5:22-33</vt:lpstr>
      <vt:lpstr>Ephesians 5:22-33</vt:lpstr>
      <vt:lpstr>Love and Respect</vt:lpstr>
      <vt:lpstr>Slide 5</vt:lpstr>
      <vt:lpstr>Love and Respect</vt:lpstr>
      <vt:lpstr>Love and Respect</vt:lpstr>
      <vt:lpstr>Slide 8</vt:lpstr>
      <vt:lpstr>Love and Respect</vt:lpstr>
      <vt:lpstr>Love and Respect</vt:lpstr>
      <vt:lpstr>Slide 11</vt:lpstr>
      <vt:lpstr>Love and Respect</vt:lpstr>
      <vt:lpstr>Love and Respect</vt:lpstr>
      <vt:lpstr>Love and Respect</vt:lpstr>
      <vt:lpstr>Love and Respect</vt:lpstr>
      <vt:lpstr>Love and Respect</vt:lpstr>
      <vt:lpstr>Love and Respect</vt:lpstr>
      <vt:lpstr>Love and Respect</vt:lpstr>
      <vt:lpstr>Love and Respect</vt:lpstr>
      <vt:lpstr>Love and Respect</vt:lpstr>
      <vt:lpstr>Love and Respect</vt:lpstr>
      <vt:lpstr>Love and Respect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</cp:revision>
  <dcterms:modified xsi:type="dcterms:W3CDTF">2023-11-19T14:51:27Z</dcterms:modified>
</cp:coreProperties>
</file>