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2F9F88-A96D-4A27-964B-B2FB450858A1}" v="2" dt="2023-12-24T13:36:11.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114" d="100"/>
          <a:sy n="114" d="100"/>
        </p:scale>
        <p:origin x="300" y="14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999A8DD2-C443-44AD-85B3-4CE72B962C5F}" type="datetimeFigureOut">
              <a:rPr lang="en-US" smtClean="0"/>
              <a:t>12/24/2023</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418265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999A8DD2-C443-44AD-85B3-4CE72B962C5F}" type="datetimeFigureOut">
              <a:rPr lang="en-US" smtClean="0"/>
              <a:t>12/24/2023</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537479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99A8DD2-C443-44AD-85B3-4CE72B962C5F}" type="datetimeFigureOut">
              <a:rPr lang="en-US" smtClean="0"/>
              <a:t>12/24/2023</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310974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999A8DD2-C443-44AD-85B3-4CE72B962C5F}" type="datetimeFigureOut">
              <a:rPr lang="en-US" smtClean="0"/>
              <a:t>12/24/2023</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3843584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999A8DD2-C443-44AD-85B3-4CE72B962C5F}" type="datetimeFigureOut">
              <a:rPr lang="en-US" smtClean="0"/>
              <a:t>12/24/2023</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425592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999A8DD2-C443-44AD-85B3-4CE72B962C5F}" type="datetimeFigureOut">
              <a:rPr lang="en-US" smtClean="0"/>
              <a:t>12/24/2023</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377303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999A8DD2-C443-44AD-85B3-4CE72B962C5F}" type="datetimeFigureOut">
              <a:rPr lang="en-US" smtClean="0"/>
              <a:t>12/24/2023</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136380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999A8DD2-C443-44AD-85B3-4CE72B962C5F}" type="datetimeFigureOut">
              <a:rPr lang="en-US" smtClean="0"/>
              <a:t>12/24/2023</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366972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999A8DD2-C443-44AD-85B3-4CE72B962C5F}" type="datetimeFigureOut">
              <a:rPr lang="en-US" smtClean="0"/>
              <a:t>12/24/2023</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209528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999A8DD2-C443-44AD-85B3-4CE72B962C5F}" type="datetimeFigureOut">
              <a:rPr lang="en-US" smtClean="0"/>
              <a:t>12/24/2023</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2953363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99A8DD2-C443-44AD-85B3-4CE72B962C5F}" type="datetimeFigureOut">
              <a:rPr lang="en-US" smtClean="0"/>
              <a:t>12/24/2023</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3051919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999A8DD2-C443-44AD-85B3-4CE72B962C5F}" type="datetimeFigureOut">
              <a:rPr lang="en-US" smtClean="0"/>
              <a:t>12/24/2023</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FA4FCA09-A334-4A38-8A78-E51DCD588AB3}" type="slidenum">
              <a:rPr lang="en-US" smtClean="0"/>
              <a:t>‹#›</a:t>
            </a:fld>
            <a:endParaRPr lang="en-US"/>
          </a:p>
        </p:txBody>
      </p:sp>
    </p:spTree>
    <p:extLst>
      <p:ext uri="{BB962C8B-B14F-4D97-AF65-F5344CB8AC3E}">
        <p14:creationId xmlns:p14="http://schemas.microsoft.com/office/powerpoint/2010/main" val="171474107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A875D55-4A80-43E9-38F6-27E366493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D572980-FB84-8C29-1FAC-FAC5ECE29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ainting of angels and animals&#10;&#10;Description automatically generated">
            <a:extLst>
              <a:ext uri="{FF2B5EF4-FFF2-40B4-BE49-F238E27FC236}">
                <a16:creationId xmlns:a16="http://schemas.microsoft.com/office/drawing/2014/main" id="{1DA285A4-4294-4F5E-8446-3A224BD0C319}"/>
              </a:ext>
            </a:extLst>
          </p:cNvPr>
          <p:cNvPicPr>
            <a:picLocks noChangeAspect="1"/>
          </p:cNvPicPr>
          <p:nvPr/>
        </p:nvPicPr>
        <p:blipFill rotWithShape="1">
          <a:blip r:embed="rId2">
            <a:alphaModFix amt="60000"/>
            <a:extLst>
              <a:ext uri="{28A0092B-C50C-407E-A947-70E740481C1C}">
                <a14:useLocalDpi xmlns:a14="http://schemas.microsoft.com/office/drawing/2010/main" val="0"/>
              </a:ext>
            </a:extLst>
          </a:blip>
          <a:srcRect t="21927" b="5493"/>
          <a:stretch/>
        </p:blipFill>
        <p:spPr>
          <a:xfrm>
            <a:off x="1" y="1"/>
            <a:ext cx="12192000" cy="6857999"/>
          </a:xfrm>
          <a:prstGeom prst="rect">
            <a:avLst/>
          </a:prstGeom>
        </p:spPr>
      </p:pic>
      <p:sp>
        <p:nvSpPr>
          <p:cNvPr id="6" name="TextBox 5">
            <a:extLst>
              <a:ext uri="{FF2B5EF4-FFF2-40B4-BE49-F238E27FC236}">
                <a16:creationId xmlns:a16="http://schemas.microsoft.com/office/drawing/2014/main" id="{FB45C68E-7037-7601-2850-808995DA6784}"/>
              </a:ext>
            </a:extLst>
          </p:cNvPr>
          <p:cNvSpPr txBox="1"/>
          <p:nvPr/>
        </p:nvSpPr>
        <p:spPr>
          <a:xfrm>
            <a:off x="2514600" y="3429000"/>
            <a:ext cx="7162800" cy="1200329"/>
          </a:xfrm>
          <a:prstGeom prst="rect">
            <a:avLst/>
          </a:prstGeom>
          <a:noFill/>
        </p:spPr>
        <p:txBody>
          <a:bodyPr wrap="square" rtlCol="0">
            <a:spAutoFit/>
          </a:bodyPr>
          <a:lstStyle/>
          <a:p>
            <a:pPr algn="ctr"/>
            <a:r>
              <a:rPr lang="en-US" sz="7200" i="1" dirty="0">
                <a:solidFill>
                  <a:schemeClr val="bg1"/>
                </a:solidFill>
                <a:latin typeface="Walbaum Display" panose="02070503090703020303" pitchFamily="18" charset="0"/>
              </a:rPr>
              <a:t>The Humble King</a:t>
            </a:r>
          </a:p>
        </p:txBody>
      </p:sp>
    </p:spTree>
    <p:extLst>
      <p:ext uri="{BB962C8B-B14F-4D97-AF65-F5344CB8AC3E}">
        <p14:creationId xmlns:p14="http://schemas.microsoft.com/office/powerpoint/2010/main" val="1394038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AF1856B-6635-E11F-B463-8D17A65A701E}"/>
              </a:ext>
            </a:extLst>
          </p:cNvPr>
          <p:cNvSpPr>
            <a:spLocks noGrp="1"/>
          </p:cNvSpPr>
          <p:nvPr>
            <p:ph type="title"/>
          </p:nvPr>
        </p:nvSpPr>
        <p:spPr>
          <a:xfrm>
            <a:off x="671387" y="39873"/>
            <a:ext cx="4636108" cy="1179327"/>
          </a:xfrm>
        </p:spPr>
        <p:txBody>
          <a:bodyPr anchor="t">
            <a:normAutofit fontScale="90000"/>
          </a:bodyPr>
          <a:lstStyle/>
          <a:p>
            <a:pPr algn="ctr"/>
            <a:r>
              <a:rPr lang="en-US" dirty="0"/>
              <a:t>A King Who Needs to Be Humbled</a:t>
            </a:r>
            <a:br>
              <a:rPr lang="en-US" dirty="0"/>
            </a:br>
            <a:r>
              <a:rPr lang="en-US" i="1" u="sng" spc="300" dirty="0"/>
              <a:t>Daniel 4.28-37</a:t>
            </a:r>
          </a:p>
        </p:txBody>
      </p:sp>
      <p:sp>
        <p:nvSpPr>
          <p:cNvPr id="12" name="Content Placeholder 2">
            <a:extLst>
              <a:ext uri="{FF2B5EF4-FFF2-40B4-BE49-F238E27FC236}">
                <a16:creationId xmlns:a16="http://schemas.microsoft.com/office/drawing/2014/main" id="{7281E4BB-E45D-0EA5-87E2-1A6A57489F18}"/>
              </a:ext>
            </a:extLst>
          </p:cNvPr>
          <p:cNvSpPr>
            <a:spLocks noGrp="1"/>
          </p:cNvSpPr>
          <p:nvPr>
            <p:ph idx="1"/>
          </p:nvPr>
        </p:nvSpPr>
        <p:spPr>
          <a:xfrm>
            <a:off x="137160" y="1672856"/>
            <a:ext cx="5739099" cy="4780146"/>
          </a:xfrm>
        </p:spPr>
        <p:txBody>
          <a:bodyPr>
            <a:normAutofit/>
          </a:bodyPr>
          <a:lstStyle/>
          <a:p>
            <a:r>
              <a:rPr lang="en-US" dirty="0"/>
              <a:t>Nebuchadnezzar was a king of the most powerful nation in the world at that time. But he had been warned about the consequences of his pride.</a:t>
            </a:r>
          </a:p>
          <a:p>
            <a:r>
              <a:rPr lang="en-US" dirty="0"/>
              <a:t>In God’s humiliation of Nebuchadnezzar, we also see his mercy – God will restore Him. But a lesson </a:t>
            </a:r>
            <a:r>
              <a:rPr lang="en-US" i="1" spc="300" dirty="0"/>
              <a:t>must</a:t>
            </a:r>
            <a:r>
              <a:rPr lang="en-US" dirty="0"/>
              <a:t> be learned: “…the Most High rules the kingdom of men and gives it to whom he will.” (vs. 32)</a:t>
            </a:r>
          </a:p>
          <a:p>
            <a:r>
              <a:rPr lang="en-US" dirty="0"/>
              <a:t>Nebuchadnezzar does learn that lesson, but the question remains – who is the proper, humble king? Who will have the right to rule?</a:t>
            </a:r>
          </a:p>
          <a:p>
            <a:endParaRPr lang="en-US" sz="1800" dirty="0"/>
          </a:p>
        </p:txBody>
      </p:sp>
      <p:sp>
        <p:nvSpPr>
          <p:cNvPr id="14" name="Date Placeholder 14">
            <a:extLst>
              <a:ext uri="{FF2B5EF4-FFF2-40B4-BE49-F238E27FC236}">
                <a16:creationId xmlns:a16="http://schemas.microsoft.com/office/drawing/2014/main" id="{3CCAB4BC-E2BC-1372-D87E-83E08DB16AB4}"/>
              </a:ext>
            </a:extLst>
          </p:cNvPr>
          <p:cNvSpPr>
            <a:spLocks noGrp="1"/>
          </p:cNvSpPr>
          <p:nvPr>
            <p:ph type="dt" sz="half" idx="10"/>
          </p:nvPr>
        </p:nvSpPr>
        <p:spPr>
          <a:xfrm>
            <a:off x="137160" y="6453002"/>
            <a:ext cx="3494314" cy="365125"/>
          </a:xfrm>
        </p:spPr>
        <p:txBody>
          <a:bodyPr/>
          <a:lstStyle/>
          <a:p>
            <a:pPr>
              <a:spcAft>
                <a:spcPts val="600"/>
              </a:spcAft>
            </a:pPr>
            <a:r>
              <a:rPr lang="en-US" dirty="0"/>
              <a:t>12/24/2032</a:t>
            </a:r>
          </a:p>
        </p:txBody>
      </p:sp>
      <p:pic>
        <p:nvPicPr>
          <p:cNvPr id="5" name="Content Placeholder 4" descr="A painting of angels and animals&#10;&#10;Description automatically generated">
            <a:extLst>
              <a:ext uri="{FF2B5EF4-FFF2-40B4-BE49-F238E27FC236}">
                <a16:creationId xmlns:a16="http://schemas.microsoft.com/office/drawing/2014/main" id="{6E19E632-1493-D9CE-E003-A40381950E0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1480" r="15650" b="-1"/>
          <a:stretch/>
        </p:blipFill>
        <p:spPr>
          <a:xfrm>
            <a:off x="6096000" y="419100"/>
            <a:ext cx="5676900" cy="6037646"/>
          </a:xfrm>
          <a:noFill/>
        </p:spPr>
      </p:pic>
      <p:sp>
        <p:nvSpPr>
          <p:cNvPr id="18" name="Slide Number Placeholder 16">
            <a:extLst>
              <a:ext uri="{FF2B5EF4-FFF2-40B4-BE49-F238E27FC236}">
                <a16:creationId xmlns:a16="http://schemas.microsoft.com/office/drawing/2014/main" id="{B2EABF23-AD68-813D-C200-7F5F0874C54C}"/>
              </a:ext>
            </a:extLst>
          </p:cNvPr>
          <p:cNvSpPr>
            <a:spLocks noGrp="1"/>
          </p:cNvSpPr>
          <p:nvPr>
            <p:ph type="sldNum" sz="quarter" idx="12"/>
          </p:nvPr>
        </p:nvSpPr>
        <p:spPr>
          <a:xfrm>
            <a:off x="11632162" y="6453002"/>
            <a:ext cx="429207" cy="365125"/>
          </a:xfrm>
        </p:spPr>
        <p:txBody>
          <a:bodyPr/>
          <a:lstStyle/>
          <a:p>
            <a:pPr>
              <a:spcAft>
                <a:spcPts val="600"/>
              </a:spcAft>
            </a:pPr>
            <a:fld id="{6F391B04-159E-4284-919C-20BE23D169A4}" type="slidenum">
              <a:rPr lang="en-US" smtClean="0"/>
              <a:pPr>
                <a:spcAft>
                  <a:spcPts val="600"/>
                </a:spcAft>
              </a:pPr>
              <a:t>2</a:t>
            </a:fld>
            <a:endParaRPr lang="en-US"/>
          </a:p>
        </p:txBody>
      </p:sp>
    </p:spTree>
    <p:extLst>
      <p:ext uri="{BB962C8B-B14F-4D97-AF65-F5344CB8AC3E}">
        <p14:creationId xmlns:p14="http://schemas.microsoft.com/office/powerpoint/2010/main" val="3702856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AF1856B-6635-E11F-B463-8D17A65A701E}"/>
              </a:ext>
            </a:extLst>
          </p:cNvPr>
          <p:cNvSpPr>
            <a:spLocks noGrp="1"/>
          </p:cNvSpPr>
          <p:nvPr>
            <p:ph type="title"/>
          </p:nvPr>
        </p:nvSpPr>
        <p:spPr>
          <a:xfrm>
            <a:off x="671387" y="39873"/>
            <a:ext cx="4636108" cy="1179327"/>
          </a:xfrm>
        </p:spPr>
        <p:txBody>
          <a:bodyPr anchor="t">
            <a:normAutofit fontScale="90000"/>
          </a:bodyPr>
          <a:lstStyle/>
          <a:p>
            <a:pPr algn="ctr"/>
            <a:r>
              <a:rPr lang="en-US" dirty="0"/>
              <a:t>The Throne is a Manger</a:t>
            </a:r>
            <a:br>
              <a:rPr lang="en-US" dirty="0"/>
            </a:br>
            <a:r>
              <a:rPr lang="en-US" i="1" u="sng" spc="300" dirty="0"/>
              <a:t>Luke 2.1-7</a:t>
            </a:r>
          </a:p>
        </p:txBody>
      </p:sp>
      <p:sp>
        <p:nvSpPr>
          <p:cNvPr id="12" name="Content Placeholder 2">
            <a:extLst>
              <a:ext uri="{FF2B5EF4-FFF2-40B4-BE49-F238E27FC236}">
                <a16:creationId xmlns:a16="http://schemas.microsoft.com/office/drawing/2014/main" id="{7281E4BB-E45D-0EA5-87E2-1A6A57489F18}"/>
              </a:ext>
            </a:extLst>
          </p:cNvPr>
          <p:cNvSpPr>
            <a:spLocks noGrp="1"/>
          </p:cNvSpPr>
          <p:nvPr>
            <p:ph idx="1"/>
          </p:nvPr>
        </p:nvSpPr>
        <p:spPr>
          <a:xfrm>
            <a:off x="137160" y="1672856"/>
            <a:ext cx="5739099" cy="4780146"/>
          </a:xfrm>
        </p:spPr>
        <p:txBody>
          <a:bodyPr>
            <a:normAutofit fontScale="92500"/>
          </a:bodyPr>
          <a:lstStyle/>
          <a:p>
            <a:r>
              <a:rPr lang="en-US" dirty="0"/>
              <a:t>The redemptive plan of God has God entering the world. But not in an impressive or royal way. But one of absolute humility.</a:t>
            </a:r>
          </a:p>
          <a:p>
            <a:endParaRPr lang="en-US" dirty="0"/>
          </a:p>
          <a:p>
            <a:r>
              <a:rPr lang="en-US" dirty="0"/>
              <a:t>He would be born to parents who would likely be despised by their community. They would be in the backwoods of the Roman empire. To the rest of the world, they were insignificant. </a:t>
            </a:r>
          </a:p>
          <a:p>
            <a:endParaRPr lang="en-US" dirty="0"/>
          </a:p>
          <a:p>
            <a:r>
              <a:rPr lang="en-US" dirty="0"/>
              <a:t>The God of all Creation, the King of Kings, comes into the world through humble means – His first bed being a feeding trough for animals.</a:t>
            </a:r>
          </a:p>
          <a:p>
            <a:endParaRPr lang="en-US" sz="1800" dirty="0"/>
          </a:p>
        </p:txBody>
      </p:sp>
      <p:sp>
        <p:nvSpPr>
          <p:cNvPr id="14" name="Date Placeholder 14">
            <a:extLst>
              <a:ext uri="{FF2B5EF4-FFF2-40B4-BE49-F238E27FC236}">
                <a16:creationId xmlns:a16="http://schemas.microsoft.com/office/drawing/2014/main" id="{3CCAB4BC-E2BC-1372-D87E-83E08DB16AB4}"/>
              </a:ext>
            </a:extLst>
          </p:cNvPr>
          <p:cNvSpPr>
            <a:spLocks noGrp="1"/>
          </p:cNvSpPr>
          <p:nvPr>
            <p:ph type="dt" sz="half" idx="10"/>
          </p:nvPr>
        </p:nvSpPr>
        <p:spPr>
          <a:xfrm>
            <a:off x="137160" y="6453002"/>
            <a:ext cx="3494314" cy="365125"/>
          </a:xfrm>
        </p:spPr>
        <p:txBody>
          <a:bodyPr/>
          <a:lstStyle/>
          <a:p>
            <a:pPr>
              <a:spcAft>
                <a:spcPts val="600"/>
              </a:spcAft>
            </a:pPr>
            <a:r>
              <a:rPr lang="en-US" dirty="0"/>
              <a:t>12/24/2023</a:t>
            </a:r>
          </a:p>
        </p:txBody>
      </p:sp>
      <p:pic>
        <p:nvPicPr>
          <p:cNvPr id="5" name="Content Placeholder 4">
            <a:extLst>
              <a:ext uri="{FF2B5EF4-FFF2-40B4-BE49-F238E27FC236}">
                <a16:creationId xmlns:a16="http://schemas.microsoft.com/office/drawing/2014/main" id="{6E19E632-1493-D9CE-E003-A40381950E0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13069" r="13069"/>
          <a:stretch/>
        </p:blipFill>
        <p:spPr>
          <a:xfrm>
            <a:off x="6096000" y="419100"/>
            <a:ext cx="5676900" cy="6037646"/>
          </a:xfrm>
          <a:noFill/>
        </p:spPr>
      </p:pic>
      <p:sp>
        <p:nvSpPr>
          <p:cNvPr id="18" name="Slide Number Placeholder 16">
            <a:extLst>
              <a:ext uri="{FF2B5EF4-FFF2-40B4-BE49-F238E27FC236}">
                <a16:creationId xmlns:a16="http://schemas.microsoft.com/office/drawing/2014/main" id="{B2EABF23-AD68-813D-C200-7F5F0874C54C}"/>
              </a:ext>
            </a:extLst>
          </p:cNvPr>
          <p:cNvSpPr>
            <a:spLocks noGrp="1"/>
          </p:cNvSpPr>
          <p:nvPr>
            <p:ph type="sldNum" sz="quarter" idx="12"/>
          </p:nvPr>
        </p:nvSpPr>
        <p:spPr>
          <a:xfrm>
            <a:off x="11632162" y="6453002"/>
            <a:ext cx="429207" cy="365125"/>
          </a:xfrm>
        </p:spPr>
        <p:txBody>
          <a:bodyPr/>
          <a:lstStyle/>
          <a:p>
            <a:pPr>
              <a:spcAft>
                <a:spcPts val="600"/>
              </a:spcAft>
            </a:pPr>
            <a:fld id="{6F391B04-159E-4284-919C-20BE23D169A4}" type="slidenum">
              <a:rPr lang="en-US" smtClean="0"/>
              <a:pPr>
                <a:spcAft>
                  <a:spcPts val="600"/>
                </a:spcAft>
              </a:pPr>
              <a:t>3</a:t>
            </a:fld>
            <a:endParaRPr lang="en-US"/>
          </a:p>
        </p:txBody>
      </p:sp>
    </p:spTree>
    <p:extLst>
      <p:ext uri="{BB962C8B-B14F-4D97-AF65-F5344CB8AC3E}">
        <p14:creationId xmlns:p14="http://schemas.microsoft.com/office/powerpoint/2010/main" val="25851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AF1856B-6635-E11F-B463-8D17A65A701E}"/>
              </a:ext>
            </a:extLst>
          </p:cNvPr>
          <p:cNvSpPr>
            <a:spLocks noGrp="1"/>
          </p:cNvSpPr>
          <p:nvPr>
            <p:ph type="title"/>
          </p:nvPr>
        </p:nvSpPr>
        <p:spPr>
          <a:xfrm>
            <a:off x="671387" y="39873"/>
            <a:ext cx="4304650" cy="1427420"/>
          </a:xfrm>
        </p:spPr>
        <p:txBody>
          <a:bodyPr anchor="t">
            <a:normAutofit fontScale="90000"/>
          </a:bodyPr>
          <a:lstStyle/>
          <a:p>
            <a:pPr algn="ctr"/>
            <a:r>
              <a:rPr lang="en-US" dirty="0"/>
              <a:t>“…he was called Jesus…”</a:t>
            </a:r>
            <a:br>
              <a:rPr lang="en-US" dirty="0"/>
            </a:br>
            <a:r>
              <a:rPr lang="en-US" i="1" u="sng" spc="300" dirty="0"/>
              <a:t>Luke 2.8-21</a:t>
            </a:r>
          </a:p>
        </p:txBody>
      </p:sp>
      <p:sp>
        <p:nvSpPr>
          <p:cNvPr id="12" name="Content Placeholder 2">
            <a:extLst>
              <a:ext uri="{FF2B5EF4-FFF2-40B4-BE49-F238E27FC236}">
                <a16:creationId xmlns:a16="http://schemas.microsoft.com/office/drawing/2014/main" id="{7281E4BB-E45D-0EA5-87E2-1A6A57489F18}"/>
              </a:ext>
            </a:extLst>
          </p:cNvPr>
          <p:cNvSpPr>
            <a:spLocks noGrp="1"/>
          </p:cNvSpPr>
          <p:nvPr>
            <p:ph idx="1"/>
          </p:nvPr>
        </p:nvSpPr>
        <p:spPr>
          <a:xfrm>
            <a:off x="137160" y="1672856"/>
            <a:ext cx="5739099" cy="3367495"/>
          </a:xfrm>
        </p:spPr>
        <p:txBody>
          <a:bodyPr>
            <a:normAutofit fontScale="77500" lnSpcReduction="20000"/>
          </a:bodyPr>
          <a:lstStyle/>
          <a:p>
            <a:r>
              <a:rPr lang="en-US" sz="2600" dirty="0"/>
              <a:t>The great king has landed on the earth. Who would God announce this good news to?</a:t>
            </a:r>
          </a:p>
          <a:p>
            <a:endParaRPr lang="en-US" sz="2600" dirty="0"/>
          </a:p>
          <a:p>
            <a:r>
              <a:rPr lang="en-US" sz="2600" dirty="0"/>
              <a:t>God has chosen the humble to welcome to king.</a:t>
            </a:r>
          </a:p>
          <a:p>
            <a:pPr lvl="1"/>
            <a:r>
              <a:rPr lang="en-US" sz="2600" dirty="0"/>
              <a:t>Mary, the “servant girl of the Lord”</a:t>
            </a:r>
          </a:p>
          <a:p>
            <a:pPr lvl="1"/>
            <a:r>
              <a:rPr lang="en-US" sz="2600" dirty="0"/>
              <a:t>Joseph, the faithful betrothed from Nazareth</a:t>
            </a:r>
          </a:p>
          <a:p>
            <a:pPr lvl="1"/>
            <a:r>
              <a:rPr lang="en-US" sz="2600" dirty="0"/>
              <a:t>Shepherds, the humble occupation.</a:t>
            </a:r>
          </a:p>
          <a:p>
            <a:pPr lvl="1"/>
            <a:endParaRPr lang="en-US" sz="2600" dirty="0"/>
          </a:p>
          <a:p>
            <a:pPr marL="228600" lvl="1" indent="0">
              <a:buNone/>
            </a:pPr>
            <a:endParaRPr lang="en-US" dirty="0"/>
          </a:p>
          <a:p>
            <a:pPr lvl="1"/>
            <a:endParaRPr lang="en-US" dirty="0"/>
          </a:p>
          <a:p>
            <a:endParaRPr lang="en-US" sz="1800" dirty="0"/>
          </a:p>
        </p:txBody>
      </p:sp>
      <p:sp>
        <p:nvSpPr>
          <p:cNvPr id="14" name="Date Placeholder 14">
            <a:extLst>
              <a:ext uri="{FF2B5EF4-FFF2-40B4-BE49-F238E27FC236}">
                <a16:creationId xmlns:a16="http://schemas.microsoft.com/office/drawing/2014/main" id="{3CCAB4BC-E2BC-1372-D87E-83E08DB16AB4}"/>
              </a:ext>
            </a:extLst>
          </p:cNvPr>
          <p:cNvSpPr>
            <a:spLocks noGrp="1"/>
          </p:cNvSpPr>
          <p:nvPr>
            <p:ph type="dt" sz="half" idx="10"/>
          </p:nvPr>
        </p:nvSpPr>
        <p:spPr>
          <a:xfrm>
            <a:off x="137160" y="6453002"/>
            <a:ext cx="3494314" cy="365125"/>
          </a:xfrm>
        </p:spPr>
        <p:txBody>
          <a:bodyPr/>
          <a:lstStyle/>
          <a:p>
            <a:pPr>
              <a:spcAft>
                <a:spcPts val="600"/>
              </a:spcAft>
            </a:pPr>
            <a:r>
              <a:rPr lang="en-US" dirty="0"/>
              <a:t>12/24/2023</a:t>
            </a:r>
          </a:p>
        </p:txBody>
      </p:sp>
      <p:pic>
        <p:nvPicPr>
          <p:cNvPr id="5" name="Content Placeholder 4" descr="A painting of angels and animals&#10;&#10;Description automatically generated">
            <a:extLst>
              <a:ext uri="{FF2B5EF4-FFF2-40B4-BE49-F238E27FC236}">
                <a16:creationId xmlns:a16="http://schemas.microsoft.com/office/drawing/2014/main" id="{6E19E632-1493-D9CE-E003-A40381950E0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1480" r="15650" b="-1"/>
          <a:stretch/>
        </p:blipFill>
        <p:spPr>
          <a:xfrm>
            <a:off x="6096000" y="419100"/>
            <a:ext cx="5676900" cy="6037646"/>
          </a:xfrm>
          <a:noFill/>
        </p:spPr>
      </p:pic>
      <p:sp>
        <p:nvSpPr>
          <p:cNvPr id="18" name="Slide Number Placeholder 16">
            <a:extLst>
              <a:ext uri="{FF2B5EF4-FFF2-40B4-BE49-F238E27FC236}">
                <a16:creationId xmlns:a16="http://schemas.microsoft.com/office/drawing/2014/main" id="{B2EABF23-AD68-813D-C200-7F5F0874C54C}"/>
              </a:ext>
            </a:extLst>
          </p:cNvPr>
          <p:cNvSpPr>
            <a:spLocks noGrp="1"/>
          </p:cNvSpPr>
          <p:nvPr>
            <p:ph type="sldNum" sz="quarter" idx="12"/>
          </p:nvPr>
        </p:nvSpPr>
        <p:spPr>
          <a:xfrm>
            <a:off x="11632162" y="6453002"/>
            <a:ext cx="429207" cy="365125"/>
          </a:xfrm>
        </p:spPr>
        <p:txBody>
          <a:bodyPr/>
          <a:lstStyle/>
          <a:p>
            <a:pPr>
              <a:spcAft>
                <a:spcPts val="600"/>
              </a:spcAft>
            </a:pPr>
            <a:fld id="{6F391B04-159E-4284-919C-20BE23D169A4}" type="slidenum">
              <a:rPr lang="en-US" smtClean="0"/>
              <a:pPr>
                <a:spcAft>
                  <a:spcPts val="600"/>
                </a:spcAft>
              </a:pPr>
              <a:t>4</a:t>
            </a:fld>
            <a:endParaRPr lang="en-US"/>
          </a:p>
        </p:txBody>
      </p:sp>
      <p:sp>
        <p:nvSpPr>
          <p:cNvPr id="2" name="TextBox 1">
            <a:extLst>
              <a:ext uri="{FF2B5EF4-FFF2-40B4-BE49-F238E27FC236}">
                <a16:creationId xmlns:a16="http://schemas.microsoft.com/office/drawing/2014/main" id="{3B58F4A1-2592-A305-806A-7006EC08AE37}"/>
              </a:ext>
            </a:extLst>
          </p:cNvPr>
          <p:cNvSpPr txBox="1"/>
          <p:nvPr/>
        </p:nvSpPr>
        <p:spPr>
          <a:xfrm>
            <a:off x="137160" y="4903091"/>
            <a:ext cx="5735816" cy="1877437"/>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000" dirty="0"/>
              <a:t>“Glory to God in the highest, and on earth peace among those with whom he is pleased!”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5125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AF1856B-6635-E11F-B463-8D17A65A701E}"/>
              </a:ext>
            </a:extLst>
          </p:cNvPr>
          <p:cNvSpPr>
            <a:spLocks noGrp="1"/>
          </p:cNvSpPr>
          <p:nvPr>
            <p:ph type="title"/>
          </p:nvPr>
        </p:nvSpPr>
        <p:spPr>
          <a:xfrm>
            <a:off x="671387" y="39873"/>
            <a:ext cx="4304650" cy="1427420"/>
          </a:xfrm>
        </p:spPr>
        <p:txBody>
          <a:bodyPr anchor="t">
            <a:normAutofit fontScale="90000"/>
          </a:bodyPr>
          <a:lstStyle/>
          <a:p>
            <a:pPr algn="ctr"/>
            <a:r>
              <a:rPr lang="en-US" dirty="0"/>
              <a:t>The Servant to the King</a:t>
            </a:r>
            <a:br>
              <a:rPr lang="en-US" dirty="0"/>
            </a:br>
            <a:r>
              <a:rPr lang="en-US" i="1" u="sng" spc="300" dirty="0"/>
              <a:t>Philippians 2.1-11</a:t>
            </a:r>
          </a:p>
        </p:txBody>
      </p:sp>
      <p:sp>
        <p:nvSpPr>
          <p:cNvPr id="12" name="Content Placeholder 2">
            <a:extLst>
              <a:ext uri="{FF2B5EF4-FFF2-40B4-BE49-F238E27FC236}">
                <a16:creationId xmlns:a16="http://schemas.microsoft.com/office/drawing/2014/main" id="{7281E4BB-E45D-0EA5-87E2-1A6A57489F18}"/>
              </a:ext>
            </a:extLst>
          </p:cNvPr>
          <p:cNvSpPr>
            <a:spLocks noGrp="1"/>
          </p:cNvSpPr>
          <p:nvPr>
            <p:ph idx="1"/>
          </p:nvPr>
        </p:nvSpPr>
        <p:spPr>
          <a:xfrm>
            <a:off x="137160" y="1672856"/>
            <a:ext cx="5739099" cy="4780146"/>
          </a:xfrm>
        </p:spPr>
        <p:txBody>
          <a:bodyPr>
            <a:normAutofit/>
          </a:bodyPr>
          <a:lstStyle/>
          <a:p>
            <a:r>
              <a:rPr lang="en-US" dirty="0"/>
              <a:t>Knowing about Jesus, the humble king, should transform us as we follow Him.</a:t>
            </a:r>
          </a:p>
          <a:p>
            <a:r>
              <a:rPr lang="en-US" dirty="0"/>
              <a:t>We see that God has given us blessings and our response should be to have the same mind, the same love, and to put on humility.</a:t>
            </a:r>
          </a:p>
          <a:p>
            <a:r>
              <a:rPr lang="en-US" dirty="0"/>
              <a:t>Christ lived His live as a slave to His father and to humanity. Knowing of His humility, we need to, “Have this mind among yourselves, which is yours in Christ Jesus”…</a:t>
            </a:r>
          </a:p>
          <a:p>
            <a:r>
              <a:rPr lang="en-US" dirty="0"/>
              <a:t>Just as Christ emptied Himself and served, so also must we all. </a:t>
            </a:r>
          </a:p>
          <a:p>
            <a:endParaRPr lang="en-US" dirty="0"/>
          </a:p>
          <a:p>
            <a:endParaRPr lang="en-US" sz="1800" dirty="0"/>
          </a:p>
        </p:txBody>
      </p:sp>
      <p:sp>
        <p:nvSpPr>
          <p:cNvPr id="14" name="Date Placeholder 14">
            <a:extLst>
              <a:ext uri="{FF2B5EF4-FFF2-40B4-BE49-F238E27FC236}">
                <a16:creationId xmlns:a16="http://schemas.microsoft.com/office/drawing/2014/main" id="{3CCAB4BC-E2BC-1372-D87E-83E08DB16AB4}"/>
              </a:ext>
            </a:extLst>
          </p:cNvPr>
          <p:cNvSpPr>
            <a:spLocks noGrp="1"/>
          </p:cNvSpPr>
          <p:nvPr>
            <p:ph type="dt" sz="half" idx="10"/>
          </p:nvPr>
        </p:nvSpPr>
        <p:spPr>
          <a:xfrm>
            <a:off x="137160" y="6453002"/>
            <a:ext cx="3494314" cy="365125"/>
          </a:xfrm>
        </p:spPr>
        <p:txBody>
          <a:bodyPr/>
          <a:lstStyle/>
          <a:p>
            <a:pPr>
              <a:spcAft>
                <a:spcPts val="600"/>
              </a:spcAft>
            </a:pPr>
            <a:r>
              <a:rPr lang="en-US" dirty="0"/>
              <a:t>12/24/2022</a:t>
            </a:r>
          </a:p>
        </p:txBody>
      </p:sp>
      <p:pic>
        <p:nvPicPr>
          <p:cNvPr id="5" name="Content Placeholder 4" descr="A painting of angels and animals&#10;&#10;Description automatically generated">
            <a:extLst>
              <a:ext uri="{FF2B5EF4-FFF2-40B4-BE49-F238E27FC236}">
                <a16:creationId xmlns:a16="http://schemas.microsoft.com/office/drawing/2014/main" id="{6E19E632-1493-D9CE-E003-A40381950E0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1480" r="15650" b="-1"/>
          <a:stretch/>
        </p:blipFill>
        <p:spPr>
          <a:xfrm>
            <a:off x="6096000" y="419100"/>
            <a:ext cx="5676900" cy="6037646"/>
          </a:xfrm>
          <a:noFill/>
        </p:spPr>
      </p:pic>
      <p:sp>
        <p:nvSpPr>
          <p:cNvPr id="18" name="Slide Number Placeholder 16">
            <a:extLst>
              <a:ext uri="{FF2B5EF4-FFF2-40B4-BE49-F238E27FC236}">
                <a16:creationId xmlns:a16="http://schemas.microsoft.com/office/drawing/2014/main" id="{B2EABF23-AD68-813D-C200-7F5F0874C54C}"/>
              </a:ext>
            </a:extLst>
          </p:cNvPr>
          <p:cNvSpPr>
            <a:spLocks noGrp="1"/>
          </p:cNvSpPr>
          <p:nvPr>
            <p:ph type="sldNum" sz="quarter" idx="12"/>
          </p:nvPr>
        </p:nvSpPr>
        <p:spPr>
          <a:xfrm>
            <a:off x="11632162" y="6453002"/>
            <a:ext cx="429207" cy="365125"/>
          </a:xfrm>
        </p:spPr>
        <p:txBody>
          <a:bodyPr/>
          <a:lstStyle/>
          <a:p>
            <a:pPr>
              <a:spcAft>
                <a:spcPts val="600"/>
              </a:spcAft>
            </a:pPr>
            <a:fld id="{6F391B04-159E-4284-919C-20BE23D169A4}" type="slidenum">
              <a:rPr lang="en-US" smtClean="0"/>
              <a:pPr>
                <a:spcAft>
                  <a:spcPts val="600"/>
                </a:spcAft>
              </a:pPr>
              <a:t>5</a:t>
            </a:fld>
            <a:endParaRPr lang="en-US"/>
          </a:p>
        </p:txBody>
      </p:sp>
    </p:spTree>
    <p:extLst>
      <p:ext uri="{BB962C8B-B14F-4D97-AF65-F5344CB8AC3E}">
        <p14:creationId xmlns:p14="http://schemas.microsoft.com/office/powerpoint/2010/main" val="333045514"/>
      </p:ext>
    </p:extLst>
  </p:cSld>
  <p:clrMapOvr>
    <a:masterClrMapping/>
  </p:clrMapOvr>
</p:sld>
</file>

<file path=ppt/theme/theme1.xml><?xml version="1.0" encoding="utf-8"?>
<a:theme xmlns:a="http://schemas.openxmlformats.org/drawingml/2006/main" name="VanillaVTI">
  <a:themeElements>
    <a:clrScheme name="Vanilla">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docProps/app.xml><?xml version="1.0" encoding="utf-8"?>
<Properties xmlns="http://schemas.openxmlformats.org/officeDocument/2006/extended-properties" xmlns:vt="http://schemas.openxmlformats.org/officeDocument/2006/docPropsVTypes">
  <Template>Funky shapes dark</Template>
  <TotalTime>2257</TotalTime>
  <Words>406</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Neue Haas Grotesk Text Pro</vt:lpstr>
      <vt:lpstr>Walbaum Display</vt:lpstr>
      <vt:lpstr>VanillaVTI</vt:lpstr>
      <vt:lpstr>PowerPoint Presentation</vt:lpstr>
      <vt:lpstr>A King Who Needs to Be Humbled Daniel 4.28-37</vt:lpstr>
      <vt:lpstr>The Throne is a Manger Luke 2.1-7</vt:lpstr>
      <vt:lpstr>“…he was called Jesus…” Luke 2.8-21</vt:lpstr>
      <vt:lpstr>The Servant to the King Philippians 2.1-11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Newman</dc:creator>
  <cp:lastModifiedBy>Northwood1</cp:lastModifiedBy>
  <cp:revision>3</cp:revision>
  <cp:lastPrinted>2023-12-24T13:37:29Z</cp:lastPrinted>
  <dcterms:created xsi:type="dcterms:W3CDTF">2023-12-23T00:27:04Z</dcterms:created>
  <dcterms:modified xsi:type="dcterms:W3CDTF">2023-12-24T14:41:51Z</dcterms:modified>
</cp:coreProperties>
</file>