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58" r:id="rId11"/>
    <p:sldId id="257" r:id="rId12"/>
    <p:sldId id="267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Garamond" panose="02020404030301010803" pitchFamily="18" charset="0"/>
      <p:regular r:id="rId21"/>
      <p:bold r:id="rId22"/>
      <p:italic r:id="rId23"/>
    </p:embeddedFont>
    <p:embeddedFont>
      <p:font typeface="Georgia Pro Semibold" panose="02040702050405020303" pitchFamily="18" charset="0"/>
      <p:bold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B4416-30C1-126B-2B9C-FE47B8F96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E0E828-9442-5E79-6120-C292BA741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9FEED-38A9-5F46-83E6-9E980073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9073-6501-4F62-975D-8A6357B66C9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0934A-EA2D-FF9E-164D-2B1C65423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F78DF-FEA0-46D7-4C46-55F742E3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F213-04AC-47FE-B3F0-27DC840E9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16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9131C-238A-339D-9DDA-0CC9C2A24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AB612C-07BE-A1C8-5B42-F7C400733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7236D-5BD7-6DDE-EBC2-CB06D1617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9073-6501-4F62-975D-8A6357B66C9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ABF2D-3D71-6052-BD7B-F4E1A839E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A930F-460C-0C36-B7DB-C8AD1560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F213-04AC-47FE-B3F0-27DC840E9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2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6CA23F-8F80-9FCE-D866-12FB00C6E0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1BE20-9F52-2495-7DF4-08197A3A5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9D130-518C-722B-D890-54532376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9073-6501-4F62-975D-8A6357B66C9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54ABB-81BE-3A2A-4560-1AE16D872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D40B1-EABA-352B-D2E0-27E25331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F213-04AC-47FE-B3F0-27DC840E9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73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44E19-1745-65AC-66B9-EEFB0EA0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835DF-7B83-4C97-6C02-862E66EB5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4A532-1F7B-B709-6A35-43A67F43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9073-6501-4F62-975D-8A6357B66C9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8E4AE-F645-D02D-E104-05DD0788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0A33-8DD5-74E3-AA9B-0E0D16DD6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F213-04AC-47FE-B3F0-27DC840E9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5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8DFA0-91D9-DCD8-F6CF-4565C7E0B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2B679-3DC4-B909-96C9-5D3940499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C0AD7-A396-4FBF-4ADD-19F1B577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9073-6501-4F62-975D-8A6357B66C9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AD2F2-33C9-2373-C04A-AD234706D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E26D9-DD0E-881E-D025-7D694545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F213-04AC-47FE-B3F0-27DC840E9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8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79D6C-63A5-E75B-BE76-704A5A50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BB887-84FA-86BA-B52B-63D0EE7BC0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E2FA7-2D1A-7A71-BCCC-8CA0B61EB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84FDE-EF92-ACD7-0B17-3BF4D2FA6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9073-6501-4F62-975D-8A6357B66C9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F00C9-4B87-C48F-AA60-A660FA45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A0EEB-0B79-C51D-F17B-C6FEF021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F213-04AC-47FE-B3F0-27DC840E9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4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F9BE-9B26-95F8-C2AF-DC582991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B6633-2339-2679-23FA-6F56B7D87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5ECF2-AEC4-310B-9BAF-0297B7614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3B0EA-7F46-A339-5A9E-95BE5E4B0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AC9E8-F3DB-07C9-3E10-5E955E42D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610B86-3EE9-5F61-8143-4A61F51E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9073-6501-4F62-975D-8A6357B66C9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B68250-AD55-D534-145F-56E28180C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9E8270-7712-6F11-A577-20264BAD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F213-04AC-47FE-B3F0-27DC840E9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7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AAABB-755E-ECB1-C3B1-A9FBA5BE5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7B7BDB-464F-E950-C5E3-1FED85A6A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9073-6501-4F62-975D-8A6357B66C9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3C06-560F-20B7-CE5B-F4E55A563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D9854E-5F8C-DD15-45A4-928A2542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F213-04AC-47FE-B3F0-27DC840E9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6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580998-3983-1CDC-9918-AEF6D8AA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9073-6501-4F62-975D-8A6357B66C9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32BF81-BDAA-EA51-3032-E9289B7A9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B94FB-0630-D490-A959-60F2DC64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F213-04AC-47FE-B3F0-27DC840E9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4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759F2-7D40-3D2E-3B69-63D610A60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D2CF5-45B1-3ACD-61D3-F921D6063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07615-495C-FB6F-8394-C1FBFBACF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91210-822F-4D80-F0A0-F158438FE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9073-6501-4F62-975D-8A6357B66C9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CFA8D-98E5-9DD3-18A5-172BF087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0E45E-4B6B-6078-103A-8E15F8C2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F213-04AC-47FE-B3F0-27DC840E9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7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F1B44-47D6-3C91-4866-759F04265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7C5702-7C8E-2D4B-7EE6-9C5213C1F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6EDDD-8304-01CE-3FF4-1638AF1B3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CE8DF-A933-B4C5-FB94-6CDEB85B1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9073-6501-4F62-975D-8A6357B66C9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5BB6F-F9BE-8467-1C69-9314A441F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01507-B176-0084-4E1E-DA2A8DC3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F213-04AC-47FE-B3F0-27DC840E9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5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E507D3-524A-8CC9-E6B1-1B7C3EF42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481F4-42AF-071C-3224-F6A3A9EC5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23409-449F-9B2E-CA23-3F72EB02D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E9073-6501-4F62-975D-8A6357B66C9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0DFE6-ED46-C261-67CC-DC3503E50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9E53C-C8D6-AAD9-AE0E-B682B5586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FF213-04AC-47FE-B3F0-27DC840E9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Love You Forever: Plate #12 Drawing by Sheila McGraw | Saatchi Art">
            <a:extLst>
              <a:ext uri="{FF2B5EF4-FFF2-40B4-BE49-F238E27FC236}">
                <a16:creationId xmlns:a16="http://schemas.microsoft.com/office/drawing/2014/main" id="{ACD56DA6-39C5-00F0-7030-BFD3BAF52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2" r="9089" b="16665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61C2B-DC9C-21D1-E073-3325AD342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5465619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latin typeface="Georgia Pro Semibold" panose="02040702050405020303" pitchFamily="18" charset="0"/>
              </a:rPr>
              <a:t>The </a:t>
            </a:r>
            <a:r>
              <a:rPr lang="en-US" sz="4800" dirty="0" err="1">
                <a:latin typeface="Georgia Pro Semibold" panose="02040702050405020303" pitchFamily="18" charset="0"/>
              </a:rPr>
              <a:t>Teknon</a:t>
            </a:r>
            <a:r>
              <a:rPr lang="en-US" sz="4800" dirty="0">
                <a:latin typeface="Georgia Pro Semibold" panose="02040702050405020303" pitchFamily="18" charset="0"/>
              </a:rPr>
              <a:t> </a:t>
            </a:r>
            <a:br>
              <a:rPr lang="en-US" sz="4800" dirty="0">
                <a:latin typeface="Georgia Pro Semibold" panose="02040702050405020303" pitchFamily="18" charset="0"/>
              </a:rPr>
            </a:br>
            <a:r>
              <a:rPr lang="en-US" sz="4800" dirty="0">
                <a:latin typeface="Georgia Pro Semibold" panose="02040702050405020303" pitchFamily="18" charset="0"/>
              </a:rPr>
              <a:t>and the Patria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A3C14F-E718-9842-E78F-F16CF33CA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537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26C1CDD-8E52-AC86-F012-07E2C3E39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0"/>
            <a:ext cx="8734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877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close-up of a gold coin&#10;&#10;Description automatically generated">
            <a:extLst>
              <a:ext uri="{FF2B5EF4-FFF2-40B4-BE49-F238E27FC236}">
                <a16:creationId xmlns:a16="http://schemas.microsoft.com/office/drawing/2014/main" id="{7DC2D37D-BBC2-1A93-246A-75937F8DF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" b="-3"/>
          <a:stretch/>
        </p:blipFill>
        <p:spPr bwMode="auto">
          <a:xfrm>
            <a:off x="6421035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Picture 1 of 3">
            <a:extLst>
              <a:ext uri="{FF2B5EF4-FFF2-40B4-BE49-F238E27FC236}">
                <a16:creationId xmlns:a16="http://schemas.microsoft.com/office/drawing/2014/main" id="{0F047B88-CE00-7F71-1DDF-FA0D7B596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r="12665" b="-2"/>
          <a:stretch/>
        </p:blipFill>
        <p:spPr bwMode="auto">
          <a:xfrm>
            <a:off x="641180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453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489D3-D078-F049-F6B2-565D94B8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025" y="329184"/>
            <a:ext cx="6776847" cy="1783080"/>
          </a:xfrm>
        </p:spPr>
        <p:txBody>
          <a:bodyPr anchor="b">
            <a:normAutofit/>
          </a:bodyPr>
          <a:lstStyle/>
          <a:p>
            <a:pPr algn="ctr"/>
            <a:r>
              <a:rPr lang="en-US" sz="5400" dirty="0"/>
              <a:t>Children: Honoring Ageing Parents w/Piety</a:t>
            </a:r>
          </a:p>
        </p:txBody>
      </p:sp>
      <p:pic>
        <p:nvPicPr>
          <p:cNvPr id="6146" name="Picture 2" descr="American Gothic - Wikipedia">
            <a:extLst>
              <a:ext uri="{FF2B5EF4-FFF2-40B4-BE49-F238E27FC236}">
                <a16:creationId xmlns:a16="http://schemas.microsoft.com/office/drawing/2014/main" id="{F43F4E7E-C2E2-21D3-61DE-20A38F437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55" b="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F8BF5-8767-B68E-BEA7-F78D5E12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025" y="2963000"/>
            <a:ext cx="7261824" cy="377423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Children are charged with the care of their parents in their final years.</a:t>
            </a:r>
            <a:br>
              <a:rPr lang="en-US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Piety, translated in various ways, calls on us to show devotion, honor, and a sense of duty or obligation. </a:t>
            </a:r>
          </a:p>
        </p:txBody>
      </p:sp>
    </p:spTree>
    <p:extLst>
      <p:ext uri="{BB962C8B-B14F-4D97-AF65-F5344CB8AC3E}">
        <p14:creationId xmlns:p14="http://schemas.microsoft.com/office/powerpoint/2010/main" val="2589034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9" name="Rectangle 71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Order Art Reproductions Family Portrait by Daniel Ii Schultz | Most-Famous- Paintings.com">
            <a:extLst>
              <a:ext uri="{FF2B5EF4-FFF2-40B4-BE49-F238E27FC236}">
                <a16:creationId xmlns:a16="http://schemas.microsoft.com/office/drawing/2014/main" id="{A39F7311-EC28-E2B8-43DA-D18BC196C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0" name="Rectangle 717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E9EFB-6F0A-4170-67CB-138FEC99F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1" y="431800"/>
            <a:ext cx="4295774" cy="189991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Garamond" panose="02020404030301010803" pitchFamily="18" charset="0"/>
              </a:rPr>
              <a:t>Thinking </a:t>
            </a:r>
            <a:br>
              <a:rPr lang="en-US" sz="6000" b="1" dirty="0">
                <a:latin typeface="Garamond" panose="02020404030301010803" pitchFamily="18" charset="0"/>
              </a:rPr>
            </a:br>
            <a:r>
              <a:rPr lang="en-US" sz="6000" b="1" dirty="0">
                <a:latin typeface="Garamond" panose="02020404030301010803" pitchFamily="18" charset="0"/>
              </a:rPr>
              <a:t>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EE8FE-EBE1-0F39-4345-8707A8EB2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7293" y="3016858"/>
            <a:ext cx="4058982" cy="3742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latin typeface="Garamond" panose="02020404030301010803" pitchFamily="18" charset="0"/>
              </a:rPr>
              <a:t>Obey</a:t>
            </a:r>
          </a:p>
          <a:p>
            <a:pPr marL="0" indent="0" algn="ctr">
              <a:buNone/>
            </a:pPr>
            <a:r>
              <a:rPr lang="en-US" sz="6000" b="1" dirty="0">
                <a:latin typeface="Garamond" panose="02020404030301010803" pitchFamily="18" charset="0"/>
              </a:rPr>
              <a:t>Respect</a:t>
            </a:r>
          </a:p>
          <a:p>
            <a:pPr marL="0" indent="0" algn="ctr">
              <a:buNone/>
            </a:pPr>
            <a:r>
              <a:rPr lang="en-US" sz="6000" b="1" dirty="0">
                <a:latin typeface="Garamond" panose="02020404030301010803" pitchFamily="18" charset="0"/>
              </a:rPr>
              <a:t>Care</a:t>
            </a:r>
          </a:p>
        </p:txBody>
      </p:sp>
    </p:spTree>
    <p:extLst>
      <p:ext uri="{BB962C8B-B14F-4D97-AF65-F5344CB8AC3E}">
        <p14:creationId xmlns:p14="http://schemas.microsoft.com/office/powerpoint/2010/main" val="355150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489D3-D078-F049-F6B2-565D94B8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417" y="759992"/>
            <a:ext cx="8305800" cy="854964"/>
          </a:xfrm>
        </p:spPr>
        <p:txBody>
          <a:bodyPr anchor="b">
            <a:normAutofit/>
          </a:bodyPr>
          <a:lstStyle/>
          <a:p>
            <a:r>
              <a:rPr lang="en-US" sz="5200" dirty="0"/>
              <a:t>Children: Young and Growing</a:t>
            </a:r>
          </a:p>
        </p:txBody>
      </p:sp>
      <p:pic>
        <p:nvPicPr>
          <p:cNvPr id="4098" name="Picture 2" descr="Unknown Artist Children on the stairs painting | framed paintings for sale">
            <a:extLst>
              <a:ext uri="{FF2B5EF4-FFF2-40B4-BE49-F238E27FC236}">
                <a16:creationId xmlns:a16="http://schemas.microsoft.com/office/drawing/2014/main" id="{51A40A69-3B80-466F-E44B-2B1B81E7F2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447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F8BF5-8767-B68E-BEA7-F78D5E12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345" y="2706624"/>
            <a:ext cx="7372730" cy="348386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responsibility of young children is to learn obedience to God through obeying the instruction of their parents.</a:t>
            </a:r>
            <a:endParaRPr lang="en-US" sz="32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5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489D3-D078-F049-F6B2-565D94B8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417" y="759992"/>
            <a:ext cx="8305800" cy="854964"/>
          </a:xfrm>
        </p:spPr>
        <p:txBody>
          <a:bodyPr anchor="b">
            <a:normAutofit/>
          </a:bodyPr>
          <a:lstStyle/>
          <a:p>
            <a:r>
              <a:rPr lang="en-US" sz="5200" dirty="0"/>
              <a:t>Children: Young and Growing</a:t>
            </a:r>
          </a:p>
        </p:txBody>
      </p:sp>
      <p:pic>
        <p:nvPicPr>
          <p:cNvPr id="4098" name="Picture 2" descr="Unknown Artist Children on the stairs painting | framed paintings for sale">
            <a:extLst>
              <a:ext uri="{FF2B5EF4-FFF2-40B4-BE49-F238E27FC236}">
                <a16:creationId xmlns:a16="http://schemas.microsoft.com/office/drawing/2014/main" id="{51A40A69-3B80-466F-E44B-2B1B81E7F2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447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F8BF5-8767-B68E-BEA7-F78D5E12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345" y="2810830"/>
            <a:ext cx="7372730" cy="337965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responsibility of young children is to learn obedience to God through obeying the instruction of their parents.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32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responsibilities become more difficult but are just as important when children begin to become young adults.</a:t>
            </a:r>
            <a:endParaRPr lang="en-US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5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489D3-D078-F049-F6B2-565D94B8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 algn="ctr"/>
            <a:r>
              <a:rPr lang="en-US" sz="5400" dirty="0"/>
              <a:t>Children: Forming</a:t>
            </a:r>
            <a:br>
              <a:rPr lang="en-US" sz="5400" dirty="0"/>
            </a:br>
            <a:r>
              <a:rPr lang="en-US" sz="5400" dirty="0"/>
              <a:t>Their Own Families</a:t>
            </a:r>
          </a:p>
        </p:txBody>
      </p:sp>
      <p:pic>
        <p:nvPicPr>
          <p:cNvPr id="5124" name="Picture 4" descr="Basoeki Abdullah | The wedding couple, Basoeki Abdullah and his wife Maya |  MutualArt">
            <a:extLst>
              <a:ext uri="{FF2B5EF4-FFF2-40B4-BE49-F238E27FC236}">
                <a16:creationId xmlns:a16="http://schemas.microsoft.com/office/drawing/2014/main" id="{F2148CD7-180C-A0BC-11EE-54C32AC99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r="9720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F8BF5-8767-B68E-BEA7-F78D5E12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345" y="2706624"/>
            <a:ext cx="7462768" cy="40640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concept of “adulthood” is a little difficult to pin down—where exactly do we mark that this transition takes place?</a:t>
            </a:r>
          </a:p>
        </p:txBody>
      </p:sp>
    </p:spTree>
    <p:extLst>
      <p:ext uri="{BB962C8B-B14F-4D97-AF65-F5344CB8AC3E}">
        <p14:creationId xmlns:p14="http://schemas.microsoft.com/office/powerpoint/2010/main" val="3309202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489D3-D078-F049-F6B2-565D94B8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 algn="ctr"/>
            <a:r>
              <a:rPr lang="en-US" sz="5400" dirty="0"/>
              <a:t>Children: Forming</a:t>
            </a:r>
            <a:br>
              <a:rPr lang="en-US" sz="5400" dirty="0"/>
            </a:br>
            <a:r>
              <a:rPr lang="en-US" sz="5400" dirty="0"/>
              <a:t>Their Own Families</a:t>
            </a:r>
          </a:p>
        </p:txBody>
      </p:sp>
      <p:pic>
        <p:nvPicPr>
          <p:cNvPr id="5124" name="Picture 4" descr="Basoeki Abdullah | The wedding couple, Basoeki Abdullah and his wife Maya |  MutualArt">
            <a:extLst>
              <a:ext uri="{FF2B5EF4-FFF2-40B4-BE49-F238E27FC236}">
                <a16:creationId xmlns:a16="http://schemas.microsoft.com/office/drawing/2014/main" id="{F2148CD7-180C-A0BC-11EE-54C32AC99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r="9720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F8BF5-8767-B68E-BEA7-F78D5E12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345" y="2706624"/>
            <a:ext cx="7462768" cy="40640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concept of “adulthood” is a little difficult to pin down—where exactly do we mark that this transition takes place?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32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should note that there are at least Biblical principles of those who are clearly not adolescents still deferring to their parents wishes.</a:t>
            </a:r>
          </a:p>
        </p:txBody>
      </p:sp>
    </p:spTree>
    <p:extLst>
      <p:ext uri="{BB962C8B-B14F-4D97-AF65-F5344CB8AC3E}">
        <p14:creationId xmlns:p14="http://schemas.microsoft.com/office/powerpoint/2010/main" val="719401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489D3-D078-F049-F6B2-565D94B8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 algn="ctr"/>
            <a:r>
              <a:rPr lang="en-US" sz="5400" dirty="0"/>
              <a:t>Children: Forming</a:t>
            </a:r>
            <a:br>
              <a:rPr lang="en-US" sz="5400" dirty="0"/>
            </a:br>
            <a:r>
              <a:rPr lang="en-US" sz="5400" dirty="0"/>
              <a:t>Their Own Families</a:t>
            </a:r>
          </a:p>
        </p:txBody>
      </p:sp>
      <p:pic>
        <p:nvPicPr>
          <p:cNvPr id="5124" name="Picture 4" descr="Basoeki Abdullah | The wedding couple, Basoeki Abdullah and his wife Maya |  MutualArt">
            <a:extLst>
              <a:ext uri="{FF2B5EF4-FFF2-40B4-BE49-F238E27FC236}">
                <a16:creationId xmlns:a16="http://schemas.microsoft.com/office/drawing/2014/main" id="{F2148CD7-180C-A0BC-11EE-54C32AC99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r="9720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F8BF5-8767-B68E-BEA7-F78D5E12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345" y="2706624"/>
            <a:ext cx="7462768" cy="40640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 young married couples stand to benefit from at least seeking input from their parents on important decisions.</a:t>
            </a:r>
          </a:p>
        </p:txBody>
      </p:sp>
    </p:spTree>
    <p:extLst>
      <p:ext uri="{BB962C8B-B14F-4D97-AF65-F5344CB8AC3E}">
        <p14:creationId xmlns:p14="http://schemas.microsoft.com/office/powerpoint/2010/main" val="2762589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489D3-D078-F049-F6B2-565D94B8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 algn="ctr"/>
            <a:r>
              <a:rPr lang="en-US" sz="5400" dirty="0"/>
              <a:t>Children: Forming</a:t>
            </a:r>
            <a:br>
              <a:rPr lang="en-US" sz="5400" dirty="0"/>
            </a:br>
            <a:r>
              <a:rPr lang="en-US" sz="5400" dirty="0"/>
              <a:t>Their Own Families</a:t>
            </a:r>
          </a:p>
        </p:txBody>
      </p:sp>
      <p:pic>
        <p:nvPicPr>
          <p:cNvPr id="5124" name="Picture 4" descr="Basoeki Abdullah | The wedding couple, Basoeki Abdullah and his wife Maya |  MutualArt">
            <a:extLst>
              <a:ext uri="{FF2B5EF4-FFF2-40B4-BE49-F238E27FC236}">
                <a16:creationId xmlns:a16="http://schemas.microsoft.com/office/drawing/2014/main" id="{F2148CD7-180C-A0BC-11EE-54C32AC99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r="9720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F8BF5-8767-B68E-BEA7-F78D5E12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345" y="2908826"/>
            <a:ext cx="7462768" cy="386187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 young married couples stand to benefit from at least seeking input from their parents on important decisions.</a:t>
            </a:r>
            <a:br>
              <a:rPr lang="en-US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Regardless of relationship, parents should still be respected.</a:t>
            </a:r>
          </a:p>
        </p:txBody>
      </p:sp>
    </p:spTree>
    <p:extLst>
      <p:ext uri="{BB962C8B-B14F-4D97-AF65-F5344CB8AC3E}">
        <p14:creationId xmlns:p14="http://schemas.microsoft.com/office/powerpoint/2010/main" val="3597269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489D3-D078-F049-F6B2-565D94B8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 algn="ctr"/>
            <a:r>
              <a:rPr lang="en-US" sz="5400" dirty="0"/>
              <a:t>Children: Forming</a:t>
            </a:r>
            <a:br>
              <a:rPr lang="en-US" sz="5400" dirty="0"/>
            </a:br>
            <a:r>
              <a:rPr lang="en-US" sz="5400" dirty="0"/>
              <a:t>Their Own Families</a:t>
            </a:r>
          </a:p>
        </p:txBody>
      </p:sp>
      <p:pic>
        <p:nvPicPr>
          <p:cNvPr id="5124" name="Picture 4" descr="Basoeki Abdullah | The wedding couple, Basoeki Abdullah and his wife Maya |  MutualArt">
            <a:extLst>
              <a:ext uri="{FF2B5EF4-FFF2-40B4-BE49-F238E27FC236}">
                <a16:creationId xmlns:a16="http://schemas.microsoft.com/office/drawing/2014/main" id="{F2148CD7-180C-A0BC-11EE-54C32AC99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r="9720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F8BF5-8767-B68E-BEA7-F78D5E12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345" y="2908826"/>
            <a:ext cx="7462768" cy="386187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 young married couples stand to benefit from at least seeking input from their parents on important decisions.</a:t>
            </a:r>
            <a:br>
              <a:rPr lang="en-US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Regardless of relationship, parents should still be respected.</a:t>
            </a:r>
          </a:p>
        </p:txBody>
      </p:sp>
    </p:spTree>
    <p:extLst>
      <p:ext uri="{BB962C8B-B14F-4D97-AF65-F5344CB8AC3E}">
        <p14:creationId xmlns:p14="http://schemas.microsoft.com/office/powerpoint/2010/main" val="3544841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489D3-D078-F049-F6B2-565D94B8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025" y="329184"/>
            <a:ext cx="6776847" cy="1783080"/>
          </a:xfrm>
        </p:spPr>
        <p:txBody>
          <a:bodyPr anchor="b">
            <a:normAutofit/>
          </a:bodyPr>
          <a:lstStyle/>
          <a:p>
            <a:pPr algn="ctr"/>
            <a:r>
              <a:rPr lang="en-US" sz="5400" dirty="0"/>
              <a:t>Children: Honoring Ageing Parents w/Piety</a:t>
            </a:r>
          </a:p>
        </p:txBody>
      </p:sp>
      <p:pic>
        <p:nvPicPr>
          <p:cNvPr id="6146" name="Picture 2" descr="American Gothic - Wikipedia">
            <a:extLst>
              <a:ext uri="{FF2B5EF4-FFF2-40B4-BE49-F238E27FC236}">
                <a16:creationId xmlns:a16="http://schemas.microsoft.com/office/drawing/2014/main" id="{F43F4E7E-C2E2-21D3-61DE-20A38F437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55" b="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F8BF5-8767-B68E-BEA7-F78D5E12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025" y="3110684"/>
            <a:ext cx="7261824" cy="362654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Children are charged with the care of their parents in their final years.</a:t>
            </a:r>
          </a:p>
        </p:txBody>
      </p:sp>
    </p:spTree>
    <p:extLst>
      <p:ext uri="{BB962C8B-B14F-4D97-AF65-F5344CB8AC3E}">
        <p14:creationId xmlns:p14="http://schemas.microsoft.com/office/powerpoint/2010/main" val="1210739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337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 Light</vt:lpstr>
      <vt:lpstr>Garamond</vt:lpstr>
      <vt:lpstr>Calibri</vt:lpstr>
      <vt:lpstr>Arial</vt:lpstr>
      <vt:lpstr>Georgia Pro Semibold</vt:lpstr>
      <vt:lpstr>Office Theme</vt:lpstr>
      <vt:lpstr>The Teknon  and the Patria</vt:lpstr>
      <vt:lpstr>Children: Young and Growing</vt:lpstr>
      <vt:lpstr>Children: Young and Growing</vt:lpstr>
      <vt:lpstr>Children: Forming Their Own Families</vt:lpstr>
      <vt:lpstr>Children: Forming Their Own Families</vt:lpstr>
      <vt:lpstr>Children: Forming Their Own Families</vt:lpstr>
      <vt:lpstr>Children: Forming Their Own Families</vt:lpstr>
      <vt:lpstr>Children: Forming Their Own Families</vt:lpstr>
      <vt:lpstr>Children: Honoring Ageing Parents w/Piety</vt:lpstr>
      <vt:lpstr>PowerPoint Presentation</vt:lpstr>
      <vt:lpstr>PowerPoint Presentation</vt:lpstr>
      <vt:lpstr>Children: Honoring Ageing Parents w/Piety</vt:lpstr>
      <vt:lpstr>Thinking  Ahead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Teknon  and the Patria</dc:title>
  <dc:creator>Seth Mauldin</dc:creator>
  <cp:lastModifiedBy>Northwood1</cp:lastModifiedBy>
  <cp:revision>2</cp:revision>
  <dcterms:created xsi:type="dcterms:W3CDTF">2023-12-02T19:27:12Z</dcterms:created>
  <dcterms:modified xsi:type="dcterms:W3CDTF">2023-12-03T14:52:41Z</dcterms:modified>
</cp:coreProperties>
</file>