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C000EB"/>
        </a:solidFill>
        <a:effectLst>
          <a:outerShdw blurRad="50800" dist="254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C000EB"/>
        </a:solidFill>
        <a:effectLst>
          <a:outerShdw blurRad="50800" dist="254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C000EB"/>
        </a:solidFill>
        <a:effectLst>
          <a:outerShdw blurRad="50800" dist="254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C000EB"/>
        </a:solidFill>
        <a:effectLst>
          <a:outerShdw blurRad="50800" dist="254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C000EB"/>
        </a:solidFill>
        <a:effectLst>
          <a:outerShdw blurRad="50800" dist="254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C000EB"/>
        </a:solidFill>
        <a:effectLst>
          <a:outerShdw blurRad="50800" dist="254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C000EB"/>
        </a:solidFill>
        <a:effectLst>
          <a:outerShdw blurRad="50800" dist="254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C000EB"/>
        </a:solidFill>
        <a:effectLst>
          <a:outerShdw blurRad="50800" dist="254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C000EB"/>
        </a:solidFill>
        <a:effectLst>
          <a:outerShdw blurRad="50800" dist="254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D1DDF4"/>
          </a:solidFill>
        </a:fill>
      </a:tcStyle>
    </a:wholeTbl>
    <a:band2H>
      <a:tcTxStyle/>
      <a:tcStyle>
        <a:tcBdr/>
        <a:fill>
          <a:solidFill>
            <a:srgbClr val="EAEFFA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BEACC"/>
          </a:solidFill>
        </a:fill>
      </a:tcStyle>
    </a:wholeTbl>
    <a:band2H>
      <a:tcTxStyle/>
      <a:tcStyle>
        <a:tcBdr/>
        <a:fill>
          <a:solidFill>
            <a:srgbClr val="E7F5E7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4D2F1"/>
          </a:solidFill>
        </a:fill>
      </a:tcStyle>
    </a:wholeTbl>
    <a:band2H>
      <a:tcTxStyle/>
      <a:tcStyle>
        <a:tcBdr/>
        <a:fill>
          <a:solidFill>
            <a:srgbClr val="F2EAF8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E6FB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8CAF7"/>
          </a:solidFill>
        </a:fill>
      </a:tcStyle>
    </a:wholeTbl>
    <a:band2H>
      <a:tcTxStyle/>
      <a:tcStyle>
        <a:tcBdr/>
        <a:fill>
          <a:solidFill>
            <a:srgbClr val="F4E6FB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508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254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435100" y="3454400"/>
            <a:ext cx="21526500" cy="35687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35100" y="7264400"/>
            <a:ext cx="215265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10554"/>
            <a:ext cx="453238" cy="461367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hameleon against a black background"/>
          <p:cNvSpPr>
            <a:spLocks noGrp="1"/>
          </p:cNvSpPr>
          <p:nvPr>
            <p:ph type="pic" sz="quarter" idx="21"/>
          </p:nvPr>
        </p:nvSpPr>
        <p:spPr>
          <a:xfrm>
            <a:off x="13868400" y="6375400"/>
            <a:ext cx="9194800" cy="6570182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Green parrot against a black background"/>
          <p:cNvSpPr>
            <a:spLocks noGrp="1"/>
          </p:cNvSpPr>
          <p:nvPr>
            <p:ph type="pic" sz="half" idx="22"/>
          </p:nvPr>
        </p:nvSpPr>
        <p:spPr>
          <a:xfrm>
            <a:off x="13550900" y="-419100"/>
            <a:ext cx="9512300" cy="9512300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eopard’s face against a black background"/>
          <p:cNvSpPr>
            <a:spLocks noGrp="1"/>
          </p:cNvSpPr>
          <p:nvPr>
            <p:ph type="pic" idx="23"/>
          </p:nvPr>
        </p:nvSpPr>
        <p:spPr>
          <a:xfrm>
            <a:off x="1352550" y="596900"/>
            <a:ext cx="13030200" cy="12166600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78900"/>
            <a:ext cx="19621500" cy="58511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925995" indent="-379895" algn="ctr">
              <a:lnSpc>
                <a:spcPct val="110000"/>
              </a:lnSpc>
              <a:spcBef>
                <a:spcPts val="0"/>
              </a:spcBef>
              <a:defRPr sz="32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472095" indent="-379895" algn="ctr">
              <a:lnSpc>
                <a:spcPct val="110000"/>
              </a:lnSpc>
              <a:spcBef>
                <a:spcPts val="0"/>
              </a:spcBef>
              <a:defRPr sz="32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018195" indent="-379895" algn="ctr">
              <a:lnSpc>
                <a:spcPct val="110000"/>
              </a:lnSpc>
              <a:spcBef>
                <a:spcPts val="0"/>
              </a:spcBef>
              <a:defRPr sz="32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564295" indent="-379895" algn="ctr">
              <a:lnSpc>
                <a:spcPct val="110000"/>
              </a:lnSpc>
              <a:spcBef>
                <a:spcPts val="0"/>
              </a:spcBef>
              <a:defRPr sz="32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0600"/>
            <a:ext cx="19621500" cy="863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50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d macaw parrot against a black background"/>
          <p:cNvSpPr>
            <a:spLocks noGrp="1"/>
          </p:cNvSpPr>
          <p:nvPr>
            <p:ph type="pic" idx="21"/>
          </p:nvPr>
        </p:nvSpPr>
        <p:spPr>
          <a:xfrm>
            <a:off x="-63500" y="-1270000"/>
            <a:ext cx="24510997" cy="163491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d macaw parrot against a black background"/>
          <p:cNvSpPr>
            <a:spLocks noGrp="1"/>
          </p:cNvSpPr>
          <p:nvPr>
            <p:ph type="pic" idx="21"/>
          </p:nvPr>
        </p:nvSpPr>
        <p:spPr>
          <a:xfrm>
            <a:off x="4597400" y="177800"/>
            <a:ext cx="15180471" cy="10125585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435100" y="9677400"/>
            <a:ext cx="21526500" cy="1524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35100" y="11430000"/>
            <a:ext cx="215265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1366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422400" y="4940300"/>
            <a:ext cx="21526500" cy="382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10554"/>
            <a:ext cx="453238" cy="461367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eopard’s face against a black background"/>
          <p:cNvSpPr>
            <a:spLocks noGrp="1"/>
          </p:cNvSpPr>
          <p:nvPr>
            <p:ph type="pic" idx="21"/>
          </p:nvPr>
        </p:nvSpPr>
        <p:spPr>
          <a:xfrm>
            <a:off x="13398500" y="596900"/>
            <a:ext cx="13030200" cy="12166600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435100" y="584200"/>
            <a:ext cx="10769600" cy="64643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35100" y="7378700"/>
            <a:ext cx="10769600" cy="535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10554"/>
            <a:ext cx="453238" cy="461367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435100" y="330200"/>
            <a:ext cx="21526500" cy="3568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435100" y="330200"/>
            <a:ext cx="21526500" cy="3568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435100" y="3898900"/>
            <a:ext cx="21526500" cy="8051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eopard’s face against a black background"/>
          <p:cNvSpPr>
            <a:spLocks noGrp="1"/>
          </p:cNvSpPr>
          <p:nvPr>
            <p:ph type="pic" sz="half" idx="21"/>
          </p:nvPr>
        </p:nvSpPr>
        <p:spPr>
          <a:xfrm>
            <a:off x="13322300" y="2184400"/>
            <a:ext cx="11519606" cy="10756121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435100" y="1003300"/>
            <a:ext cx="215265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500"/>
              </a:spcBef>
              <a:defRPr sz="3800"/>
            </a:lvl1pPr>
            <a:lvl2pPr marL="914400" indent="-457200">
              <a:spcBef>
                <a:spcPts val="4500"/>
              </a:spcBef>
              <a:defRPr sz="3800"/>
            </a:lvl2pPr>
            <a:lvl3pPr marL="1371600" indent="-457200">
              <a:spcBef>
                <a:spcPts val="4500"/>
              </a:spcBef>
              <a:defRPr sz="3800"/>
            </a:lvl3pPr>
            <a:lvl4pPr marL="1828800" indent="-457200">
              <a:spcBef>
                <a:spcPts val="4500"/>
              </a:spcBef>
              <a:defRPr sz="3800"/>
            </a:lvl4pPr>
            <a:lvl5pPr marL="2286000" indent="-4572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1435100" y="1003300"/>
            <a:ext cx="215265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500"/>
              </a:spcBef>
              <a:defRPr sz="3800"/>
            </a:lvl1pPr>
            <a:lvl2pPr marL="914400" indent="-457200">
              <a:spcBef>
                <a:spcPts val="4500"/>
              </a:spcBef>
              <a:defRPr sz="3800"/>
            </a:lvl2pPr>
            <a:lvl3pPr marL="1371600" indent="-457200">
              <a:spcBef>
                <a:spcPts val="4500"/>
              </a:spcBef>
              <a:defRPr sz="3800"/>
            </a:lvl3pPr>
            <a:lvl4pPr marL="1828800" indent="-457200">
              <a:spcBef>
                <a:spcPts val="4500"/>
              </a:spcBef>
              <a:defRPr sz="3800"/>
            </a:lvl4pPr>
            <a:lvl5pPr marL="2286000" indent="-4572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435100" y="1003300"/>
            <a:ext cx="215265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500"/>
              </a:spcBef>
              <a:defRPr sz="3800"/>
            </a:lvl1pPr>
            <a:lvl2pPr marL="914400" indent="-457200">
              <a:spcBef>
                <a:spcPts val="4500"/>
              </a:spcBef>
              <a:defRPr sz="3800"/>
            </a:lvl2pPr>
            <a:lvl3pPr marL="1371600" indent="-457200">
              <a:spcBef>
                <a:spcPts val="4500"/>
              </a:spcBef>
              <a:defRPr sz="3800"/>
            </a:lvl3pPr>
            <a:lvl4pPr marL="1828800" indent="-457200">
              <a:spcBef>
                <a:spcPts val="4500"/>
              </a:spcBef>
              <a:defRPr sz="3800"/>
            </a:lvl4pPr>
            <a:lvl5pPr marL="2286000" indent="-4572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435100" y="1574800"/>
            <a:ext cx="21526500" cy="1056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47166"/>
            <a:ext cx="453238" cy="4613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2400">
                <a:solidFill>
                  <a:srgbClr val="EBEBEB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5461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10922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6383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21844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7305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32766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38227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43688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49149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 Royal Priesthood:"/>
          <p:cNvSpPr txBox="1">
            <a:spLocks noGrp="1"/>
          </p:cNvSpPr>
          <p:nvPr>
            <p:ph type="ctrTitle"/>
          </p:nvPr>
        </p:nvSpPr>
        <p:spPr>
          <a:xfrm>
            <a:off x="1428750" y="6102350"/>
            <a:ext cx="21526500" cy="35687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  A Royal Priesthood:</a:t>
            </a:r>
          </a:p>
        </p:txBody>
      </p:sp>
      <p:sp>
        <p:nvSpPr>
          <p:cNvPr id="138" name="Christians as Priestly Messengers and Teachers"/>
          <p:cNvSpPr txBox="1">
            <a:spLocks noGrp="1"/>
          </p:cNvSpPr>
          <p:nvPr>
            <p:ph type="subTitle" sz="quarter" idx="1"/>
          </p:nvPr>
        </p:nvSpPr>
        <p:spPr>
          <a:xfrm>
            <a:off x="1683236" y="10151299"/>
            <a:ext cx="21526502" cy="123190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Christians as Priestly Messengers and Teachers</a:t>
            </a:r>
          </a:p>
        </p:txBody>
      </p:sp>
      <p:pic>
        <p:nvPicPr>
          <p:cNvPr id="139" name="df1aaff254be9613ad58d296bdcea40c.jpg" descr="df1aaff254be9613ad58d296bdcea4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36" y="1017042"/>
            <a:ext cx="9334501" cy="7137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he Priests were the Teacher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67" name="Sacrificing and the rituals of worship were only a small part of the priestly duties.                           1 Chronicles 24:1-19.…"/>
          <p:cNvSpPr txBox="1">
            <a:spLocks noGrp="1"/>
          </p:cNvSpPr>
          <p:nvPr>
            <p:ph type="body" idx="1"/>
          </p:nvPr>
        </p:nvSpPr>
        <p:spPr>
          <a:xfrm>
            <a:off x="2395640" y="3367120"/>
            <a:ext cx="21526502" cy="8583580"/>
          </a:xfrm>
          <a:prstGeom prst="rect">
            <a:avLst/>
          </a:prstGeom>
        </p:spPr>
        <p:txBody>
          <a:bodyPr numCol="2" spcCol="1076325" anchor="t"/>
          <a:lstStyle/>
          <a:p>
            <a:pPr>
              <a:defRPr sz="6000"/>
            </a:pPr>
            <a:r>
              <a:t>Sacrificing and the rituals of worship were only a small part of the priestly duties.                                 </a:t>
            </a:r>
            <a:r>
              <a:rPr>
                <a:solidFill>
                  <a:srgbClr val="00FDFF"/>
                </a:solidFill>
              </a:rPr>
              <a:t>1 Chronicles 24:1-19</a:t>
            </a:r>
            <a:r>
              <a:t>.</a:t>
            </a:r>
          </a:p>
          <a:p>
            <a:pPr>
              <a:defRPr sz="6000"/>
            </a:pPr>
            <a:r>
              <a:t>What did they do the rest of the year? </a:t>
            </a:r>
            <a:r>
              <a:rPr>
                <a:solidFill>
                  <a:srgbClr val="FFFB00"/>
                </a:solidFill>
              </a:rPr>
              <a:t>They</a:t>
            </a:r>
            <a:r>
              <a:t> </a:t>
            </a:r>
            <a:r>
              <a:rPr>
                <a:solidFill>
                  <a:srgbClr val="FFFB00"/>
                </a:solidFill>
              </a:rPr>
              <a:t>taught the word</a:t>
            </a:r>
            <a:r>
              <a:t>.</a:t>
            </a:r>
          </a:p>
        </p:txBody>
      </p:sp>
      <p:pic>
        <p:nvPicPr>
          <p:cNvPr id="168" name="bae0e7415a54f35696db280e2fe20f2c.jpg" descr="bae0e7415a54f35696db280e2fe20f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802" y="3286147"/>
            <a:ext cx="8119021" cy="9277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he Priests were the Teacher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71" name="Leviticus 10:11 “and that you may teach the children of Israel all the statutes which the LORD has spoken to them by the hand of Moses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z="6000"/>
            </a:pPr>
            <a:r>
              <a:t>Leviticus 10:11 “</a:t>
            </a:r>
            <a:r>
              <a:rPr>
                <a:solidFill>
                  <a:srgbClr val="00F900"/>
                </a:solidFill>
              </a:rPr>
              <a:t>and that you may teach the children of Israel all the statutes which the LORD has spoken to them by the hand of Moses</a:t>
            </a:r>
            <a:r>
              <a:t>.”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 Priests were the Teacher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74" name="Leviticus 10:11 “and that you may teach the children of Israel all the statutes which the LORD has spoken to them by the hand of Moses.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80568" indent="-480568" defTabSz="726440">
              <a:spcBef>
                <a:spcPts val="5100"/>
              </a:spcBef>
              <a:defRPr sz="5280">
                <a:effectLst>
                  <a:outerShdw blurRad="44704" dist="22352" dir="5400000" rotWithShape="0">
                    <a:srgbClr val="000000"/>
                  </a:outerShdw>
                </a:effectLst>
              </a:defRPr>
            </a:pPr>
            <a:r>
              <a:t>Leviticus 10:11 “</a:t>
            </a:r>
            <a:r>
              <a:rPr>
                <a:solidFill>
                  <a:srgbClr val="00F900"/>
                </a:solidFill>
              </a:rPr>
              <a:t>and that you may teach the children of Israel all the statutes which the LORD has spoken to them by the hand of Moses</a:t>
            </a:r>
            <a:r>
              <a:t>.”</a:t>
            </a:r>
          </a:p>
          <a:p>
            <a:pPr marL="480568" indent="-480568" defTabSz="726440">
              <a:spcBef>
                <a:spcPts val="5100"/>
              </a:spcBef>
              <a:defRPr sz="5280">
                <a:effectLst>
                  <a:outerShdw blurRad="44704" dist="22352" dir="5400000" rotWithShape="0">
                    <a:srgbClr val="000000"/>
                  </a:outerShdw>
                </a:effectLst>
              </a:defRPr>
            </a:pPr>
            <a:endParaRPr/>
          </a:p>
          <a:p>
            <a:pPr marL="480568" indent="-480568" defTabSz="726440">
              <a:spcBef>
                <a:spcPts val="5100"/>
              </a:spcBef>
              <a:defRPr sz="5280">
                <a:effectLst>
                  <a:outerShdw blurRad="44704" dist="22352" dir="5400000" rotWithShape="0">
                    <a:srgbClr val="000000"/>
                  </a:outerShdw>
                </a:effectLst>
              </a:defRPr>
            </a:pPr>
            <a:r>
              <a:t>Deuteronomy 24:8 “</a:t>
            </a:r>
            <a:r>
              <a:rPr>
                <a:solidFill>
                  <a:srgbClr val="00F900"/>
                </a:solidFill>
              </a:rPr>
              <a:t>Take heed in an outbreak of leprosy, that you carefully observe and do according to all that the priests, the Levites, shall teach you; just as I commanded them, so you shall be careful to do</a:t>
            </a:r>
            <a:r>
              <a:t>.”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he Priests were the Teachers:"/>
          <p:cNvSpPr txBox="1">
            <a:spLocks noGrp="1"/>
          </p:cNvSpPr>
          <p:nvPr>
            <p:ph type="title"/>
          </p:nvPr>
        </p:nvSpPr>
        <p:spPr>
          <a:xfrm>
            <a:off x="1435100" y="330199"/>
            <a:ext cx="21526500" cy="2311906"/>
          </a:xfrm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77" name="What happened if they fail to teach?"/>
          <p:cNvSpPr txBox="1"/>
          <p:nvPr/>
        </p:nvSpPr>
        <p:spPr>
          <a:xfrm>
            <a:off x="1435100" y="1623569"/>
            <a:ext cx="21526500" cy="231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6500" b="1">
                <a:solidFill>
                  <a:srgbClr val="FF2600"/>
                </a:solidFill>
              </a:defRPr>
            </a:lvl1pPr>
          </a:lstStyle>
          <a:p>
            <a:r>
              <a:t>What happened if they fail to teach?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he Priests were the Teachers:"/>
          <p:cNvSpPr txBox="1">
            <a:spLocks noGrp="1"/>
          </p:cNvSpPr>
          <p:nvPr>
            <p:ph type="title"/>
          </p:nvPr>
        </p:nvSpPr>
        <p:spPr>
          <a:xfrm>
            <a:off x="1435100" y="330199"/>
            <a:ext cx="21526500" cy="2311906"/>
          </a:xfrm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80" name="When the priests failed to teach, the people almost always fell away.   Malachi 2:7-8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76324" anchor="t"/>
          <a:lstStyle/>
          <a:p>
            <a:pPr>
              <a:defRPr sz="6000"/>
            </a:pPr>
            <a:r>
              <a:t>When the priests failed to teach, the people almost always fell away.     </a:t>
            </a:r>
            <a:r>
              <a:rPr>
                <a:solidFill>
                  <a:srgbClr val="FF2600"/>
                </a:solidFill>
              </a:rPr>
              <a:t>Malachi 2:7-8</a:t>
            </a:r>
            <a:r>
              <a:t>.</a:t>
            </a:r>
          </a:p>
        </p:txBody>
      </p:sp>
      <p:sp>
        <p:nvSpPr>
          <p:cNvPr id="181" name="What happened if they fail to teach?"/>
          <p:cNvSpPr txBox="1"/>
          <p:nvPr/>
        </p:nvSpPr>
        <p:spPr>
          <a:xfrm>
            <a:off x="1435100" y="1623569"/>
            <a:ext cx="21526500" cy="231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6500" b="1">
                <a:solidFill>
                  <a:srgbClr val="FF2600"/>
                </a:solidFill>
              </a:defRPr>
            </a:lvl1pPr>
          </a:lstStyle>
          <a:p>
            <a:r>
              <a:t>What happened if they fail to teach?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e Priests were the Teachers:"/>
          <p:cNvSpPr txBox="1">
            <a:spLocks noGrp="1"/>
          </p:cNvSpPr>
          <p:nvPr>
            <p:ph type="title"/>
          </p:nvPr>
        </p:nvSpPr>
        <p:spPr>
          <a:xfrm>
            <a:off x="1435100" y="330199"/>
            <a:ext cx="21526500" cy="2311906"/>
          </a:xfrm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84" name="When the priests failed to teach, the people almost always fell away.   Malachi 2:7-8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76324" anchor="t"/>
          <a:lstStyle/>
          <a:p>
            <a:pPr>
              <a:defRPr sz="6000"/>
            </a:pPr>
            <a:r>
              <a:t>When the priests failed to teach, the people almost always fell away.     </a:t>
            </a:r>
            <a:r>
              <a:rPr>
                <a:solidFill>
                  <a:srgbClr val="FF2600"/>
                </a:solidFill>
              </a:rPr>
              <a:t>Malachi 2:7-8</a:t>
            </a:r>
            <a:r>
              <a:t>.</a:t>
            </a:r>
          </a:p>
        </p:txBody>
      </p:sp>
      <p:sp>
        <p:nvSpPr>
          <p:cNvPr id="185" name="What happened if they fail to teach?"/>
          <p:cNvSpPr txBox="1"/>
          <p:nvPr/>
        </p:nvSpPr>
        <p:spPr>
          <a:xfrm>
            <a:off x="1435100" y="1623569"/>
            <a:ext cx="21526500" cy="231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6500" b="1">
                <a:solidFill>
                  <a:srgbClr val="FF2600"/>
                </a:solidFill>
              </a:defRPr>
            </a:lvl1pPr>
          </a:lstStyle>
          <a:p>
            <a:r>
              <a:t>What happened if they fail to teach?</a:t>
            </a:r>
          </a:p>
        </p:txBody>
      </p:sp>
      <p:pic>
        <p:nvPicPr>
          <p:cNvPr id="186" name="32-goldencalf[1].jpg" descr="32-goldencalf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783" y="4006136"/>
            <a:ext cx="9257357" cy="7731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he Priests were the Teachers:"/>
          <p:cNvSpPr txBox="1">
            <a:spLocks noGrp="1"/>
          </p:cNvSpPr>
          <p:nvPr>
            <p:ph type="title"/>
          </p:nvPr>
        </p:nvSpPr>
        <p:spPr>
          <a:xfrm>
            <a:off x="1435100" y="330199"/>
            <a:ext cx="21526500" cy="2311906"/>
          </a:xfrm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89" name="When the priests failed to teach, the people almost always fell away.   Malachi 2:7-8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76324" anchor="t"/>
          <a:lstStyle/>
          <a:p>
            <a:pPr>
              <a:defRPr sz="6000"/>
            </a:pPr>
            <a:r>
              <a:t>When the priests failed to teach, the people almost always fell away.      </a:t>
            </a:r>
            <a:r>
              <a:rPr>
                <a:solidFill>
                  <a:srgbClr val="FF2600"/>
                </a:solidFill>
              </a:rPr>
              <a:t>Malachi 2:7-8</a:t>
            </a:r>
            <a:r>
              <a:t>.</a:t>
            </a:r>
          </a:p>
          <a:p>
            <a:pPr>
              <a:defRPr sz="6000">
                <a:solidFill>
                  <a:srgbClr val="FF2600"/>
                </a:solidFill>
              </a:defRPr>
            </a:pPr>
            <a:r>
              <a:t>2 Chronicles 15:3-6</a:t>
            </a:r>
            <a:r>
              <a:rPr>
                <a:solidFill>
                  <a:srgbClr val="EBEBEB"/>
                </a:solidFill>
              </a:rPr>
              <a:t>:</a:t>
            </a:r>
          </a:p>
        </p:txBody>
      </p:sp>
      <p:sp>
        <p:nvSpPr>
          <p:cNvPr id="190" name="What happened if they fail to teach?"/>
          <p:cNvSpPr txBox="1"/>
          <p:nvPr/>
        </p:nvSpPr>
        <p:spPr>
          <a:xfrm>
            <a:off x="1435100" y="1623569"/>
            <a:ext cx="21526500" cy="231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6500" b="1">
                <a:solidFill>
                  <a:srgbClr val="FF2600"/>
                </a:solidFill>
              </a:defRPr>
            </a:lvl1pPr>
          </a:lstStyle>
          <a:p>
            <a:r>
              <a:t>What happened if they fail to teach?</a:t>
            </a:r>
          </a:p>
        </p:txBody>
      </p:sp>
      <p:pic>
        <p:nvPicPr>
          <p:cNvPr id="191" name="32-goldencalf[1].jpg" descr="32-goldencalf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932" y="4091382"/>
            <a:ext cx="9180355" cy="7666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e Priests were the Teachers:"/>
          <p:cNvSpPr txBox="1">
            <a:spLocks noGrp="1"/>
          </p:cNvSpPr>
          <p:nvPr>
            <p:ph type="title"/>
          </p:nvPr>
        </p:nvSpPr>
        <p:spPr>
          <a:xfrm>
            <a:off x="1435100" y="330199"/>
            <a:ext cx="21526500" cy="2311906"/>
          </a:xfrm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94" name="When the priests failed to teach, the people almost always fell away.   Malachi 2:7-8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76324" anchor="t"/>
          <a:lstStyle/>
          <a:p>
            <a:pPr>
              <a:defRPr sz="6000"/>
            </a:pPr>
            <a:r>
              <a:t>When the priests failed to teach, the people almost always fell away.     </a:t>
            </a:r>
            <a:r>
              <a:rPr>
                <a:solidFill>
                  <a:srgbClr val="FF2600"/>
                </a:solidFill>
              </a:rPr>
              <a:t>Malachi 2:7-8</a:t>
            </a:r>
            <a:r>
              <a:t>.</a:t>
            </a:r>
          </a:p>
          <a:p>
            <a:pPr>
              <a:defRPr sz="6000">
                <a:solidFill>
                  <a:srgbClr val="FF2600"/>
                </a:solidFill>
              </a:defRPr>
            </a:pPr>
            <a:r>
              <a:t>2 Chronicles 15:3-6</a:t>
            </a:r>
            <a:r>
              <a:rPr>
                <a:solidFill>
                  <a:srgbClr val="EBEBEB"/>
                </a:solidFill>
              </a:rPr>
              <a:t>:</a:t>
            </a:r>
          </a:p>
          <a:p>
            <a:pPr>
              <a:defRPr sz="6000">
                <a:solidFill>
                  <a:srgbClr val="FF2600"/>
                </a:solidFill>
              </a:defRPr>
            </a:pPr>
            <a:r>
              <a:t>Lamentations 4:13-14</a:t>
            </a:r>
            <a:r>
              <a:rPr>
                <a:solidFill>
                  <a:srgbClr val="EBEBEB"/>
                </a:solidFill>
              </a:rPr>
              <a:t>:</a:t>
            </a:r>
          </a:p>
        </p:txBody>
      </p:sp>
      <p:sp>
        <p:nvSpPr>
          <p:cNvPr id="195" name="What happened if they fail to teach?"/>
          <p:cNvSpPr txBox="1"/>
          <p:nvPr/>
        </p:nvSpPr>
        <p:spPr>
          <a:xfrm>
            <a:off x="1435100" y="1623569"/>
            <a:ext cx="21526500" cy="231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6500" b="1">
                <a:solidFill>
                  <a:srgbClr val="FF2600"/>
                </a:solidFill>
              </a:defRPr>
            </a:lvl1pPr>
          </a:lstStyle>
          <a:p>
            <a:r>
              <a:t>What happened if they fail to teach?</a:t>
            </a:r>
          </a:p>
        </p:txBody>
      </p:sp>
      <p:pic>
        <p:nvPicPr>
          <p:cNvPr id="196" name="32-goldencalf[1].jpg" descr="32-goldencalf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377" y="4088221"/>
            <a:ext cx="9187924" cy="7673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he Priests were the Teachers:"/>
          <p:cNvSpPr txBox="1">
            <a:spLocks noGrp="1"/>
          </p:cNvSpPr>
          <p:nvPr>
            <p:ph type="title"/>
          </p:nvPr>
        </p:nvSpPr>
        <p:spPr>
          <a:xfrm>
            <a:off x="1435100" y="330199"/>
            <a:ext cx="21526500" cy="2311906"/>
          </a:xfrm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99" name="What happened when they taught the word?"/>
          <p:cNvSpPr txBox="1"/>
          <p:nvPr/>
        </p:nvSpPr>
        <p:spPr>
          <a:xfrm>
            <a:off x="1435100" y="1623569"/>
            <a:ext cx="21526500" cy="231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6500" b="1">
                <a:solidFill>
                  <a:srgbClr val="00FDFF"/>
                </a:solidFill>
              </a:defRPr>
            </a:lvl1pPr>
          </a:lstStyle>
          <a:p>
            <a:r>
              <a:t>What happened when they taught the word?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he Priests were the Teachers:"/>
          <p:cNvSpPr txBox="1">
            <a:spLocks noGrp="1"/>
          </p:cNvSpPr>
          <p:nvPr>
            <p:ph type="title"/>
          </p:nvPr>
        </p:nvSpPr>
        <p:spPr>
          <a:xfrm>
            <a:off x="1435100" y="330199"/>
            <a:ext cx="21526500" cy="2311906"/>
          </a:xfrm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202" name="What happened when they taught the word?"/>
          <p:cNvSpPr txBox="1"/>
          <p:nvPr/>
        </p:nvSpPr>
        <p:spPr>
          <a:xfrm>
            <a:off x="1435100" y="1623569"/>
            <a:ext cx="21526500" cy="231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6500" b="1">
                <a:solidFill>
                  <a:srgbClr val="00FDFF"/>
                </a:solidFill>
              </a:defRPr>
            </a:lvl1pPr>
          </a:lstStyle>
          <a:p>
            <a:r>
              <a:t>What happened when they taught the word?</a:t>
            </a:r>
          </a:p>
        </p:txBody>
      </p:sp>
      <p:sp>
        <p:nvSpPr>
          <p:cNvPr id="203" name="The nation prospered and God was glorified. 2 Chronicles 17:8-9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76325"/>
          <a:lstStyle/>
          <a:p>
            <a:pPr>
              <a:defRPr sz="6000"/>
            </a:pPr>
            <a:r>
              <a:t>The nation prospered and God was glorified.              </a:t>
            </a:r>
            <a:r>
              <a:rPr>
                <a:solidFill>
                  <a:srgbClr val="00FDFF"/>
                </a:solidFill>
              </a:rPr>
              <a:t>2 Chronicles 17:8-9</a:t>
            </a:r>
            <a:r>
              <a:t>.</a:t>
            </a:r>
          </a:p>
        </p:txBody>
      </p:sp>
      <p:pic>
        <p:nvPicPr>
          <p:cNvPr id="204" name="priest-temple-kohen.png" descr="priest-temple-koh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105" y="4800610"/>
            <a:ext cx="11291174" cy="5645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e Are a Royal Priestho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Are a Royal Priesthood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7" name="The-Temple-Institute-745x396.jpg" descr="The-Temple-Institute-745x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50" y="812514"/>
            <a:ext cx="22746900" cy="12090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main-qimg-bdf92a5c133afd2c91f13ad7b9fcd436-lq.jpeg" descr="main-qimg-bdf92a5c133afd2c91f13ad7b9fcd436-lq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36" y="1200493"/>
            <a:ext cx="11220721" cy="11315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s.jpeg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89" y="2056220"/>
            <a:ext cx="11992504" cy="9603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13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16" name="We are divinely obligated to know and teach God’s word. Matthew 28:19-20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We are divinely obligated to know and teach God’s word. </a:t>
            </a:r>
            <a:r>
              <a:rPr>
                <a:solidFill>
                  <a:srgbClr val="00FDFF"/>
                </a:solidFill>
              </a:rPr>
              <a:t>Matthew 28:19-20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19" name="We are divinely obligated to know and teach God’s word. Matthew 28:19-20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We are divinely obligated to know and teach God’s word. </a:t>
            </a:r>
            <a:r>
              <a:rPr>
                <a:solidFill>
                  <a:srgbClr val="00FDFF"/>
                </a:solidFill>
              </a:rPr>
              <a:t>Matthew 28:19-20. </a:t>
            </a:r>
          </a:p>
          <a:p>
            <a:pPr>
              <a:defRPr sz="6000">
                <a:solidFill>
                  <a:srgbClr val="FFFFFF"/>
                </a:solidFill>
              </a:defRPr>
            </a:pPr>
            <a:r>
              <a:t>Keepers of His knowledge,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22" name="We are divinely obligated to know and teach God’s word. Matthew 28:19-20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We are divinely obligated to know and teach God’s word. </a:t>
            </a:r>
            <a:r>
              <a:rPr>
                <a:solidFill>
                  <a:srgbClr val="00FDFF"/>
                </a:solidFill>
              </a:rPr>
              <a:t>Matthew 28:19-20. </a:t>
            </a:r>
          </a:p>
          <a:p>
            <a:pPr>
              <a:defRPr sz="6000">
                <a:solidFill>
                  <a:srgbClr val="FFFFFF"/>
                </a:solidFill>
              </a:defRPr>
            </a:pPr>
            <a:r>
              <a:t>Keepers of His knowledge, Those who can be sought for answers,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25" name="We are divinely obligated to know and teach God’s word. Matthew 28:19-20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We are divinely obligated to know and teach God’s word. </a:t>
            </a:r>
            <a:r>
              <a:rPr>
                <a:solidFill>
                  <a:srgbClr val="00FDFF"/>
                </a:solidFill>
              </a:rPr>
              <a:t>Matthew 28:19-20. </a:t>
            </a:r>
          </a:p>
          <a:p>
            <a:pPr>
              <a:defRPr sz="6000">
                <a:solidFill>
                  <a:srgbClr val="FFFFFF"/>
                </a:solidFill>
              </a:defRPr>
            </a:pPr>
            <a:r>
              <a:t>Keepers of His knowledge, Those who can be sought for answers, Messengers of God. </a:t>
            </a:r>
            <a:r>
              <a:rPr>
                <a:solidFill>
                  <a:srgbClr val="00FDFF"/>
                </a:solidFill>
              </a:rPr>
              <a:t>Malachi 2:7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28" name="Ezekiel 33:7-9. Watchman of Israe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76325"/>
          <a:lstStyle/>
          <a:p>
            <a:pPr>
              <a:defRPr>
                <a:solidFill>
                  <a:srgbClr val="00FDFF"/>
                </a:solidFill>
              </a:defRPr>
            </a:pPr>
            <a:r>
              <a:t>Ezekiel 33:7-9</a:t>
            </a:r>
            <a:r>
              <a:rPr>
                <a:solidFill>
                  <a:srgbClr val="EBEBEB"/>
                </a:solidFill>
              </a:rPr>
              <a:t>. Watchman of Israel.</a:t>
            </a:r>
          </a:p>
        </p:txBody>
      </p:sp>
      <p:pic>
        <p:nvPicPr>
          <p:cNvPr id="229" name="8-dcFqBfh8BIn6n14.png" descr="8-dcFqBfh8BIn6n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591" y="3408040"/>
            <a:ext cx="9033522" cy="9033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32" name="Ezekiel 33:7-9. Watchman of Israe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76325"/>
          <a:lstStyle/>
          <a:p>
            <a:pPr>
              <a:defRPr>
                <a:solidFill>
                  <a:srgbClr val="00FDFF"/>
                </a:solidFill>
              </a:defRPr>
            </a:pPr>
            <a:r>
              <a:t>Ezekiel 33:7-9</a:t>
            </a:r>
            <a:r>
              <a:rPr>
                <a:solidFill>
                  <a:srgbClr val="EBEBEB"/>
                </a:solidFill>
              </a:rPr>
              <a:t>. Watchman of Israel.</a:t>
            </a:r>
          </a:p>
          <a:p>
            <a:r>
              <a:t>Why would Ezekiel be responsible if he did not warn the people? </a:t>
            </a:r>
          </a:p>
        </p:txBody>
      </p:sp>
      <p:pic>
        <p:nvPicPr>
          <p:cNvPr id="233" name="8-dcFqBfh8BIn6n14.png" descr="8-dcFqBfh8BIn6n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591" y="3408040"/>
            <a:ext cx="9033522" cy="9033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36" name="Ezekiel 33:7-9. Watchman of Israe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76325"/>
          <a:lstStyle/>
          <a:p>
            <a:pPr>
              <a:defRPr>
                <a:solidFill>
                  <a:srgbClr val="00FDFF"/>
                </a:solidFill>
              </a:defRPr>
            </a:pPr>
            <a:r>
              <a:t>Ezekiel 33:7-9</a:t>
            </a:r>
            <a:r>
              <a:rPr>
                <a:solidFill>
                  <a:srgbClr val="EBEBEB"/>
                </a:solidFill>
              </a:rPr>
              <a:t>. Watchman of Israel.</a:t>
            </a:r>
          </a:p>
          <a:p>
            <a:r>
              <a:t>Why would Ezekiel be responsible if he did not warn the people?      </a:t>
            </a:r>
            <a:r>
              <a:rPr>
                <a:solidFill>
                  <a:srgbClr val="FFFB00"/>
                </a:solidFill>
              </a:rPr>
              <a:t>He was given the word of God</a:t>
            </a:r>
            <a:r>
              <a:rPr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37" name="8-dcFqBfh8BIn6n14.png" descr="8-dcFqBfh8BIn6n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591" y="3408040"/>
            <a:ext cx="9033522" cy="9033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e Are a Royal Priestho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Are a Royal Priesthood</a:t>
            </a:r>
          </a:p>
        </p:txBody>
      </p:sp>
      <p:sp>
        <p:nvSpPr>
          <p:cNvPr id="144" name="Deuteronomy 7:6 -Chosen Peopl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defRPr sz="6000"/>
            </a:pPr>
            <a:r>
              <a:t>Deuteronomy 7:6 -</a:t>
            </a:r>
            <a:r>
              <a:rPr>
                <a:solidFill>
                  <a:srgbClr val="00FDFF"/>
                </a:solidFill>
              </a:rPr>
              <a:t>Chosen People</a:t>
            </a:r>
            <a:r>
              <a:rPr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40" name="The principle in Ezekiel 33 applies to us as God’s priestly messengers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principle in </a:t>
            </a:r>
            <a:r>
              <a:rPr>
                <a:solidFill>
                  <a:srgbClr val="FFFFFF"/>
                </a:solidFill>
              </a:rPr>
              <a:t>Ezekiel 33</a:t>
            </a:r>
            <a:r>
              <a:t> applies to us as God’s priestly messengers.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43" name="The principle in Ezekiel 33 applies to us as God’s priestly messenger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principle in </a:t>
            </a:r>
            <a:r>
              <a:rPr>
                <a:solidFill>
                  <a:srgbClr val="FFFFFF"/>
                </a:solidFill>
              </a:rPr>
              <a:t>Ezekiel 33</a:t>
            </a:r>
            <a:r>
              <a:t> applies to us as God’s priestly messengers. </a:t>
            </a:r>
          </a:p>
          <a:p>
            <a:r>
              <a:t>We were given the word of God. </a:t>
            </a:r>
            <a:r>
              <a:rPr>
                <a:solidFill>
                  <a:srgbClr val="00FDFF"/>
                </a:solidFill>
              </a:rPr>
              <a:t>1 Peter 1:25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46" name="The principle in Ezekiel 33 applies to us as God’s priestly messenger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principle in </a:t>
            </a:r>
            <a:r>
              <a:rPr>
                <a:solidFill>
                  <a:srgbClr val="FFFFFF"/>
                </a:solidFill>
              </a:rPr>
              <a:t>Ezekiel 33</a:t>
            </a:r>
            <a:r>
              <a:t> applies to us as God’s priestly messengers. </a:t>
            </a:r>
          </a:p>
          <a:p>
            <a:r>
              <a:t>We were given the word of God. </a:t>
            </a:r>
            <a:r>
              <a:rPr>
                <a:solidFill>
                  <a:srgbClr val="00FDFF"/>
                </a:solidFill>
              </a:rPr>
              <a:t>1 Peter 1:25</a:t>
            </a:r>
            <a:r>
              <a:t>.</a:t>
            </a:r>
          </a:p>
          <a:p>
            <a:r>
              <a:t>All who were given the word have a responsibility to teach it.  </a:t>
            </a:r>
            <a:r>
              <a:rPr>
                <a:solidFill>
                  <a:srgbClr val="00FDFF"/>
                </a:solidFill>
              </a:rPr>
              <a:t>Mark 16:15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49" name="Many who should be teachers who are not. Hebrews 5:12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Many who should be teachers who are not. </a:t>
            </a:r>
            <a:r>
              <a:rPr>
                <a:solidFill>
                  <a:srgbClr val="FF2600"/>
                </a:solidFill>
              </a:rPr>
              <a:t>Hebrews 5:12</a:t>
            </a:r>
            <a:r>
              <a:t>.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As Priests, We are now the Teac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Priests, </a:t>
            </a:r>
            <a:r>
              <a:rPr>
                <a:solidFill>
                  <a:srgbClr val="FFFB00"/>
                </a:solidFill>
              </a:rPr>
              <a:t>We</a:t>
            </a:r>
            <a:r>
              <a:t> are now the Teachers</a:t>
            </a:r>
          </a:p>
        </p:txBody>
      </p:sp>
      <p:sp>
        <p:nvSpPr>
          <p:cNvPr id="252" name="Many who should be teachers who are not. Hebrews 5:12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Many who should be teachers who are not. </a:t>
            </a:r>
            <a:r>
              <a:rPr>
                <a:solidFill>
                  <a:srgbClr val="FF2600"/>
                </a:solidFill>
              </a:rPr>
              <a:t>Hebrews 5:12</a:t>
            </a:r>
            <a:r>
              <a:t>. </a:t>
            </a:r>
          </a:p>
          <a:p>
            <a:pPr>
              <a:defRPr sz="6000"/>
            </a:pPr>
            <a:endParaRPr/>
          </a:p>
          <a:p>
            <a:pPr>
              <a:defRPr sz="6000">
                <a:solidFill>
                  <a:srgbClr val="FF2600"/>
                </a:solidFill>
              </a:defRPr>
            </a:pPr>
            <a:r>
              <a:t>No one</a:t>
            </a:r>
            <a:r>
              <a:rPr>
                <a:solidFill>
                  <a:srgbClr val="EBEBEB"/>
                </a:solidFill>
              </a:rPr>
              <a:t> can be blamed but </a:t>
            </a:r>
            <a:r>
              <a:t>you</a:t>
            </a:r>
            <a:r>
              <a:rPr>
                <a:solidFill>
                  <a:srgbClr val="EBEBEB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55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58" name="Teach from house to house. Acts 20:20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Teach from house to house. </a:t>
            </a:r>
            <a:r>
              <a:rPr>
                <a:solidFill>
                  <a:srgbClr val="00FDFF"/>
                </a:solidFill>
              </a:rPr>
              <a:t>Acts 20:20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61" name="Teach from house to house. Acts 20:20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Teach from house to house. </a:t>
            </a:r>
            <a:r>
              <a:rPr>
                <a:solidFill>
                  <a:srgbClr val="00FDFF"/>
                </a:solidFill>
              </a:rPr>
              <a:t>Acts 20:20</a:t>
            </a:r>
            <a:r>
              <a:t>.</a:t>
            </a:r>
          </a:p>
          <a:p>
            <a:pPr>
              <a:defRPr sz="6000"/>
            </a:pPr>
            <a:r>
              <a:t>Teach by inviting to your own house. </a:t>
            </a:r>
            <a:r>
              <a:rPr>
                <a:solidFill>
                  <a:srgbClr val="00FDFF"/>
                </a:solidFill>
              </a:rPr>
              <a:t>Luke 5:27-29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64" name="Teach from house to house. Acts 20:20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Teach from house to house. </a:t>
            </a:r>
            <a:r>
              <a:rPr>
                <a:solidFill>
                  <a:srgbClr val="00FDFF"/>
                </a:solidFill>
              </a:rPr>
              <a:t>Acts 20:20</a:t>
            </a:r>
            <a:r>
              <a:t>.</a:t>
            </a:r>
          </a:p>
          <a:p>
            <a:pPr>
              <a:defRPr sz="6000"/>
            </a:pPr>
            <a:r>
              <a:t>Teach by inviting to your own house. </a:t>
            </a:r>
            <a:r>
              <a:rPr>
                <a:solidFill>
                  <a:srgbClr val="00FDFF"/>
                </a:solidFill>
              </a:rPr>
              <a:t>Luke 5:27-29</a:t>
            </a:r>
            <a:r>
              <a:t>.</a:t>
            </a:r>
          </a:p>
          <a:p>
            <a:pPr>
              <a:defRPr sz="6000"/>
            </a:pPr>
            <a:r>
              <a:t>Teach one another privately when one is in error.           </a:t>
            </a:r>
            <a:r>
              <a:rPr>
                <a:solidFill>
                  <a:srgbClr val="00FDFF"/>
                </a:solidFill>
              </a:rPr>
              <a:t>Acts 18:24-26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67" name="Teach from house to house. Acts 20:20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Teach from house to house. </a:t>
            </a:r>
            <a:r>
              <a:rPr>
                <a:solidFill>
                  <a:srgbClr val="00FDFF"/>
                </a:solidFill>
              </a:rPr>
              <a:t>Acts 20:20</a:t>
            </a:r>
            <a:r>
              <a:t>.</a:t>
            </a:r>
          </a:p>
          <a:p>
            <a:pPr>
              <a:defRPr sz="6000"/>
            </a:pPr>
            <a:r>
              <a:t>Teach by inviting to your own house. </a:t>
            </a:r>
            <a:r>
              <a:rPr>
                <a:solidFill>
                  <a:srgbClr val="00FDFF"/>
                </a:solidFill>
              </a:rPr>
              <a:t>Luke 5:27-29</a:t>
            </a:r>
            <a:r>
              <a:t>.</a:t>
            </a:r>
          </a:p>
          <a:p>
            <a:pPr>
              <a:defRPr sz="6000"/>
            </a:pPr>
            <a:r>
              <a:t>Teach one another privately when one is in error.           </a:t>
            </a:r>
            <a:r>
              <a:rPr>
                <a:solidFill>
                  <a:srgbClr val="00FDFF"/>
                </a:solidFill>
              </a:rPr>
              <a:t>Acts 18:24-26</a:t>
            </a:r>
            <a:r>
              <a:t>.</a:t>
            </a:r>
          </a:p>
          <a:p>
            <a:pPr>
              <a:defRPr sz="6000"/>
            </a:pPr>
            <a:r>
              <a:t>Teach while you’re out working. </a:t>
            </a:r>
            <a:r>
              <a:rPr>
                <a:solidFill>
                  <a:srgbClr val="00FDFF"/>
                </a:solidFill>
              </a:rPr>
              <a:t>Colossians 3:17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e Are a Royal Priestho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Are a Royal Priesthood</a:t>
            </a:r>
          </a:p>
        </p:txBody>
      </p:sp>
      <p:sp>
        <p:nvSpPr>
          <p:cNvPr id="147" name="Deuteronomy 7:6 -Chosen Peopl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defRPr sz="6000"/>
            </a:pPr>
            <a:r>
              <a:t>Deuteronomy 7:6 -</a:t>
            </a:r>
            <a:r>
              <a:rPr>
                <a:solidFill>
                  <a:srgbClr val="00FDFF"/>
                </a:solidFill>
              </a:rPr>
              <a:t>Chosen People</a:t>
            </a:r>
            <a:r>
              <a:t>.</a:t>
            </a:r>
          </a:p>
          <a:p>
            <a:pPr marL="546100" indent="-546100">
              <a:defRPr sz="6000"/>
            </a:pPr>
            <a:r>
              <a:t>Exodus 19:6 -</a:t>
            </a:r>
            <a:r>
              <a:rPr>
                <a:solidFill>
                  <a:srgbClr val="00FDFF"/>
                </a:solidFill>
              </a:rPr>
              <a:t>Kingdom of Priests</a:t>
            </a:r>
            <a:r>
              <a:t>, </a:t>
            </a:r>
            <a:r>
              <a:rPr>
                <a:solidFill>
                  <a:srgbClr val="00FDFF"/>
                </a:solidFill>
              </a:rPr>
              <a:t>Holy Nation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70" name="Teach from house to house. Acts 20:20.…"/>
          <p:cNvSpPr txBox="1">
            <a:spLocks noGrp="1"/>
          </p:cNvSpPr>
          <p:nvPr>
            <p:ph type="body" idx="1"/>
          </p:nvPr>
        </p:nvSpPr>
        <p:spPr>
          <a:xfrm>
            <a:off x="1435100" y="3460709"/>
            <a:ext cx="21526501" cy="9458904"/>
          </a:xfrm>
          <a:prstGeom prst="rect">
            <a:avLst/>
          </a:prstGeom>
        </p:spPr>
        <p:txBody>
          <a:bodyPr/>
          <a:lstStyle/>
          <a:p>
            <a:pPr marL="535177" indent="-535177" defTabSz="808990">
              <a:spcBef>
                <a:spcPts val="5700"/>
              </a:spcBef>
              <a:defRPr sz="5880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Teach from house to house. </a:t>
            </a:r>
            <a:r>
              <a:rPr>
                <a:solidFill>
                  <a:srgbClr val="00FDFF"/>
                </a:solidFill>
              </a:rPr>
              <a:t>Acts 20:20</a:t>
            </a:r>
            <a:r>
              <a:t>.</a:t>
            </a:r>
          </a:p>
          <a:p>
            <a:pPr marL="535177" indent="-535177" defTabSz="808990">
              <a:spcBef>
                <a:spcPts val="5700"/>
              </a:spcBef>
              <a:defRPr sz="5880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Teach by inviting to your own house. </a:t>
            </a:r>
            <a:r>
              <a:rPr>
                <a:solidFill>
                  <a:srgbClr val="00FDFF"/>
                </a:solidFill>
              </a:rPr>
              <a:t>Luke 5:27-29</a:t>
            </a:r>
            <a:r>
              <a:t>.</a:t>
            </a:r>
          </a:p>
          <a:p>
            <a:pPr marL="535177" indent="-535177" defTabSz="808990">
              <a:spcBef>
                <a:spcPts val="5700"/>
              </a:spcBef>
              <a:defRPr sz="5880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Teach one another privately when one is in error. </a:t>
            </a:r>
            <a:r>
              <a:rPr>
                <a:solidFill>
                  <a:srgbClr val="00FDFF"/>
                </a:solidFill>
              </a:rPr>
              <a:t>Acts 18:24-26</a:t>
            </a:r>
            <a:r>
              <a:t>.</a:t>
            </a:r>
          </a:p>
          <a:p>
            <a:pPr marL="535177" indent="-535177" defTabSz="808990">
              <a:spcBef>
                <a:spcPts val="5700"/>
              </a:spcBef>
              <a:defRPr sz="5880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Teach while you’re out working. </a:t>
            </a:r>
            <a:r>
              <a:rPr>
                <a:solidFill>
                  <a:srgbClr val="00FDFF"/>
                </a:solidFill>
              </a:rPr>
              <a:t>Colossians 3:17</a:t>
            </a:r>
            <a:r>
              <a:t>.</a:t>
            </a:r>
          </a:p>
          <a:p>
            <a:pPr marL="535177" indent="-535177" defTabSz="808990">
              <a:spcBef>
                <a:spcPts val="5700"/>
              </a:spcBef>
              <a:defRPr sz="5880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Teach by example in difficult situations. </a:t>
            </a:r>
            <a:r>
              <a:rPr>
                <a:solidFill>
                  <a:srgbClr val="00FDFF"/>
                </a:solidFill>
              </a:rPr>
              <a:t>Philippians 1:12-13</a:t>
            </a:r>
            <a:r>
              <a:t>, </a:t>
            </a:r>
            <a:r>
              <a:rPr>
                <a:solidFill>
                  <a:srgbClr val="00FDFF"/>
                </a:solidFill>
              </a:rPr>
              <a:t>Acts 28:30-31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73" name="There is a way for everyone to teach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There is a way for everyone to teach.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76" name="The main point is that we are Christ’s priests,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The main point is that </a:t>
            </a:r>
            <a:r>
              <a:rPr>
                <a:solidFill>
                  <a:srgbClr val="00FDFF"/>
                </a:solidFill>
              </a:rPr>
              <a:t>we are Christ’s priests</a:t>
            </a:r>
            <a:r>
              <a:t>,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79" name="The main point is that we are Christ’s priests, we have been entrusted with God’s word,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The main point is that </a:t>
            </a:r>
            <a:r>
              <a:rPr>
                <a:solidFill>
                  <a:srgbClr val="00FDFF"/>
                </a:solidFill>
              </a:rPr>
              <a:t>we are Christ’s priests</a:t>
            </a:r>
            <a:r>
              <a:t>, we have been </a:t>
            </a:r>
            <a:r>
              <a:rPr>
                <a:solidFill>
                  <a:srgbClr val="00FDFF"/>
                </a:solidFill>
              </a:rPr>
              <a:t>entrusted with God’s word</a:t>
            </a:r>
            <a:r>
              <a:t>,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How can we be Priestly Teach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be Priestly Teachers?</a:t>
            </a:r>
          </a:p>
        </p:txBody>
      </p:sp>
      <p:sp>
        <p:nvSpPr>
          <p:cNvPr id="282" name="The main point is that we are Christ’s priests, we have been entrusted with God’s word, and it is our duty to know and spread that word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The main point is that </a:t>
            </a:r>
            <a:r>
              <a:rPr>
                <a:solidFill>
                  <a:srgbClr val="00FDFF"/>
                </a:solidFill>
              </a:rPr>
              <a:t>we are Christ’s priests</a:t>
            </a:r>
            <a:r>
              <a:t>, we have been </a:t>
            </a:r>
            <a:r>
              <a:rPr>
                <a:solidFill>
                  <a:srgbClr val="00FDFF"/>
                </a:solidFill>
              </a:rPr>
              <a:t>entrusted with God’s word</a:t>
            </a:r>
            <a:r>
              <a:t>, and it is </a:t>
            </a:r>
            <a:r>
              <a:rPr>
                <a:solidFill>
                  <a:srgbClr val="00FDFF"/>
                </a:solidFill>
              </a:rPr>
              <a:t>our duty</a:t>
            </a:r>
            <a:r>
              <a:t> to </a:t>
            </a:r>
            <a:r>
              <a:rPr>
                <a:solidFill>
                  <a:srgbClr val="FFFB00"/>
                </a:solidFill>
              </a:rPr>
              <a:t>know and spread that word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We Must T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Must Teach</a:t>
            </a:r>
          </a:p>
        </p:txBody>
      </p:sp>
      <p:sp>
        <p:nvSpPr>
          <p:cNvPr id="285" name="When we fail to teach, others will fall away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When we fail to teach, others will fall away.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We Must T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Must Teach</a:t>
            </a:r>
          </a:p>
        </p:txBody>
      </p:sp>
      <p:sp>
        <p:nvSpPr>
          <p:cNvPr id="288" name="We have been honored by God because He gave us the title of “royal Priests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We have been honored by God because He gave us the title of “royal Priests”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e Must T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Must Teach</a:t>
            </a:r>
          </a:p>
        </p:txBody>
      </p:sp>
      <p:sp>
        <p:nvSpPr>
          <p:cNvPr id="291" name="We have been honored by God because He gave us the title of “royal Priests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We have been honored by God because He gave us the title of “royal Priests”</a:t>
            </a:r>
          </a:p>
          <a:p>
            <a:pPr>
              <a:defRPr sz="6000"/>
            </a:pPr>
            <a:r>
              <a:t>The title comes with responsibilities.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e Are a Royal Priestho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Are a Royal Priesthood</a:t>
            </a:r>
          </a:p>
        </p:txBody>
      </p:sp>
      <p:sp>
        <p:nvSpPr>
          <p:cNvPr id="150" name="Deuteronomy 7:6 -Chosen Peopl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defRPr sz="6000"/>
            </a:pPr>
            <a:r>
              <a:t>Deuteronomy 7:6 -</a:t>
            </a:r>
            <a:r>
              <a:rPr>
                <a:solidFill>
                  <a:srgbClr val="00FDFF"/>
                </a:solidFill>
              </a:rPr>
              <a:t>Chosen People</a:t>
            </a:r>
            <a:r>
              <a:t>.</a:t>
            </a:r>
          </a:p>
          <a:p>
            <a:pPr marL="546100" indent="-546100">
              <a:defRPr sz="6000"/>
            </a:pPr>
            <a:r>
              <a:t>Exodus 19:6 -</a:t>
            </a:r>
            <a:r>
              <a:rPr>
                <a:solidFill>
                  <a:srgbClr val="00FDFF"/>
                </a:solidFill>
              </a:rPr>
              <a:t>Kingdom of Priests</a:t>
            </a:r>
            <a:r>
              <a:t>, </a:t>
            </a:r>
            <a:r>
              <a:rPr>
                <a:solidFill>
                  <a:srgbClr val="00FDFF"/>
                </a:solidFill>
              </a:rPr>
              <a:t>Holy Nation</a:t>
            </a:r>
            <a:r>
              <a:t>.</a:t>
            </a:r>
          </a:p>
          <a:p>
            <a:pPr marL="546100" indent="-546100">
              <a:defRPr sz="6000"/>
            </a:pPr>
            <a:r>
              <a:t>Deuteronomy 26:18 -</a:t>
            </a:r>
            <a:r>
              <a:rPr>
                <a:solidFill>
                  <a:srgbClr val="00FDFF"/>
                </a:solidFill>
              </a:rPr>
              <a:t>His Special People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e Have Priestly Responsibil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Have Priestly Responsibilities</a:t>
            </a:r>
          </a:p>
        </p:txBody>
      </p:sp>
      <p:sp>
        <p:nvSpPr>
          <p:cNvPr id="153" name="Every christian now takes on the responsibilities of the priests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546100" indent="-546100">
              <a:defRPr sz="6000">
                <a:solidFill>
                  <a:srgbClr val="EBE114"/>
                </a:solidFill>
              </a:defRPr>
            </a:pPr>
            <a:r>
              <a:t>Every christian</a:t>
            </a:r>
            <a:r>
              <a:rPr>
                <a:solidFill>
                  <a:srgbClr val="EBEBEB"/>
                </a:solidFill>
              </a:rPr>
              <a:t> now takes on the responsibilities of the priests.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e Have Priestly Responsibil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Have Priestly Responsibilities</a:t>
            </a:r>
          </a:p>
        </p:txBody>
      </p:sp>
      <p:sp>
        <p:nvSpPr>
          <p:cNvPr id="156" name="Every christian now takes on the responsibilities of the priest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546100" indent="-546100">
              <a:defRPr sz="6000">
                <a:solidFill>
                  <a:srgbClr val="EBE114"/>
                </a:solidFill>
              </a:defRPr>
            </a:pPr>
            <a:r>
              <a:t>Every christian</a:t>
            </a:r>
            <a:r>
              <a:rPr>
                <a:solidFill>
                  <a:srgbClr val="EBEBEB"/>
                </a:solidFill>
              </a:rPr>
              <a:t> now takes on the responsibilities of the priests. </a:t>
            </a:r>
          </a:p>
          <a:p>
            <a:pPr marL="546100" indent="-546100">
              <a:defRPr sz="6000"/>
            </a:pPr>
            <a:endParaRPr>
              <a:solidFill>
                <a:srgbClr val="EBEBEB"/>
              </a:solidFill>
            </a:endParaRPr>
          </a:p>
          <a:p>
            <a:pPr marL="546100" indent="-546100">
              <a:defRPr sz="6000"/>
            </a:pPr>
            <a:r>
              <a:t>One of their biggest responsibilities was to </a:t>
            </a:r>
            <a:r>
              <a:rPr>
                <a:solidFill>
                  <a:srgbClr val="E9EB13"/>
                </a:solidFill>
              </a:rPr>
              <a:t>teach the law</a:t>
            </a:r>
            <a:r>
              <a:t>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e Priests were the Teacher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59" name="Sacrificing and the rituals of worship were only a small part of the priestly duties.                           1 Chronicles 24:1-19."/>
          <p:cNvSpPr txBox="1">
            <a:spLocks noGrp="1"/>
          </p:cNvSpPr>
          <p:nvPr>
            <p:ph type="body" idx="1"/>
          </p:nvPr>
        </p:nvSpPr>
        <p:spPr>
          <a:xfrm>
            <a:off x="2395640" y="3898900"/>
            <a:ext cx="21526502" cy="8051800"/>
          </a:xfrm>
          <a:prstGeom prst="rect">
            <a:avLst/>
          </a:prstGeom>
        </p:spPr>
        <p:txBody>
          <a:bodyPr numCol="2" spcCol="1076325" anchor="t"/>
          <a:lstStyle/>
          <a:p>
            <a:pPr marL="546100" indent="-546100">
              <a:defRPr sz="6000"/>
            </a:pPr>
            <a:r>
              <a:t>Sacrificing and the rituals of worship were only a small part of the priestly duties.                                 </a:t>
            </a:r>
            <a:r>
              <a:rPr>
                <a:solidFill>
                  <a:srgbClr val="00FDFF"/>
                </a:solidFill>
              </a:rPr>
              <a:t>1 Chronicles 24:1-19</a:t>
            </a:r>
            <a:r>
              <a:t>.</a:t>
            </a:r>
          </a:p>
        </p:txBody>
      </p:sp>
      <p:pic>
        <p:nvPicPr>
          <p:cNvPr id="160" name="bae0e7415a54f35696db280e2fe20f2c.jpg" descr="bae0e7415a54f35696db280e2fe20f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699" y="3286147"/>
            <a:ext cx="8119021" cy="9277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he Priests were the Teacher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Priests were the Teachers:</a:t>
            </a:r>
          </a:p>
        </p:txBody>
      </p:sp>
      <p:sp>
        <p:nvSpPr>
          <p:cNvPr id="163" name="Sacrificing and the rituals of worship were only a small part of the priestly duties.                           1 Chronicles 24:1-19.…"/>
          <p:cNvSpPr txBox="1">
            <a:spLocks noGrp="1"/>
          </p:cNvSpPr>
          <p:nvPr>
            <p:ph type="body" idx="1"/>
          </p:nvPr>
        </p:nvSpPr>
        <p:spPr>
          <a:xfrm>
            <a:off x="2395640" y="3898900"/>
            <a:ext cx="21526502" cy="8051800"/>
          </a:xfrm>
          <a:prstGeom prst="rect">
            <a:avLst/>
          </a:prstGeom>
        </p:spPr>
        <p:txBody>
          <a:bodyPr numCol="2" spcCol="1076325" anchor="t"/>
          <a:lstStyle/>
          <a:p>
            <a:pPr>
              <a:defRPr sz="6000"/>
            </a:pPr>
            <a:r>
              <a:t>Sacrificing and the rituals of worship were only a small part of the priestly duties.                                 </a:t>
            </a:r>
            <a:r>
              <a:rPr>
                <a:solidFill>
                  <a:srgbClr val="00FDFF"/>
                </a:solidFill>
              </a:rPr>
              <a:t>1 Chronicles 24:1-19</a:t>
            </a:r>
            <a:r>
              <a:t>.</a:t>
            </a:r>
          </a:p>
          <a:p>
            <a:pPr>
              <a:defRPr sz="6000"/>
            </a:pPr>
            <a:r>
              <a:t>What did they do for the rest of the year? </a:t>
            </a:r>
          </a:p>
        </p:txBody>
      </p:sp>
      <p:pic>
        <p:nvPicPr>
          <p:cNvPr id="164" name="bae0e7415a54f35696db280e2fe20f2c.jpg" descr="bae0e7415a54f35696db280e2fe20f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699" y="3286147"/>
            <a:ext cx="8119021" cy="9277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2">
  <a:themeElements>
    <a:clrScheme name="New_Template2">
      <a:dk1>
        <a:srgbClr val="EBEBEB"/>
      </a:dk1>
      <a:lt1>
        <a:srgbClr val="C000EB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4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C000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C000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4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C000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C000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Custom</PresentationFormat>
  <Paragraphs>125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Helvetica Neue</vt:lpstr>
      <vt:lpstr>Helvetica Neue Medium</vt:lpstr>
      <vt:lpstr>New_Template2</vt:lpstr>
      <vt:lpstr>  A Royal Priesthood:</vt:lpstr>
      <vt:lpstr>We Are a Royal Priesthood</vt:lpstr>
      <vt:lpstr>We Are a Royal Priesthood</vt:lpstr>
      <vt:lpstr>We Are a Royal Priesthood</vt:lpstr>
      <vt:lpstr>We Are a Royal Priesthood</vt:lpstr>
      <vt:lpstr>We Have Priestly Responsibilities</vt:lpstr>
      <vt:lpstr>We Have Priestly Responsibilities</vt:lpstr>
      <vt:lpstr>The Priests were the Teachers:</vt:lpstr>
      <vt:lpstr>The Priests were the Teachers:</vt:lpstr>
      <vt:lpstr>The Priests were the Teachers:</vt:lpstr>
      <vt:lpstr>The Priests were the Teachers:</vt:lpstr>
      <vt:lpstr>The Priests were the Teachers:</vt:lpstr>
      <vt:lpstr>The Priests were the Teachers:</vt:lpstr>
      <vt:lpstr>The Priests were the Teachers:</vt:lpstr>
      <vt:lpstr>The Priests were the Teachers:</vt:lpstr>
      <vt:lpstr>The Priests were the Teachers:</vt:lpstr>
      <vt:lpstr>The Priests were the Teachers:</vt:lpstr>
      <vt:lpstr>The Priests were the Teachers:</vt:lpstr>
      <vt:lpstr>The Priests were the Teachers:</vt:lpstr>
      <vt:lpstr>PowerPoint Presentation</vt:lpstr>
      <vt:lpstr>PowerPoint Presentation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As Priests, We are now the Teachers</vt:lpstr>
      <vt:lpstr>How can we be Priestly Teachers?</vt:lpstr>
      <vt:lpstr>How can we be Priestly Teachers?</vt:lpstr>
      <vt:lpstr>How can we be Priestly Teachers?</vt:lpstr>
      <vt:lpstr>How can we be Priestly Teachers?</vt:lpstr>
      <vt:lpstr>How can we be Priestly Teachers?</vt:lpstr>
      <vt:lpstr>How can we be Priestly Teachers?</vt:lpstr>
      <vt:lpstr>How can we be Priestly Teachers?</vt:lpstr>
      <vt:lpstr>How can we be Priestly Teachers?</vt:lpstr>
      <vt:lpstr>How can we be Priestly Teachers?</vt:lpstr>
      <vt:lpstr>How can we be Priestly Teachers?</vt:lpstr>
      <vt:lpstr>We Must Teach</vt:lpstr>
      <vt:lpstr>We Must Teach</vt:lpstr>
      <vt:lpstr>We Must Teach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 Royal Priesthood:</dc:title>
  <dc:creator>Northwood1</dc:creator>
  <cp:lastModifiedBy>Northwood1</cp:lastModifiedBy>
  <cp:revision>1</cp:revision>
  <dcterms:modified xsi:type="dcterms:W3CDTF">2024-03-24T13:55:41Z</dcterms:modified>
</cp:coreProperties>
</file>