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05" autoAdjust="0"/>
  </p:normalViewPr>
  <p:slideViewPr>
    <p:cSldViewPr snapToGrid="0">
      <p:cViewPr>
        <p:scale>
          <a:sx n="92" d="100"/>
          <a:sy n="92" d="100"/>
        </p:scale>
        <p:origin x="12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" t="2788" r="1809" b="2224"/>
          <a:stretch/>
        </p:blipFill>
        <p:spPr>
          <a:xfrm>
            <a:off x="981200" y="1094509"/>
            <a:ext cx="6233513" cy="466898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85485"/>
            <a:ext cx="3238829" cy="404214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Unity in Christ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5835" y="4717720"/>
            <a:ext cx="3947205" cy="149681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Philippians 1.1-30:</a:t>
            </a:r>
          </a:p>
          <a:p>
            <a:r>
              <a:rPr lang="en-US" sz="3200" b="1" dirty="0">
                <a:solidFill>
                  <a:srgbClr val="FFFFFF"/>
                </a:solidFill>
              </a:rPr>
              <a:t>To Live Is Christ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DC69-CD17-414B-DC17-E83C2A6A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Philippians 1.1-2 – The 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9C96-24D6-3C29-EE46-649724C34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895" y="2103120"/>
            <a:ext cx="5099785" cy="4112286"/>
          </a:xfrm>
        </p:spPr>
        <p:txBody>
          <a:bodyPr>
            <a:normAutofit/>
          </a:bodyPr>
          <a:lstStyle/>
          <a:p>
            <a:r>
              <a:rPr lang="en-US" sz="2400" dirty="0"/>
              <a:t>What is a saint? All those who are called by God and are </a:t>
            </a:r>
            <a:r>
              <a:rPr lang="en-US" sz="2400" i="1" u="sng" dirty="0"/>
              <a:t>sanctified</a:t>
            </a:r>
            <a:r>
              <a:rPr lang="en-US" sz="2400" dirty="0"/>
              <a:t> by His Spirit. Modern culture associates saints with perfection: striving after God qualifies you as a </a:t>
            </a:r>
            <a:r>
              <a:rPr lang="en-US" sz="2400" i="1" u="sng" dirty="0"/>
              <a:t>saint</a:t>
            </a:r>
            <a:r>
              <a:rPr lang="en-US" sz="2400" dirty="0"/>
              <a:t>. </a:t>
            </a:r>
          </a:p>
          <a:p>
            <a:r>
              <a:rPr lang="en-US" sz="2400" dirty="0"/>
              <a:t>True grace and peace can only be found in Christ. “Pax Romana” lasted 200 years. The peace of Christ lasts for </a:t>
            </a:r>
            <a:r>
              <a:rPr lang="en-US" sz="2400" i="1" u="sng" dirty="0"/>
              <a:t>eternity</a:t>
            </a:r>
            <a:r>
              <a:rPr lang="en-US" sz="2400" dirty="0"/>
              <a:t>. </a:t>
            </a:r>
          </a:p>
        </p:txBody>
      </p:sp>
      <p:pic>
        <p:nvPicPr>
          <p:cNvPr id="6" name="Content Placeholder 5" descr="A person and person sitting at a desk&#10;&#10;Description automatically generated">
            <a:extLst>
              <a:ext uri="{FF2B5EF4-FFF2-40B4-BE49-F238E27FC236}">
                <a16:creationId xmlns:a16="http://schemas.microsoft.com/office/drawing/2014/main" id="{D951C947-03CF-8AA2-2A11-286B412E1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5941" y="1833234"/>
            <a:ext cx="5771629" cy="4112286"/>
          </a:xfrm>
        </p:spPr>
      </p:pic>
    </p:spTree>
    <p:extLst>
      <p:ext uri="{BB962C8B-B14F-4D97-AF65-F5344CB8AC3E}">
        <p14:creationId xmlns:p14="http://schemas.microsoft.com/office/powerpoint/2010/main" val="426343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E88CA-64AC-302B-3E8A-8B1B1153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416B-ECD6-0512-8E4C-695D6DBF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Philippians 1.3-11 – Giving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0668-1B39-A909-6E9A-DFC9674B7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890" y="2014194"/>
            <a:ext cx="5472650" cy="4386369"/>
          </a:xfrm>
        </p:spPr>
        <p:txBody>
          <a:bodyPr>
            <a:normAutofit/>
          </a:bodyPr>
          <a:lstStyle/>
          <a:p>
            <a:r>
              <a:rPr lang="en-US" sz="2400" dirty="0"/>
              <a:t>Paul’s thankfulness, humility, and love exude from this first section. Are we this way towards our church?</a:t>
            </a:r>
          </a:p>
          <a:p>
            <a:r>
              <a:rPr lang="en-US" sz="2400" dirty="0"/>
              <a:t>We should have confidence that since </a:t>
            </a:r>
            <a:r>
              <a:rPr lang="en-US" sz="2400" i="1" u="sng" dirty="0"/>
              <a:t>God</a:t>
            </a:r>
            <a:r>
              <a:rPr lang="en-US" sz="2400" dirty="0"/>
              <a:t> began the good work in us, He will be the one to </a:t>
            </a:r>
            <a:r>
              <a:rPr lang="en-US" sz="2400" i="1" u="sng" dirty="0"/>
              <a:t>finish</a:t>
            </a:r>
            <a:r>
              <a:rPr lang="en-US" sz="2400" dirty="0"/>
              <a:t> it.</a:t>
            </a:r>
          </a:p>
          <a:p>
            <a:r>
              <a:rPr lang="en-US" sz="2400" dirty="0"/>
              <a:t>We need to strive for </a:t>
            </a:r>
            <a:r>
              <a:rPr lang="en-US" sz="2400" i="1" u="sng" dirty="0"/>
              <a:t>growth</a:t>
            </a:r>
            <a:r>
              <a:rPr lang="en-US" sz="2400" dirty="0"/>
              <a:t> in love, knowledge, and discernment for the </a:t>
            </a:r>
            <a:r>
              <a:rPr lang="en-US" sz="2400" i="1" u="sng" dirty="0"/>
              <a:t>glory of God. </a:t>
            </a:r>
          </a:p>
        </p:txBody>
      </p:sp>
      <p:pic>
        <p:nvPicPr>
          <p:cNvPr id="6" name="Content Placeholder 5" descr="A painting of a person and a child sitting at a table&#10;&#10;Description automatically generated">
            <a:extLst>
              <a:ext uri="{FF2B5EF4-FFF2-40B4-BE49-F238E27FC236}">
                <a16:creationId xmlns:a16="http://schemas.microsoft.com/office/drawing/2014/main" id="{39C7C195-47DD-2B3D-49C0-CF930000F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9540" y="1869714"/>
            <a:ext cx="5605570" cy="4346185"/>
          </a:xfrm>
        </p:spPr>
      </p:pic>
    </p:spTree>
    <p:extLst>
      <p:ext uri="{BB962C8B-B14F-4D97-AF65-F5344CB8AC3E}">
        <p14:creationId xmlns:p14="http://schemas.microsoft.com/office/powerpoint/2010/main" val="350048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48494-C012-F103-FA14-9CF7EB458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DFB8-80E0-20C0-0D27-5B09E3B9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43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Philippians 1.12-18a – </a:t>
            </a:r>
            <a:br>
              <a:rPr lang="en-US" dirty="0"/>
            </a:br>
            <a:r>
              <a:rPr lang="en-US" dirty="0"/>
              <a:t>Paul’s Imprisonment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BF972-4FFE-7554-B0D6-049C3F661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889" y="1746298"/>
            <a:ext cx="6689037" cy="465426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Paul could’ve viewed his imprisonment as a burden. Instead, he stood in the strength of the good news. This had two effects: 1. The Roman Guard knew about </a:t>
            </a:r>
            <a:r>
              <a:rPr lang="en-US" sz="2800" i="1" u="sng" dirty="0"/>
              <a:t>the gospel </a:t>
            </a:r>
            <a:r>
              <a:rPr lang="en-US" sz="2800" dirty="0"/>
              <a:t>and 2. Other Christians were </a:t>
            </a:r>
            <a:r>
              <a:rPr lang="en-US" sz="2800" i="1" u="sng" dirty="0"/>
              <a:t>strengthened</a:t>
            </a:r>
            <a:r>
              <a:rPr lang="en-US" sz="2800" dirty="0"/>
              <a:t>. </a:t>
            </a:r>
          </a:p>
          <a:p>
            <a:r>
              <a:rPr lang="en-US" sz="2800" dirty="0"/>
              <a:t>Our intentions should be to honor Christ in truth in love. Even if others are selfish teach from evil motives, if Christ is glorified, we can </a:t>
            </a:r>
            <a:r>
              <a:rPr lang="en-US" sz="2800" i="1" u="sng" dirty="0"/>
              <a:t>rejoice</a:t>
            </a:r>
            <a:r>
              <a:rPr lang="en-US" sz="2800" dirty="0"/>
              <a:t> with Paul.</a:t>
            </a:r>
          </a:p>
        </p:txBody>
      </p:sp>
      <p:pic>
        <p:nvPicPr>
          <p:cNvPr id="6" name="Content Placeholder 5" descr="A person playing a guitar&#10;&#10;Description automatically generated">
            <a:extLst>
              <a:ext uri="{FF2B5EF4-FFF2-40B4-BE49-F238E27FC236}">
                <a16:creationId xmlns:a16="http://schemas.microsoft.com/office/drawing/2014/main" id="{D6191207-698F-DC40-16D5-683A5337C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6091" y="1790422"/>
            <a:ext cx="3879273" cy="4450410"/>
          </a:xfrm>
        </p:spPr>
      </p:pic>
    </p:spTree>
    <p:extLst>
      <p:ext uri="{BB962C8B-B14F-4D97-AF65-F5344CB8AC3E}">
        <p14:creationId xmlns:p14="http://schemas.microsoft.com/office/powerpoint/2010/main" val="182314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7BAEE-E0CA-88B1-C2A9-FB4B5B87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F2AA-15BA-F05A-9892-4F18235F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43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Philippians 1.18b-26 – </a:t>
            </a:r>
            <a:br>
              <a:rPr lang="en-US" dirty="0"/>
            </a:br>
            <a:r>
              <a:rPr lang="en-US" dirty="0"/>
              <a:t>“To Live is Christ, To Die is Gain”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BA01-EBC6-B3FA-CBAD-C8C3035B3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890" y="1746298"/>
            <a:ext cx="7125455" cy="4654265"/>
          </a:xfrm>
        </p:spPr>
        <p:txBody>
          <a:bodyPr>
            <a:normAutofit/>
          </a:bodyPr>
          <a:lstStyle/>
          <a:p>
            <a:r>
              <a:rPr lang="en-US" sz="2800" dirty="0"/>
              <a:t>Paul talks through his mindset should help us understand where our desire should be as well.</a:t>
            </a:r>
          </a:p>
          <a:p>
            <a:r>
              <a:rPr lang="en-US" sz="2800" dirty="0"/>
              <a:t>To fall asleep and be with the Lord is “</a:t>
            </a:r>
            <a:r>
              <a:rPr lang="en-US" sz="2800" i="1" u="sng" dirty="0"/>
              <a:t>far better</a:t>
            </a:r>
            <a:r>
              <a:rPr lang="en-US" sz="2800" dirty="0"/>
              <a:t>”. Confidence in going home to be with Christ gives us courage.</a:t>
            </a:r>
          </a:p>
          <a:p>
            <a:r>
              <a:rPr lang="en-US" sz="2800" dirty="0"/>
              <a:t>But if Christ gives us </a:t>
            </a:r>
            <a:r>
              <a:rPr lang="en-US" sz="2800" i="1" u="sng" dirty="0"/>
              <a:t>more</a:t>
            </a:r>
            <a:r>
              <a:rPr lang="en-US" sz="2800" dirty="0"/>
              <a:t> time on this earth, it should be in the service of others to help them grow.</a:t>
            </a:r>
          </a:p>
        </p:txBody>
      </p:sp>
      <p:pic>
        <p:nvPicPr>
          <p:cNvPr id="6" name="Content Placeholder 5" descr="A person and child on a bridge&#10;&#10;Description automatically generated">
            <a:extLst>
              <a:ext uri="{FF2B5EF4-FFF2-40B4-BE49-F238E27FC236}">
                <a16:creationId xmlns:a16="http://schemas.microsoft.com/office/drawing/2014/main" id="{600C1A83-1A7A-2B1B-2406-DDAD7CD8F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2782" y="1746298"/>
            <a:ext cx="3027217" cy="4518235"/>
          </a:xfrm>
        </p:spPr>
      </p:pic>
    </p:spTree>
    <p:extLst>
      <p:ext uri="{BB962C8B-B14F-4D97-AF65-F5344CB8AC3E}">
        <p14:creationId xmlns:p14="http://schemas.microsoft.com/office/powerpoint/2010/main" val="429053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47AC0-807F-3A06-DFDB-8801CADE9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7385-E749-64B4-DEAD-1E9156A3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43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Philippians 1.27-30 – </a:t>
            </a:r>
            <a:br>
              <a:rPr lang="en-US" dirty="0"/>
            </a:br>
            <a:r>
              <a:rPr lang="en-US" dirty="0"/>
              <a:t>Suffering for the Sake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90EB-3AF9-6263-E10E-FF1AB2523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890" y="1746298"/>
            <a:ext cx="6758310" cy="465426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Our aim should be unity: one </a:t>
            </a:r>
            <a:r>
              <a:rPr lang="en-US" sz="2800" u="sng" dirty="0"/>
              <a:t>spirit</a:t>
            </a:r>
            <a:r>
              <a:rPr lang="en-US" sz="2800" dirty="0"/>
              <a:t>, one </a:t>
            </a:r>
            <a:r>
              <a:rPr lang="en-US" sz="2800" u="sng" dirty="0"/>
              <a:t>mind</a:t>
            </a:r>
            <a:r>
              <a:rPr lang="en-US" sz="2800" dirty="0"/>
              <a:t>, striving </a:t>
            </a:r>
            <a:r>
              <a:rPr lang="en-US" sz="2800" u="sng" dirty="0"/>
              <a:t>side by side</a:t>
            </a:r>
            <a:r>
              <a:rPr lang="en-US" sz="2800" dirty="0"/>
              <a:t> for the faith, and going about it </a:t>
            </a:r>
            <a:r>
              <a:rPr lang="en-US" sz="2800" u="sng" dirty="0"/>
              <a:t>courageously</a:t>
            </a:r>
            <a:r>
              <a:rPr lang="en-US" sz="2800" dirty="0"/>
              <a:t>.</a:t>
            </a:r>
          </a:p>
          <a:p>
            <a:r>
              <a:rPr lang="en-US" sz="2800" dirty="0"/>
              <a:t>We are going to be different in many ways – but our goals need to be </a:t>
            </a:r>
            <a:r>
              <a:rPr lang="en-US" sz="2800" u="sng" dirty="0"/>
              <a:t>aligned</a:t>
            </a:r>
            <a:r>
              <a:rPr lang="en-US" sz="2800" dirty="0"/>
              <a:t> in Christ.</a:t>
            </a:r>
          </a:p>
          <a:p>
            <a:r>
              <a:rPr lang="en-US" sz="2800" u="sng" dirty="0"/>
              <a:t>Suffering</a:t>
            </a:r>
            <a:r>
              <a:rPr lang="en-US" sz="2800" dirty="0"/>
              <a:t> for Christ is our reality. But just as He suffered, and Christians for thousands of years have suffered, our suffering will show how </a:t>
            </a:r>
            <a:r>
              <a:rPr lang="en-US" sz="2800" u="sng" dirty="0"/>
              <a:t>glorious</a:t>
            </a:r>
            <a:r>
              <a:rPr lang="en-US" sz="2800" dirty="0"/>
              <a:t> and </a:t>
            </a:r>
            <a:r>
              <a:rPr lang="en-US" sz="2800" u="sng" dirty="0"/>
              <a:t>worthy</a:t>
            </a:r>
            <a:r>
              <a:rPr lang="en-US" sz="2800" dirty="0"/>
              <a:t> He truly is.</a:t>
            </a:r>
          </a:p>
        </p:txBody>
      </p:sp>
      <p:pic>
        <p:nvPicPr>
          <p:cNvPr id="6" name="Content Placeholder 5" descr="A person in a white dress&#10;&#10;Description automatically generated">
            <a:extLst>
              <a:ext uri="{FF2B5EF4-FFF2-40B4-BE49-F238E27FC236}">
                <a16:creationId xmlns:a16="http://schemas.microsoft.com/office/drawing/2014/main" id="{59A85713-7509-325D-2AD5-7ED24C4BC8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07600" y="1746298"/>
            <a:ext cx="3270892" cy="4590726"/>
          </a:xfrm>
        </p:spPr>
      </p:pic>
    </p:spTree>
    <p:extLst>
      <p:ext uri="{BB962C8B-B14F-4D97-AF65-F5344CB8AC3E}">
        <p14:creationId xmlns:p14="http://schemas.microsoft.com/office/powerpoint/2010/main" val="42815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5167-0CA7-7DF1-DB1B-C4398028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A13A-E195-2E5E-D8E1-6E4E3D438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711036"/>
            <a:ext cx="5701145" cy="474518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Service: </a:t>
            </a:r>
            <a:r>
              <a:rPr lang="en-US" sz="2400" dirty="0"/>
              <a:t>We should desire growth in our group. Who is one person we could serve to encourage their growth?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Joy: </a:t>
            </a:r>
            <a:r>
              <a:rPr lang="en-US" sz="2400" dirty="0"/>
              <a:t>Christ has brought us unity. How can we do more to display the joy that unity brings us? (Examples: Singing and Gratitude)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Peace: </a:t>
            </a:r>
            <a:r>
              <a:rPr lang="en-US" sz="2400" dirty="0"/>
              <a:t>We are called to a high standard in Christ. But we should take confidence knowing, “…that he who began a good work in you will bring it to completion at the day of Jesus Christ.”</a:t>
            </a:r>
          </a:p>
        </p:txBody>
      </p:sp>
      <p:pic>
        <p:nvPicPr>
          <p:cNvPr id="6" name="Content Placeholder 5" descr="A bowl of fruit on a table&#10;&#10;Description automatically generated">
            <a:extLst>
              <a:ext uri="{FF2B5EF4-FFF2-40B4-BE49-F238E27FC236}">
                <a16:creationId xmlns:a16="http://schemas.microsoft.com/office/drawing/2014/main" id="{7F5EEF62-0770-9A5A-B81E-51057C2DC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6185" y="1711036"/>
            <a:ext cx="5189287" cy="4397921"/>
          </a:xfrm>
        </p:spPr>
      </p:pic>
    </p:spTree>
    <p:extLst>
      <p:ext uri="{BB962C8B-B14F-4D97-AF65-F5344CB8AC3E}">
        <p14:creationId xmlns:p14="http://schemas.microsoft.com/office/powerpoint/2010/main" val="1681887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C83A0-AB98-4659-ACD5-D2185007C70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3949939-2C9E-4399-80BE-3FEFB064C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B7C465-BD8F-4B6A-8925-267AB00CD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Garden design</Template>
  <TotalTime>1202</TotalTime>
  <Words>493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Savon</vt:lpstr>
      <vt:lpstr>Unity in Christ</vt:lpstr>
      <vt:lpstr>Philippians 1.1-2 – The Greeting</vt:lpstr>
      <vt:lpstr>Philippians 1.3-11 – Giving Thanks</vt:lpstr>
      <vt:lpstr>Philippians 1.12-18a –  Paul’s Imprisonment</vt:lpstr>
      <vt:lpstr>Philippians 1.18b-26 –  “To Live is Christ, To Die is Gain”</vt:lpstr>
      <vt:lpstr>Philippians 1.27-30 –  Suffering for the Sake of Christ</vt:lpstr>
      <vt:lpstr>For Meditation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in Christ</dc:title>
  <dc:creator>Alexander Newman</dc:creator>
  <cp:lastModifiedBy>Alexander Newman</cp:lastModifiedBy>
  <cp:revision>2</cp:revision>
  <dcterms:created xsi:type="dcterms:W3CDTF">2024-03-02T16:56:04Z</dcterms:created>
  <dcterms:modified xsi:type="dcterms:W3CDTF">2024-03-03T12:58:57Z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