
<file path=[Content_Types].xml><?xml version="1.0" encoding="utf-8"?>
<Types xmlns="http://schemas.openxmlformats.org/package/2006/content-types">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56" r:id="rId2"/>
    <p:sldId id="298" r:id="rId3"/>
    <p:sldId id="257" r:id="rId4"/>
    <p:sldId id="259" r:id="rId5"/>
    <p:sldId id="260" r:id="rId6"/>
    <p:sldId id="261" r:id="rId7"/>
    <p:sldId id="274" r:id="rId8"/>
    <p:sldId id="275" r:id="rId9"/>
    <p:sldId id="276" r:id="rId10"/>
    <p:sldId id="263" r:id="rId11"/>
    <p:sldId id="277" r:id="rId12"/>
    <p:sldId id="295" r:id="rId13"/>
    <p:sldId id="264" r:id="rId14"/>
    <p:sldId id="278" r:id="rId15"/>
    <p:sldId id="262" r:id="rId16"/>
    <p:sldId id="282" r:id="rId17"/>
    <p:sldId id="283" r:id="rId18"/>
    <p:sldId id="280" r:id="rId19"/>
    <p:sldId id="286" r:id="rId20"/>
    <p:sldId id="287" r:id="rId21"/>
    <p:sldId id="288" r:id="rId22"/>
    <p:sldId id="270" r:id="rId23"/>
    <p:sldId id="294" r:id="rId24"/>
    <p:sldId id="271" r:id="rId25"/>
    <p:sldId id="291" r:id="rId26"/>
    <p:sldId id="292" r:id="rId27"/>
    <p:sldId id="297" r:id="rId28"/>
    <p:sldId id="296" r:id="rId29"/>
    <p:sldId id="272" r:id="rId30"/>
    <p:sldId id="290" r:id="rId31"/>
    <p:sldId id="273" r:id="rId32"/>
    <p:sldId id="289" r:id="rId33"/>
    <p:sldId id="279" r:id="rId34"/>
    <p:sldId id="281" r:id="rId35"/>
    <p:sldId id="284" r:id="rId36"/>
    <p:sldId id="285" r:id="rId37"/>
    <p:sldId id="266" r:id="rId38"/>
    <p:sldId id="267" r:id="rId39"/>
    <p:sldId id="268" r:id="rId40"/>
    <p:sldId id="269" r:id="rId4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98"/>
    <p:restoredTop sz="94667"/>
  </p:normalViewPr>
  <p:slideViewPr>
    <p:cSldViewPr snapToGrid="0">
      <p:cViewPr varScale="1">
        <p:scale>
          <a:sx n="61" d="100"/>
          <a:sy n="61" d="100"/>
        </p:scale>
        <p:origin x="296"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he Heavens Declare the Glory of God…"/>
          <p:cNvSpPr txBox="1">
            <a:spLocks noGrp="1"/>
          </p:cNvSpPr>
          <p:nvPr>
            <p:ph type="title" idx="4294967295"/>
          </p:nvPr>
        </p:nvSpPr>
        <p:spPr>
          <a:xfrm>
            <a:off x="1327844" y="139700"/>
            <a:ext cx="21728312" cy="13039924"/>
          </a:xfrm>
          <a:prstGeom prst="rect">
            <a:avLst/>
          </a:prstGeom>
        </p:spPr>
        <p:txBody>
          <a:bodyPr>
            <a:noAutofit/>
          </a:bodyPr>
          <a:lstStyle/>
          <a:p>
            <a:pPr defTabSz="584200">
              <a:defRPr sz="12000">
                <a:solidFill>
                  <a:srgbClr val="0433FF"/>
                </a:solidFill>
                <a:effectLst>
                  <a:outerShdw blurRad="25400" dist="38100" dir="2700000" rotWithShape="0">
                    <a:srgbClr val="000000">
                      <a:alpha val="75000"/>
                    </a:srgbClr>
                  </a:outerShdw>
                </a:effectLst>
                <a:latin typeface="Arial Black"/>
                <a:ea typeface="Arial Black"/>
                <a:cs typeface="Arial Black"/>
                <a:sym typeface="Arial Black"/>
              </a:defRPr>
            </a:pPr>
            <a:r>
              <a:rPr dirty="0"/>
              <a:t>The Heavens Declare the Glory of God</a:t>
            </a:r>
          </a:p>
          <a:p>
            <a:pPr defTabSz="584200">
              <a:defRPr sz="8400">
                <a:effectLst>
                  <a:outerShdw blurRad="25400" dist="38100" dir="2700000" rotWithShape="0">
                    <a:srgbClr val="000000">
                      <a:alpha val="75000"/>
                    </a:srgbClr>
                  </a:outerShdw>
                </a:effectLst>
                <a:latin typeface="Gill Sans"/>
                <a:ea typeface="Gill Sans"/>
                <a:cs typeface="Gill Sans"/>
                <a:sym typeface="Gill Sans"/>
              </a:defRPr>
            </a:pPr>
            <a:endParaRPr dirty="0"/>
          </a:p>
          <a:p>
            <a:pPr defTabSz="584200">
              <a:defRPr sz="6400">
                <a:solidFill>
                  <a:srgbClr val="941100"/>
                </a:solidFill>
                <a:effectLst>
                  <a:outerShdw blurRad="25400" dist="38100" dir="2700000" rotWithShape="0">
                    <a:srgbClr val="000000">
                      <a:alpha val="75000"/>
                    </a:srgbClr>
                  </a:outerShdw>
                </a:effectLst>
                <a:latin typeface="Arial Rounded MT Bold"/>
                <a:ea typeface="Arial Rounded MT Bold"/>
                <a:cs typeface="Arial Rounded MT Bold"/>
                <a:sym typeface="Arial Rounded MT Bold"/>
              </a:defRPr>
            </a:pPr>
            <a:r>
              <a:rPr dirty="0"/>
              <a:t>April </a:t>
            </a:r>
            <a:r>
              <a:rPr lang="en-US" dirty="0"/>
              <a:t>20</a:t>
            </a:r>
            <a:r>
              <a:rPr dirty="0"/>
              <a:t>, 202</a:t>
            </a:r>
            <a:r>
              <a:rPr lang="en-US" dirty="0"/>
              <a:t>4</a:t>
            </a:r>
            <a:endParaRPr dirty="0"/>
          </a:p>
          <a:p>
            <a:pPr defTabSz="584200">
              <a:defRPr sz="8400">
                <a:effectLst>
                  <a:outerShdw blurRad="25400" dist="38100" dir="2700000" rotWithShape="0">
                    <a:srgbClr val="000000">
                      <a:alpha val="75000"/>
                    </a:srgbClr>
                  </a:outerShdw>
                </a:effectLst>
                <a:latin typeface="Arial Rounded MT Bold"/>
                <a:ea typeface="Arial Rounded MT Bold"/>
                <a:cs typeface="Arial Rounded MT Bold"/>
                <a:sym typeface="Arial Rounded MT Bold"/>
              </a:defRPr>
            </a:pPr>
            <a:endParaRPr dirty="0"/>
          </a:p>
          <a:p>
            <a:pPr defTabSz="584200">
              <a:defRPr sz="8400">
                <a:effectLst>
                  <a:outerShdw blurRad="25400" dist="38100" dir="2700000" rotWithShape="0">
                    <a:srgbClr val="000000">
                      <a:alpha val="75000"/>
                    </a:srgbClr>
                  </a:outerShdw>
                </a:effectLst>
                <a:latin typeface="Arial Rounded MT Bold"/>
                <a:ea typeface="Arial Rounded MT Bold"/>
                <a:cs typeface="Arial Rounded MT Bold"/>
                <a:sym typeface="Arial Rounded MT Bold"/>
              </a:defRPr>
            </a:pPr>
            <a:endParaRPr dirty="0"/>
          </a:p>
          <a:p>
            <a:pPr defTabSz="584200">
              <a:defRPr sz="8400">
                <a:effectLst>
                  <a:outerShdw blurRad="25400" dist="38100" dir="2700000" rotWithShape="0">
                    <a:srgbClr val="000000">
                      <a:alpha val="75000"/>
                    </a:srgbClr>
                  </a:outerShdw>
                </a:effectLst>
                <a:latin typeface="Arial Rounded MT Bold"/>
                <a:ea typeface="Arial Rounded MT Bold"/>
                <a:cs typeface="Arial Rounded MT Bold"/>
                <a:sym typeface="Arial Rounded MT Bold"/>
              </a:defRPr>
            </a:pPr>
            <a:endParaRPr dirty="0"/>
          </a:p>
          <a:p>
            <a:pPr defTabSz="584200">
              <a:defRPr sz="4800">
                <a:effectLst>
                  <a:outerShdw blurRad="25400" dist="38100" dir="2700000" rotWithShape="0">
                    <a:srgbClr val="000000">
                      <a:alpha val="75000"/>
                    </a:srgbClr>
                  </a:outerShdw>
                </a:effectLst>
                <a:latin typeface="Arial Rounded MT Bold"/>
                <a:ea typeface="Arial Rounded MT Bold"/>
                <a:cs typeface="Arial Rounded MT Bold"/>
                <a:sym typeface="Arial Rounded MT Bold"/>
              </a:defRPr>
            </a:pPr>
            <a:r>
              <a:rPr lang="en-US" dirty="0"/>
              <a:t>Northwood</a:t>
            </a:r>
            <a:endParaRPr dirty="0"/>
          </a:p>
          <a:p>
            <a:pPr defTabSz="584200">
              <a:defRPr sz="4800">
                <a:effectLst>
                  <a:outerShdw blurRad="25400" dist="38100" dir="2700000" rotWithShape="0">
                    <a:srgbClr val="000000">
                      <a:alpha val="75000"/>
                    </a:srgbClr>
                  </a:outerShdw>
                </a:effectLst>
                <a:latin typeface="Arial Rounded MT Bold"/>
                <a:ea typeface="Arial Rounded MT Bold"/>
                <a:cs typeface="Arial Rounded MT Bold"/>
                <a:sym typeface="Arial Rounded MT Bold"/>
              </a:defRPr>
            </a:pPr>
            <a:endParaRPr dirty="0"/>
          </a:p>
          <a:p>
            <a:pPr defTabSz="584200">
              <a:defRPr sz="4800">
                <a:effectLst>
                  <a:outerShdw blurRad="25400" dist="38100" dir="2700000" rotWithShape="0">
                    <a:srgbClr val="000000">
                      <a:alpha val="75000"/>
                    </a:srgbClr>
                  </a:outerShdw>
                </a:effectLst>
                <a:latin typeface="Arial Rounded MT Bold"/>
                <a:ea typeface="Arial Rounded MT Bold"/>
                <a:cs typeface="Arial Rounded MT Bold"/>
                <a:sym typeface="Arial Rounded MT Bold"/>
              </a:defRPr>
            </a:pPr>
            <a:r>
              <a:rPr dirty="0"/>
              <a:t>Speaker: Allen Dvorak</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AB599EF7-0FC4-561F-0D53-458392781824}"/>
              </a:ext>
            </a:extLst>
          </p:cNvPr>
          <p:cNvSpPr/>
          <p:nvPr/>
        </p:nvSpPr>
        <p:spPr>
          <a:xfrm>
            <a:off x="12476018" y="9365062"/>
            <a:ext cx="9448800" cy="711201"/>
          </a:xfrm>
          <a:prstGeom prst="rect">
            <a:avLst/>
          </a:prstGeom>
          <a:solidFill>
            <a:srgbClr val="FFFB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84" name="Our Belief in God"/>
          <p:cNvSpPr txBox="1">
            <a:spLocks noGrp="1"/>
          </p:cNvSpPr>
          <p:nvPr>
            <p:ph type="title" idx="4294967295"/>
          </p:nvPr>
        </p:nvSpPr>
        <p:spPr>
          <a:xfrm>
            <a:off x="17726" y="643466"/>
            <a:ext cx="24366274" cy="1910227"/>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009193"/>
                </a:solidFill>
                <a:latin typeface="Arial Black"/>
                <a:ea typeface="Arial Black"/>
                <a:cs typeface="Arial Black"/>
                <a:sym typeface="Arial Black"/>
              </a:defRPr>
            </a:lvl1pPr>
          </a:lstStyle>
          <a:p>
            <a:r>
              <a:t>Our Belief in God</a:t>
            </a:r>
          </a:p>
        </p:txBody>
      </p:sp>
      <p:sp>
        <p:nvSpPr>
          <p:cNvPr id="185" name="What Evidence?"/>
          <p:cNvSpPr txBox="1"/>
          <p:nvPr/>
        </p:nvSpPr>
        <p:spPr>
          <a:xfrm>
            <a:off x="381698" y="287866"/>
            <a:ext cx="4440694"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solidFill>
                  <a:srgbClr val="945200"/>
                </a:solidFill>
                <a:effectLst>
                  <a:outerShdw blurRad="12700" dist="38100" dir="2400000" rotWithShape="0">
                    <a:srgbClr val="000000"/>
                  </a:outerShdw>
                </a:effectLst>
                <a:latin typeface="Helvetica"/>
                <a:ea typeface="Helvetica"/>
                <a:cs typeface="Helvetica"/>
                <a:sym typeface="Helvetica"/>
              </a:defRPr>
            </a:lvl1pPr>
          </a:lstStyle>
          <a:p>
            <a:r>
              <a:t>What Evidence?</a:t>
            </a:r>
          </a:p>
        </p:txBody>
      </p:sp>
      <p:sp>
        <p:nvSpPr>
          <p:cNvPr id="186" name="For since the creation of the world His invisible attributes are clearly seen, being understood by the things that are made, even His eternal power and Godhead, so that they are without excuse,…"/>
          <p:cNvSpPr txBox="1"/>
          <p:nvPr/>
        </p:nvSpPr>
        <p:spPr>
          <a:xfrm>
            <a:off x="17726" y="2960239"/>
            <a:ext cx="19606791" cy="48508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584200">
              <a:spcBef>
                <a:spcPts val="800"/>
              </a:spcBef>
              <a:buClr>
                <a:srgbClr val="FF2600"/>
              </a:buClr>
              <a:defRPr sz="6000">
                <a:effectLst>
                  <a:outerShdw blurRad="12700" dist="38100" dir="2400000" rotWithShape="0">
                    <a:srgbClr val="000000"/>
                  </a:outerShdw>
                </a:effectLst>
                <a:latin typeface="Cambria"/>
                <a:ea typeface="Cambria"/>
                <a:cs typeface="Cambria"/>
                <a:sym typeface="Cambria"/>
              </a:defRPr>
            </a:pPr>
            <a:r>
              <a:t>For since the creation of the world His invisible attributes are clearly seen, being understood by the things that are made, even His eternal power and Godhead, so that they are without excuse,</a:t>
            </a:r>
          </a:p>
          <a:p>
            <a:pPr defTabSz="584200">
              <a:spcBef>
                <a:spcPts val="800"/>
              </a:spcBef>
              <a:buClr>
                <a:srgbClr val="FF2600"/>
              </a:buClr>
              <a:defRPr sz="6000">
                <a:solidFill>
                  <a:srgbClr val="945200"/>
                </a:solidFill>
                <a:effectLst>
                  <a:outerShdw blurRad="12700" dist="38100" dir="2400000" rotWithShape="0">
                    <a:srgbClr val="000000"/>
                  </a:outerShdw>
                </a:effectLst>
                <a:latin typeface="Cambria"/>
                <a:ea typeface="Cambria"/>
                <a:cs typeface="Cambria"/>
                <a:sym typeface="Cambria"/>
              </a:defRPr>
            </a:pPr>
            <a:r>
              <a:t>— Romans 1:20; NKJV</a:t>
            </a:r>
          </a:p>
        </p:txBody>
      </p:sp>
      <p:sp>
        <p:nvSpPr>
          <p:cNvPr id="187" name="For his invisible attributes, namely, his eternal power and divine nature, have been clearly perceived, ever since the creation of the world, in the things that have been made. So they are without excuse.…"/>
          <p:cNvSpPr txBox="1"/>
          <p:nvPr/>
        </p:nvSpPr>
        <p:spPr>
          <a:xfrm>
            <a:off x="774998" y="9212200"/>
            <a:ext cx="21607020" cy="4047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584200">
              <a:spcBef>
                <a:spcPts val="800"/>
              </a:spcBef>
              <a:buClr>
                <a:srgbClr val="FF2600"/>
              </a:buClr>
              <a:defRPr sz="5000">
                <a:effectLst>
                  <a:outerShdw blurRad="12700" dist="38100" dir="2400000" rotWithShape="0">
                    <a:srgbClr val="000000"/>
                  </a:outerShdw>
                </a:effectLst>
                <a:latin typeface="Cambria"/>
                <a:ea typeface="Cambria"/>
                <a:cs typeface="Cambria"/>
                <a:sym typeface="Cambria"/>
              </a:defRPr>
            </a:pPr>
            <a:r>
              <a:rPr dirty="0"/>
              <a:t>For his invisible attributes, namely, his eternal power and divine nature, have been clearly perceived, ever since the creation of the world, in the things that have been made. So they are without excuse.</a:t>
            </a:r>
          </a:p>
          <a:p>
            <a:pPr defTabSz="584200">
              <a:spcBef>
                <a:spcPts val="800"/>
              </a:spcBef>
              <a:buClr>
                <a:srgbClr val="FF2600"/>
              </a:buClr>
              <a:defRPr sz="5000">
                <a:solidFill>
                  <a:srgbClr val="945200"/>
                </a:solidFill>
                <a:effectLst>
                  <a:outerShdw blurRad="12700" dist="38100" dir="2400000" rotWithShape="0">
                    <a:srgbClr val="000000"/>
                  </a:outerShdw>
                </a:effectLst>
                <a:latin typeface="Cambria"/>
                <a:ea typeface="Cambria"/>
                <a:cs typeface="Cambria"/>
                <a:sym typeface="Cambria"/>
              </a:defRPr>
            </a:pPr>
            <a:r>
              <a:rPr dirty="0"/>
              <a:t>— Romans 1:20; ESV</a:t>
            </a:r>
          </a:p>
        </p:txBody>
      </p:sp>
      <p:sp>
        <p:nvSpPr>
          <p:cNvPr id="188" name="For since the creation of the world His invisible attributes are clearly seen, being understood by the things that are made, even His eternal power and Godhead, so that they are without excuse,…"/>
          <p:cNvSpPr txBox="1"/>
          <p:nvPr/>
        </p:nvSpPr>
        <p:spPr>
          <a:xfrm>
            <a:off x="0" y="2960239"/>
            <a:ext cx="19606791" cy="48508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584200">
              <a:spcBef>
                <a:spcPts val="800"/>
              </a:spcBef>
              <a:buClr>
                <a:srgbClr val="FF2600"/>
              </a:buClr>
              <a:defRPr sz="6000">
                <a:effectLst>
                  <a:outerShdw blurRad="12700" dist="38100" dir="2400000" rotWithShape="0">
                    <a:srgbClr val="000000"/>
                  </a:outerShdw>
                </a:effectLst>
                <a:latin typeface="Cambria"/>
                <a:ea typeface="Cambria"/>
                <a:cs typeface="Cambria"/>
                <a:sym typeface="Cambria"/>
              </a:defRPr>
            </a:pPr>
            <a:r>
              <a:rPr dirty="0"/>
              <a:t>For since the creation of the world </a:t>
            </a:r>
            <a:r>
              <a:rPr dirty="0">
                <a:solidFill>
                  <a:srgbClr val="FF2600"/>
                </a:solidFill>
              </a:rPr>
              <a:t>His invisible attributes are clearly seen</a:t>
            </a:r>
            <a:r>
              <a:rPr dirty="0"/>
              <a:t>, being understood by the things that are made, even </a:t>
            </a:r>
            <a:r>
              <a:rPr dirty="0">
                <a:solidFill>
                  <a:srgbClr val="FF0000"/>
                </a:solidFill>
              </a:rPr>
              <a:t>His eternal power and Godhead</a:t>
            </a:r>
            <a:r>
              <a:rPr dirty="0"/>
              <a:t>, so that they are without excuse,</a:t>
            </a:r>
          </a:p>
          <a:p>
            <a:pPr defTabSz="584200">
              <a:spcBef>
                <a:spcPts val="800"/>
              </a:spcBef>
              <a:buClr>
                <a:srgbClr val="FF2600"/>
              </a:buClr>
              <a:defRPr sz="6000">
                <a:solidFill>
                  <a:srgbClr val="945200"/>
                </a:solidFill>
                <a:effectLst>
                  <a:outerShdw blurRad="12700" dist="38100" dir="2400000" rotWithShape="0">
                    <a:srgbClr val="000000"/>
                  </a:outerShdw>
                </a:effectLst>
                <a:latin typeface="Cambria"/>
                <a:ea typeface="Cambria"/>
                <a:cs typeface="Cambria"/>
                <a:sym typeface="Cambria"/>
              </a:defRPr>
            </a:pPr>
            <a:r>
              <a:rPr dirty="0"/>
              <a:t>— Romans 1:20; NKJV</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Our Belief in God"/>
          <p:cNvSpPr txBox="1">
            <a:spLocks noGrp="1"/>
          </p:cNvSpPr>
          <p:nvPr>
            <p:ph type="title" idx="4294967295"/>
          </p:nvPr>
        </p:nvSpPr>
        <p:spPr>
          <a:xfrm>
            <a:off x="17726" y="643466"/>
            <a:ext cx="24366274" cy="1910227"/>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009193"/>
                </a:solidFill>
                <a:latin typeface="Arial Black"/>
                <a:ea typeface="Arial Black"/>
                <a:cs typeface="Arial Black"/>
                <a:sym typeface="Arial Black"/>
              </a:defRPr>
            </a:lvl1pPr>
          </a:lstStyle>
          <a:p>
            <a:r>
              <a:t>Our Belief in God</a:t>
            </a:r>
          </a:p>
        </p:txBody>
      </p:sp>
      <p:sp>
        <p:nvSpPr>
          <p:cNvPr id="185" name="What Evidence?"/>
          <p:cNvSpPr txBox="1"/>
          <p:nvPr/>
        </p:nvSpPr>
        <p:spPr>
          <a:xfrm>
            <a:off x="381698" y="287866"/>
            <a:ext cx="4440694"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4000">
                <a:solidFill>
                  <a:srgbClr val="945200"/>
                </a:solidFill>
                <a:effectLst>
                  <a:outerShdw blurRad="12700" dist="38100" dir="2400000" rotWithShape="0">
                    <a:srgbClr val="000000"/>
                  </a:outerShdw>
                </a:effectLst>
                <a:latin typeface="Helvetica"/>
                <a:ea typeface="Helvetica"/>
                <a:cs typeface="Helvetica"/>
                <a:sym typeface="Helvetica"/>
              </a:defRPr>
            </a:lvl1pPr>
          </a:lstStyle>
          <a:p>
            <a:r>
              <a:t>What Evidence?</a:t>
            </a:r>
          </a:p>
        </p:txBody>
      </p:sp>
      <p:sp>
        <p:nvSpPr>
          <p:cNvPr id="186" name="For since the creation of the world His invisible attributes are clearly seen, being understood by the things that are made, even His eternal power and Godhead, so that they are without excuse,…"/>
          <p:cNvSpPr txBox="1"/>
          <p:nvPr/>
        </p:nvSpPr>
        <p:spPr>
          <a:xfrm>
            <a:off x="17726" y="2960239"/>
            <a:ext cx="19606791" cy="48508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defTabSz="584200">
              <a:spcBef>
                <a:spcPts val="800"/>
              </a:spcBef>
              <a:buClr>
                <a:srgbClr val="FF2600"/>
              </a:buClr>
              <a:defRPr sz="6000">
                <a:effectLst>
                  <a:outerShdw blurRad="12700" dist="38100" dir="2400000" rotWithShape="0">
                    <a:srgbClr val="000000"/>
                  </a:outerShdw>
                </a:effectLst>
                <a:latin typeface="Cambria"/>
                <a:ea typeface="Cambria"/>
                <a:cs typeface="Cambria"/>
                <a:sym typeface="Cambria"/>
              </a:defRPr>
            </a:pPr>
            <a:r>
              <a:t>For since the creation of the world His invisible attributes are clearly seen, being understood by the things that are made, even His eternal power and Godhead, so that they are without excuse,</a:t>
            </a:r>
          </a:p>
          <a:p>
            <a:pPr defTabSz="584200">
              <a:spcBef>
                <a:spcPts val="800"/>
              </a:spcBef>
              <a:buClr>
                <a:srgbClr val="FF2600"/>
              </a:buClr>
              <a:defRPr sz="6000">
                <a:solidFill>
                  <a:srgbClr val="945200"/>
                </a:solidFill>
                <a:effectLst>
                  <a:outerShdw blurRad="12700" dist="38100" dir="2400000" rotWithShape="0">
                    <a:srgbClr val="000000"/>
                  </a:outerShdw>
                </a:effectLst>
                <a:latin typeface="Cambria"/>
                <a:ea typeface="Cambria"/>
                <a:cs typeface="Cambria"/>
                <a:sym typeface="Cambria"/>
              </a:defRPr>
            </a:pPr>
            <a:r>
              <a:t>— Romans 1:20; NKJV</a:t>
            </a:r>
          </a:p>
        </p:txBody>
      </p:sp>
      <p:sp>
        <p:nvSpPr>
          <p:cNvPr id="190" name="The heavens declare the glory of God, and the sky above proclaims his handiwork.…"/>
          <p:cNvSpPr txBox="1"/>
          <p:nvPr/>
        </p:nvSpPr>
        <p:spPr>
          <a:xfrm>
            <a:off x="2427783" y="9380985"/>
            <a:ext cx="14751224" cy="2749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defTabSz="584200">
              <a:spcBef>
                <a:spcPts val="800"/>
              </a:spcBef>
              <a:buClr>
                <a:srgbClr val="FF2600"/>
              </a:buClr>
              <a:defRPr sz="5600">
                <a:effectLst>
                  <a:outerShdw blurRad="12700" dist="38100" dir="2400000" rotWithShape="0">
                    <a:srgbClr val="000000"/>
                  </a:outerShdw>
                </a:effectLst>
                <a:latin typeface="Cambria"/>
                <a:ea typeface="Cambria"/>
                <a:cs typeface="Cambria"/>
                <a:sym typeface="Cambria"/>
              </a:defRPr>
            </a:pPr>
            <a:r>
              <a:rPr dirty="0"/>
              <a:t>The heavens declare the glory of God, and the sky above proclaims his handiwork.</a:t>
            </a:r>
          </a:p>
          <a:p>
            <a:pPr defTabSz="584200">
              <a:spcBef>
                <a:spcPts val="800"/>
              </a:spcBef>
              <a:buClr>
                <a:srgbClr val="FF2600"/>
              </a:buClr>
              <a:defRPr sz="5600">
                <a:solidFill>
                  <a:srgbClr val="945200"/>
                </a:solidFill>
                <a:effectLst>
                  <a:outerShdw blurRad="12700" dist="38100" dir="2400000" rotWithShape="0">
                    <a:srgbClr val="000000"/>
                  </a:outerShdw>
                </a:effectLst>
                <a:latin typeface="Cambria"/>
                <a:ea typeface="Cambria"/>
                <a:cs typeface="Cambria"/>
                <a:sym typeface="Cambria"/>
              </a:defRPr>
            </a:pPr>
            <a:r>
              <a:rPr dirty="0"/>
              <a:t>— Psalm 19:1; ESV</a:t>
            </a:r>
          </a:p>
        </p:txBody>
      </p:sp>
    </p:spTree>
    <p:extLst>
      <p:ext uri="{BB962C8B-B14F-4D97-AF65-F5344CB8AC3E}">
        <p14:creationId xmlns:p14="http://schemas.microsoft.com/office/powerpoint/2010/main" val="372949597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I praise you, for I am fearfully and wonderfully made. Wonderful are your works; my soul knows it very well.…"/>
          <p:cNvSpPr txBox="1">
            <a:spLocks noGrp="1"/>
          </p:cNvSpPr>
          <p:nvPr>
            <p:ph type="body" sz="quarter" idx="4294967295"/>
          </p:nvPr>
        </p:nvSpPr>
        <p:spPr>
          <a:xfrm>
            <a:off x="17711407" y="2280997"/>
            <a:ext cx="6340277" cy="7950498"/>
          </a:xfrm>
          <a:prstGeom prst="rect">
            <a:avLst/>
          </a:prstGeom>
        </p:spPr>
        <p:txBody>
          <a:bodyPr anchor="t">
            <a:noAutofit/>
          </a:bodyPr>
          <a:lstStyle/>
          <a:p>
            <a:pPr marL="0" indent="0" algn="ctr" defTabSz="584200">
              <a:spcBef>
                <a:spcPts val="800"/>
              </a:spcBef>
              <a:buClr>
                <a:srgbClr val="FF2600"/>
              </a:buClr>
              <a:buSzTx/>
              <a:buNone/>
              <a:defRPr sz="5500" b="1">
                <a:effectLst>
                  <a:outerShdw blurRad="12700" dist="38100" dir="2400000" rotWithShape="0">
                    <a:srgbClr val="000000"/>
                  </a:outerShdw>
                </a:effectLst>
                <a:latin typeface="Cambria"/>
                <a:ea typeface="Cambria"/>
                <a:cs typeface="Cambria"/>
                <a:sym typeface="Cambria"/>
              </a:defRPr>
            </a:pPr>
            <a:r>
              <a:t>I praise you, for I am fearfully and wonderfully made. Wonderful are your works; my soul knows it very well.</a:t>
            </a:r>
          </a:p>
          <a:p>
            <a:pPr marL="0" indent="0" algn="ctr" defTabSz="584200">
              <a:spcBef>
                <a:spcPts val="800"/>
              </a:spcBef>
              <a:buClr>
                <a:srgbClr val="FF2600"/>
              </a:buClr>
              <a:buSzTx/>
              <a:buNone/>
              <a:defRPr sz="5500" b="1">
                <a:solidFill>
                  <a:srgbClr val="0433FF"/>
                </a:solidFill>
                <a:effectLst>
                  <a:outerShdw blurRad="12700" dist="38100" dir="2400000" rotWithShape="0">
                    <a:srgbClr val="000000"/>
                  </a:outerShdw>
                </a:effectLst>
                <a:latin typeface="Cambria"/>
                <a:ea typeface="Cambria"/>
                <a:cs typeface="Cambria"/>
                <a:sym typeface="Cambria"/>
              </a:defRPr>
            </a:pPr>
            <a:r>
              <a:t>— Psalm 139:14; ESV</a:t>
            </a:r>
          </a:p>
        </p:txBody>
      </p:sp>
      <p:pic>
        <p:nvPicPr>
          <p:cNvPr id="122" name="Image" descr="Image"/>
          <p:cNvPicPr>
            <a:picLocks noChangeAspect="1"/>
          </p:cNvPicPr>
          <p:nvPr/>
        </p:nvPicPr>
        <p:blipFill>
          <a:blip r:embed="rId2"/>
          <a:stretch>
            <a:fillRect/>
          </a:stretch>
        </p:blipFill>
        <p:spPr>
          <a:xfrm>
            <a:off x="305498" y="609600"/>
            <a:ext cx="16939939" cy="11293293"/>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Intelligent Design"/>
          <p:cNvSpPr txBox="1">
            <a:spLocks noGrp="1"/>
          </p:cNvSpPr>
          <p:nvPr>
            <p:ph type="title" idx="4294967295"/>
          </p:nvPr>
        </p:nvSpPr>
        <p:spPr>
          <a:xfrm>
            <a:off x="17726" y="315844"/>
            <a:ext cx="24366274" cy="1910226"/>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0433FF"/>
                </a:solidFill>
                <a:effectLst>
                  <a:outerShdw blurRad="12700" dist="25400" dir="2400000" rotWithShape="0">
                    <a:srgbClr val="000000"/>
                  </a:outerShdw>
                </a:effectLst>
                <a:latin typeface="Arial Black"/>
                <a:ea typeface="Arial Black"/>
                <a:cs typeface="Arial Black"/>
                <a:sym typeface="Arial Black"/>
              </a:defRPr>
            </a:lvl1pPr>
          </a:lstStyle>
          <a:p>
            <a:r>
              <a:t>Intelligent Design</a:t>
            </a:r>
          </a:p>
        </p:txBody>
      </p:sp>
      <p:sp>
        <p:nvSpPr>
          <p:cNvPr id="193" name="The argument that the natural world (both animate &amp; inanimate) manifests a complexity and organization that can best be explained as the work of a Designer who is powerful and wise."/>
          <p:cNvSpPr txBox="1">
            <a:spLocks noGrp="1"/>
          </p:cNvSpPr>
          <p:nvPr>
            <p:ph type="body" sz="quarter" idx="4294967295"/>
          </p:nvPr>
        </p:nvSpPr>
        <p:spPr>
          <a:xfrm>
            <a:off x="1320998" y="3623733"/>
            <a:ext cx="13841877" cy="4521598"/>
          </a:xfrm>
          <a:prstGeom prst="rect">
            <a:avLst/>
          </a:prstGeom>
        </p:spPr>
        <p:txBody>
          <a:bodyPr anchor="t">
            <a:noAutofit/>
          </a:bodyPr>
          <a:lstStyle>
            <a:lvl1pPr marL="571500" indent="-571500" defTabSz="584200">
              <a:spcBef>
                <a:spcPts val="800"/>
              </a:spcBef>
              <a:buClr>
                <a:srgbClr val="FF2600"/>
              </a:buClr>
              <a:buSzPct val="100000"/>
              <a:defRPr sz="5500">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rPr dirty="0"/>
              <a:t>The argument that the natural world (both animate &amp; inanimate) manifests a complexity and organization that can best be explained as the work of a Designer who is powerful and wise.</a:t>
            </a:r>
          </a:p>
        </p:txBody>
      </p:sp>
      <p:pic>
        <p:nvPicPr>
          <p:cNvPr id="194" name="Image" descr="Image"/>
          <p:cNvPicPr>
            <a:picLocks noChangeAspect="1"/>
          </p:cNvPicPr>
          <p:nvPr/>
        </p:nvPicPr>
        <p:blipFill>
          <a:blip r:embed="rId2"/>
          <a:srcRect l="17458" r="17458"/>
          <a:stretch>
            <a:fillRect/>
          </a:stretch>
        </p:blipFill>
        <p:spPr>
          <a:xfrm>
            <a:off x="15162874" y="2226069"/>
            <a:ext cx="8888855" cy="8562728"/>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Intelligent Design"/>
          <p:cNvSpPr txBox="1">
            <a:spLocks noGrp="1"/>
          </p:cNvSpPr>
          <p:nvPr>
            <p:ph type="title" idx="4294967295"/>
          </p:nvPr>
        </p:nvSpPr>
        <p:spPr>
          <a:xfrm>
            <a:off x="17726" y="315844"/>
            <a:ext cx="24366274" cy="1910226"/>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0433FF"/>
                </a:solidFill>
                <a:effectLst>
                  <a:outerShdw blurRad="12700" dist="25400" dir="2400000" rotWithShape="0">
                    <a:srgbClr val="000000"/>
                  </a:outerShdw>
                </a:effectLst>
                <a:latin typeface="Arial Black"/>
                <a:ea typeface="Arial Black"/>
                <a:cs typeface="Arial Black"/>
                <a:sym typeface="Arial Black"/>
              </a:defRPr>
            </a:lvl1pPr>
          </a:lstStyle>
          <a:p>
            <a:r>
              <a:t>Intelligent Design</a:t>
            </a:r>
          </a:p>
        </p:txBody>
      </p:sp>
      <p:pic>
        <p:nvPicPr>
          <p:cNvPr id="194" name="Image" descr="Image"/>
          <p:cNvPicPr>
            <a:picLocks noChangeAspect="1"/>
          </p:cNvPicPr>
          <p:nvPr/>
        </p:nvPicPr>
        <p:blipFill>
          <a:blip r:embed="rId2"/>
          <a:srcRect l="17458" r="17458"/>
          <a:stretch>
            <a:fillRect/>
          </a:stretch>
        </p:blipFill>
        <p:spPr>
          <a:xfrm>
            <a:off x="15162874" y="2226069"/>
            <a:ext cx="8888855" cy="8562728"/>
          </a:xfrm>
          <a:prstGeom prst="rect">
            <a:avLst/>
          </a:prstGeom>
          <a:ln w="12700">
            <a:miter lim="400000"/>
          </a:ln>
        </p:spPr>
      </p:pic>
      <p:sp>
        <p:nvSpPr>
          <p:cNvPr id="3" name="TextBox 2">
            <a:extLst>
              <a:ext uri="{FF2B5EF4-FFF2-40B4-BE49-F238E27FC236}">
                <a16:creationId xmlns:a16="http://schemas.microsoft.com/office/drawing/2014/main" id="{D1F775BD-48D4-4BD4-019B-3D38AEB0BA6F}"/>
              </a:ext>
            </a:extLst>
          </p:cNvPr>
          <p:cNvSpPr txBox="1"/>
          <p:nvPr/>
        </p:nvSpPr>
        <p:spPr>
          <a:xfrm>
            <a:off x="872837" y="3281846"/>
            <a:ext cx="1429003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800" dirty="0">
                <a:latin typeface="Tahoma" panose="020B0604030504040204" pitchFamily="34" charset="0"/>
                <a:ea typeface="Tahoma" panose="020B0604030504040204" pitchFamily="34" charset="0"/>
                <a:cs typeface="Tahoma" panose="020B0604030504040204" pitchFamily="34" charset="0"/>
              </a:rPr>
              <a:t>       “The conclusion of intelligent design flows naturally from the data itself -- not from sacred books or sectarian beliefs. Inferring that biochemical systems were designed by an intelligent agent is a humdrum process that requires no new principles of logic or science. It comes from the hard work that biochemistry has done over the past forty years, combined with consideration of the way in which we reach conclusions of design every day.” </a:t>
            </a:r>
          </a:p>
          <a:p>
            <a:r>
              <a:rPr lang="en-US" sz="4800" dirty="0">
                <a:solidFill>
                  <a:srgbClr val="008F00"/>
                </a:solidFill>
                <a:latin typeface="Tahoma" panose="020B0604030504040204" pitchFamily="34" charset="0"/>
                <a:ea typeface="Tahoma" panose="020B0604030504040204" pitchFamily="34" charset="0"/>
                <a:cs typeface="Tahoma" panose="020B0604030504040204" pitchFamily="34" charset="0"/>
              </a:rPr>
              <a:t>(</a:t>
            </a:r>
            <a:r>
              <a:rPr lang="en-US" sz="4800" dirty="0">
                <a:solidFill>
                  <a:srgbClr val="008F00"/>
                </a:solidFill>
              </a:rPr>
              <a:t>Dr. Michael </a:t>
            </a:r>
            <a:r>
              <a:rPr lang="en-US" sz="4800" dirty="0" err="1">
                <a:solidFill>
                  <a:srgbClr val="008F00"/>
                </a:solidFill>
              </a:rPr>
              <a:t>Behe</a:t>
            </a:r>
            <a:r>
              <a:rPr lang="en-US" sz="4800" dirty="0">
                <a:solidFill>
                  <a:srgbClr val="008F00"/>
                </a:solidFill>
              </a:rPr>
              <a:t>, </a:t>
            </a:r>
            <a:r>
              <a:rPr lang="en-US" sz="4800" i="1" dirty="0">
                <a:solidFill>
                  <a:srgbClr val="008F00"/>
                </a:solidFill>
              </a:rPr>
              <a:t>Darwin’s Black Box, </a:t>
            </a:r>
            <a:r>
              <a:rPr lang="en-US" sz="4800" dirty="0">
                <a:solidFill>
                  <a:srgbClr val="008F00"/>
                </a:solidFill>
              </a:rPr>
              <a:t>p. 193</a:t>
            </a:r>
            <a:r>
              <a:rPr lang="en-US" sz="4800" dirty="0">
                <a:solidFill>
                  <a:srgbClr val="008F0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00820110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Irreducibly Complex Systems"/>
          <p:cNvSpPr txBox="1">
            <a:spLocks noGrp="1"/>
          </p:cNvSpPr>
          <p:nvPr>
            <p:ph type="title" idx="4294967295"/>
          </p:nvPr>
        </p:nvSpPr>
        <p:spPr>
          <a:xfrm>
            <a:off x="17726" y="338666"/>
            <a:ext cx="24366274" cy="1910227"/>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t>Irreducibly Complex Systems</a:t>
            </a:r>
          </a:p>
        </p:txBody>
      </p:sp>
      <p:sp>
        <p:nvSpPr>
          <p:cNvPr id="163" name="“If it could be demonstrated that any complex organ existed which could not possibly have been formed by numerous, successive, slight modifications, my theory would absolutely break down.”…"/>
          <p:cNvSpPr txBox="1"/>
          <p:nvPr/>
        </p:nvSpPr>
        <p:spPr>
          <a:xfrm>
            <a:off x="618264" y="4524970"/>
            <a:ext cx="15044242" cy="5784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584200">
              <a:spcBef>
                <a:spcPts val="800"/>
              </a:spcBef>
              <a:buClr>
                <a:srgbClr val="FF2600"/>
              </a:buClr>
              <a:defRPr sz="6000">
                <a:effectLst>
                  <a:outerShdw blurRad="12700" dist="38100" dir="2400000" rotWithShape="0">
                    <a:srgbClr val="000000"/>
                  </a:outerShdw>
                </a:effectLst>
                <a:latin typeface="Cambria"/>
                <a:ea typeface="Cambria"/>
                <a:cs typeface="Cambria"/>
                <a:sym typeface="Cambria"/>
              </a:defRPr>
            </a:pPr>
            <a:r>
              <a:rPr dirty="0"/>
              <a:t>“If it could be demonstrated that any complex organ existed which could not possibly have been formed by numerous, successive, slight modifications, my theory would absolutely break down.”  </a:t>
            </a:r>
          </a:p>
          <a:p>
            <a:pPr defTabSz="584200">
              <a:spcBef>
                <a:spcPts val="800"/>
              </a:spcBef>
              <a:buClr>
                <a:srgbClr val="FF2600"/>
              </a:buClr>
              <a:defRPr sz="6000">
                <a:effectLst>
                  <a:outerShdw blurRad="12700" dist="38100" dir="2400000" rotWithShape="0">
                    <a:srgbClr val="000000"/>
                  </a:outerShdw>
                </a:effectLst>
                <a:latin typeface="Cambria"/>
                <a:ea typeface="Cambria"/>
                <a:cs typeface="Cambria"/>
                <a:sym typeface="Cambria"/>
              </a:defRPr>
            </a:pPr>
            <a:r>
              <a:rPr dirty="0">
                <a:solidFill>
                  <a:srgbClr val="008F00"/>
                </a:solidFill>
              </a:rPr>
              <a:t>(Darwin, </a:t>
            </a:r>
            <a:r>
              <a:rPr i="1" dirty="0">
                <a:solidFill>
                  <a:srgbClr val="008F00"/>
                </a:solidFill>
              </a:rPr>
              <a:t>Origin of Species</a:t>
            </a:r>
            <a:r>
              <a:rPr dirty="0">
                <a:solidFill>
                  <a:srgbClr val="008F00"/>
                </a:solidFill>
              </a:rPr>
              <a:t>, 6th Ed., p. 154)</a:t>
            </a:r>
          </a:p>
        </p:txBody>
      </p:sp>
      <p:pic>
        <p:nvPicPr>
          <p:cNvPr id="164" name="Image" descr="Image"/>
          <p:cNvPicPr>
            <a:picLocks noChangeAspect="1"/>
          </p:cNvPicPr>
          <p:nvPr/>
        </p:nvPicPr>
        <p:blipFill>
          <a:blip r:embed="rId2"/>
          <a:stretch>
            <a:fillRect/>
          </a:stretch>
        </p:blipFill>
        <p:spPr>
          <a:xfrm>
            <a:off x="16613353" y="3138834"/>
            <a:ext cx="7438331" cy="7438332"/>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Irreducibly Complex Systems"/>
          <p:cNvSpPr txBox="1">
            <a:spLocks noGrp="1"/>
          </p:cNvSpPr>
          <p:nvPr>
            <p:ph type="title" idx="4294967295"/>
          </p:nvPr>
        </p:nvSpPr>
        <p:spPr>
          <a:xfrm>
            <a:off x="17726" y="338666"/>
            <a:ext cx="24366274" cy="1910227"/>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t>Irreducibly Complex Systems</a:t>
            </a:r>
          </a:p>
        </p:txBody>
      </p:sp>
      <p:sp>
        <p:nvSpPr>
          <p:cNvPr id="173" name="“What type of biological system could not be formed by ‘numerous, successive, slight modifications’? Well, for starters, a system that is irreducibly complex. By irreducibly complex I mean a single system composed of several well-matched, interacting par"/>
          <p:cNvSpPr txBox="1"/>
          <p:nvPr/>
        </p:nvSpPr>
        <p:spPr>
          <a:xfrm>
            <a:off x="659241" y="3053853"/>
            <a:ext cx="23083244" cy="11611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584200">
              <a:spcBef>
                <a:spcPts val="800"/>
              </a:spcBef>
              <a:buClr>
                <a:srgbClr val="FF2600"/>
              </a:buClr>
              <a:defRPr sz="5000">
                <a:effectLst>
                  <a:outerShdw blurRad="12700" dist="38100" dir="2400000" rotWithShape="0">
                    <a:srgbClr val="000000"/>
                  </a:outerShdw>
                </a:effectLst>
                <a:latin typeface="Cambria"/>
                <a:ea typeface="Cambria"/>
                <a:cs typeface="Cambria"/>
                <a:sym typeface="Cambria"/>
              </a:defRPr>
            </a:lvl1pPr>
          </a:lstStyle>
          <a:p>
            <a:r>
              <a:rPr dirty="0"/>
              <a:t>“What type of biological system could not be formed by ‘numerous, successive, slight modifications’? Well, for starters, a system that is irreducibly complex. By irreducibly complex I mean a single system composed of several well-matched, interacting parts that contribute to the basic function, wherein the removal of any one of the parts causes the system to effectively cease functioning. An irreducibly complex system cannot be produced directly (that is, by continuously improving the initial function, which continues to work by the same mechanism) by slight, successive modifications of a precursor system, because any precursor to an irreducibly complex system that is missing a part is by definition nonfunctional.</a:t>
            </a:r>
            <a:endParaRPr lang="en-US" dirty="0"/>
          </a:p>
          <a:p>
            <a:r>
              <a:rPr lang="en-US" dirty="0">
                <a:solidFill>
                  <a:srgbClr val="008F00"/>
                </a:solidFill>
              </a:rPr>
              <a:t>(</a:t>
            </a:r>
            <a:r>
              <a:rPr lang="en-US" dirty="0" err="1">
                <a:solidFill>
                  <a:srgbClr val="008F00"/>
                </a:solidFill>
              </a:rPr>
              <a:t>Behe</a:t>
            </a:r>
            <a:r>
              <a:rPr lang="en-US" dirty="0">
                <a:solidFill>
                  <a:srgbClr val="008F00"/>
                </a:solidFill>
              </a:rPr>
              <a:t>, p. 39)</a:t>
            </a:r>
            <a:r>
              <a:rPr dirty="0">
                <a:solidFill>
                  <a:srgbClr val="008F00"/>
                </a:solidFill>
              </a:rPr>
              <a:t>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Irreducibly Complex Systems"/>
          <p:cNvSpPr txBox="1">
            <a:spLocks noGrp="1"/>
          </p:cNvSpPr>
          <p:nvPr>
            <p:ph type="title" idx="4294967295"/>
          </p:nvPr>
        </p:nvSpPr>
        <p:spPr>
          <a:xfrm>
            <a:off x="17726" y="338666"/>
            <a:ext cx="24366274" cy="1910227"/>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t>Irreducibly Complex Systems</a:t>
            </a:r>
          </a:p>
        </p:txBody>
      </p:sp>
      <p:sp>
        <p:nvSpPr>
          <p:cNvPr id="176" name="An irreducibly complex biological system, if there is such a thing, would be a powerful challenge to Darwinian evolution. Since natural selection can only choose systems that are already working, then if a biological system cannot be produced gradually i"/>
          <p:cNvSpPr txBox="1"/>
          <p:nvPr/>
        </p:nvSpPr>
        <p:spPr>
          <a:xfrm>
            <a:off x="650378" y="2705100"/>
            <a:ext cx="23083244" cy="12416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584200">
              <a:spcBef>
                <a:spcPts val="800"/>
              </a:spcBef>
              <a:buClr>
                <a:srgbClr val="FF2600"/>
              </a:buClr>
              <a:defRPr sz="5500">
                <a:effectLst>
                  <a:outerShdw blurRad="12700" dist="38100" dir="2400000" rotWithShape="0">
                    <a:srgbClr val="000000"/>
                  </a:outerShdw>
                </a:effectLst>
                <a:latin typeface="Cambria"/>
                <a:ea typeface="Cambria"/>
                <a:cs typeface="Cambria"/>
                <a:sym typeface="Cambria"/>
              </a:defRPr>
            </a:pPr>
            <a:r>
              <a:t>An irreducibly complex biological system, if there is such a thing, would be a powerful challenge to Darwinian evolution. Since natural selection can only choose systems that are already working, then if a biological system cannot be produced gradually it would have to arise as an integrated unit, in one fell swoop, for natural selection to have anything to act on.” </a:t>
            </a:r>
          </a:p>
          <a:p>
            <a:pPr defTabSz="584200">
              <a:spcBef>
                <a:spcPts val="800"/>
              </a:spcBef>
              <a:buClr>
                <a:srgbClr val="FF2600"/>
              </a:buClr>
              <a:defRPr sz="5500">
                <a:solidFill>
                  <a:srgbClr val="008F00"/>
                </a:solidFill>
                <a:effectLst>
                  <a:outerShdw blurRad="12700" dist="38100" dir="2400000" rotWithShape="0">
                    <a:srgbClr val="000000"/>
                  </a:outerShdw>
                </a:effectLst>
                <a:latin typeface="Cambria"/>
                <a:ea typeface="Cambria"/>
                <a:cs typeface="Cambria"/>
                <a:sym typeface="Cambria"/>
              </a:defRPr>
            </a:pPr>
            <a:r>
              <a:t>(Behe, p. 39)</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Irreducibly Complex Systems"/>
          <p:cNvSpPr txBox="1">
            <a:spLocks noGrp="1"/>
          </p:cNvSpPr>
          <p:nvPr>
            <p:ph type="title" idx="4294967295"/>
          </p:nvPr>
        </p:nvSpPr>
        <p:spPr>
          <a:xfrm>
            <a:off x="17726" y="338666"/>
            <a:ext cx="24366274" cy="1910227"/>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t>Irreducibly Complex Systems</a:t>
            </a:r>
          </a:p>
        </p:txBody>
      </p:sp>
      <p:sp>
        <p:nvSpPr>
          <p:cNvPr id="167" name="“In the face of the enormous complexity that modern biochemistry has uncovered in the cell, the scientific community is paralyzed. No one at Harvard University, no one at the National Institutes of Health, no member of the National Academy of Sciences, n"/>
          <p:cNvSpPr txBox="1"/>
          <p:nvPr/>
        </p:nvSpPr>
        <p:spPr>
          <a:xfrm>
            <a:off x="940345" y="2831207"/>
            <a:ext cx="22521036" cy="11164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584200">
              <a:spcBef>
                <a:spcPts val="800"/>
              </a:spcBef>
              <a:buClr>
                <a:srgbClr val="FF2600"/>
              </a:buClr>
              <a:defRPr sz="5700">
                <a:effectLst>
                  <a:outerShdw blurRad="12700" dist="38100" dir="2400000" rotWithShape="0">
                    <a:srgbClr val="000000"/>
                  </a:outerShdw>
                </a:effectLst>
                <a:latin typeface="Cambria"/>
                <a:ea typeface="Cambria"/>
                <a:cs typeface="Cambria"/>
                <a:sym typeface="Cambria"/>
              </a:defRPr>
            </a:pPr>
            <a:r>
              <a:t>“In the face of the enormous complexity that modern biochemistry has uncovered in the cell, the scientific community is paralyzed. No one at Harvard University, no one at the National Institutes of Health, no member of the National Academy of Sciences, no Nobel prize winner – no one at all can give a detailed account of how the cilium, or vision, or blood clotting, or any complex biochemical process might have developed in a Darwinian fashion. But we are here. Plants and animals are here. The complex systems are here. All these things got here somehow: if not in a Darwinian fashion, then how? </a:t>
            </a:r>
          </a:p>
          <a:p>
            <a:pPr defTabSz="584200">
              <a:spcBef>
                <a:spcPts val="800"/>
              </a:spcBef>
              <a:buClr>
                <a:srgbClr val="FF2600"/>
              </a:buClr>
              <a:defRPr sz="5700">
                <a:solidFill>
                  <a:srgbClr val="008F00"/>
                </a:solidFill>
                <a:effectLst>
                  <a:outerShdw blurRad="12700" dist="38100" dir="2400000" rotWithShape="0">
                    <a:srgbClr val="000000"/>
                  </a:outerShdw>
                </a:effectLst>
                <a:latin typeface="Cambria"/>
                <a:ea typeface="Cambria"/>
                <a:cs typeface="Cambria"/>
                <a:sym typeface="Cambria"/>
              </a:defRPr>
            </a:pPr>
            <a:r>
              <a:t>(Behe, p. 187)</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he standard answer to the origin of biological information is that mutation and selection have created all biological information. This is the fundamental basis of Neo-Darwinian Theory.”…"/>
          <p:cNvSpPr txBox="1">
            <a:spLocks noGrp="1"/>
          </p:cNvSpPr>
          <p:nvPr>
            <p:ph type="body" sz="half" idx="4294967295"/>
          </p:nvPr>
        </p:nvSpPr>
        <p:spPr>
          <a:xfrm>
            <a:off x="1212222" y="3365500"/>
            <a:ext cx="21941830" cy="3856038"/>
          </a:xfrm>
          <a:prstGeom prst="rect">
            <a:avLst/>
          </a:prstGeom>
        </p:spPr>
        <p:txBody>
          <a:bodyPr anchor="t">
            <a:noAutofit/>
          </a:bodyPr>
          <a:lstStyle/>
          <a:p>
            <a:pPr marL="0" indent="0" algn="ctr" defTabSz="584200">
              <a:spcBef>
                <a:spcPts val="800"/>
              </a:spcBef>
              <a:buClr>
                <a:srgbClr val="FF2600"/>
              </a:buClr>
              <a:buSzTx/>
              <a:buNone/>
              <a:defRPr sz="5500" b="1">
                <a:effectLst>
                  <a:outerShdw blurRad="12700" dist="38100" dir="2400000" rotWithShape="0">
                    <a:srgbClr val="000000"/>
                  </a:outerShdw>
                </a:effectLst>
                <a:latin typeface="Cambria"/>
                <a:ea typeface="Cambria"/>
                <a:cs typeface="Cambria"/>
                <a:sym typeface="Cambria"/>
              </a:defRPr>
            </a:pPr>
            <a:r>
              <a:rPr dirty="0"/>
              <a:t>“The standard answer to the origin of biological information is that mutation and selection have created all biological information. This is the fundamental basis of Neo-Darwinian Theory.” </a:t>
            </a:r>
          </a:p>
          <a:p>
            <a:pPr marL="0" indent="0" algn="ctr" defTabSz="584200">
              <a:spcBef>
                <a:spcPts val="800"/>
              </a:spcBef>
              <a:buClr>
                <a:srgbClr val="FF2600"/>
              </a:buClr>
              <a:buSzTx/>
              <a:buNone/>
              <a:defRPr sz="5500" b="1">
                <a:solidFill>
                  <a:srgbClr val="008F00"/>
                </a:solidFill>
                <a:effectLst>
                  <a:outerShdw blurRad="12700" dist="38100" dir="2400000" rotWithShape="0">
                    <a:srgbClr val="000000"/>
                  </a:outerShdw>
                </a:effectLst>
                <a:latin typeface="Cambria"/>
                <a:ea typeface="Cambria"/>
                <a:cs typeface="Cambria"/>
                <a:sym typeface="Cambria"/>
              </a:defRPr>
            </a:pPr>
            <a:r>
              <a:rPr dirty="0"/>
              <a:t>(Dr. J. C. Sanford, </a:t>
            </a:r>
            <a:r>
              <a:rPr i="1" dirty="0"/>
              <a:t>Genetic Entropy</a:t>
            </a:r>
            <a:r>
              <a:rPr dirty="0"/>
              <a:t>, 4)</a:t>
            </a:r>
          </a:p>
        </p:txBody>
      </p:sp>
      <p:sp>
        <p:nvSpPr>
          <p:cNvPr id="185" name="Mutations"/>
          <p:cNvSpPr txBox="1">
            <a:spLocks noGrp="1"/>
          </p:cNvSpPr>
          <p:nvPr>
            <p:ph type="title" idx="4294967295"/>
          </p:nvPr>
        </p:nvSpPr>
        <p:spPr>
          <a:xfrm>
            <a:off x="0" y="355600"/>
            <a:ext cx="24366274" cy="1910226"/>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t>Mutations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7317FA-D7C8-4318-BAB0-68A85A68B225}"/>
              </a:ext>
            </a:extLst>
          </p:cNvPr>
          <p:cNvSpPr/>
          <p:nvPr/>
        </p:nvSpPr>
        <p:spPr>
          <a:xfrm>
            <a:off x="574158" y="12886660"/>
            <a:ext cx="765544" cy="489098"/>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8264897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Evolution begins with mutations in biological organisms that occur naturally during the reproductive process. When such mutations provide advantages in survival and reproduction, they are more likely to be passed on to future generations — this is the p"/>
          <p:cNvSpPr txBox="1">
            <a:spLocks noGrp="1"/>
          </p:cNvSpPr>
          <p:nvPr>
            <p:ph type="body" idx="4294967295"/>
          </p:nvPr>
        </p:nvSpPr>
        <p:spPr>
          <a:xfrm>
            <a:off x="1221085" y="2806700"/>
            <a:ext cx="21941830" cy="9693970"/>
          </a:xfrm>
          <a:prstGeom prst="rect">
            <a:avLst/>
          </a:prstGeom>
        </p:spPr>
        <p:txBody>
          <a:bodyPr anchor="t">
            <a:noAutofit/>
          </a:bodyPr>
          <a:lstStyle/>
          <a:p>
            <a:pPr marL="0" indent="0" algn="ctr" defTabSz="584200">
              <a:spcBef>
                <a:spcPts val="800"/>
              </a:spcBef>
              <a:buClr>
                <a:srgbClr val="FF2600"/>
              </a:buClr>
              <a:buSzTx/>
              <a:buNone/>
              <a:defRPr sz="5500" b="1">
                <a:effectLst>
                  <a:outerShdw blurRad="12700" dist="38100" dir="2400000" rotWithShape="0">
                    <a:srgbClr val="000000"/>
                  </a:outerShdw>
                </a:effectLst>
                <a:latin typeface="Cambria"/>
                <a:ea typeface="Cambria"/>
                <a:cs typeface="Cambria"/>
                <a:sym typeface="Cambria"/>
              </a:defRPr>
            </a:pPr>
            <a:r>
              <a:rPr dirty="0"/>
              <a:t>“Evolution begins with mutations in biological organisms that occur naturally during the reproductive process. When such mutations provide advantages in survival and reproduction, they are more likely to be passed on to future generations — this is the process of “natural selection.” Over billions of years — 3.5 billion, in the case of earthly life — helpful mutations accumulate into the vast array of highly developed and specialized life forms found on earth today —life forms which, because they have been so rigorously adapted to their environments, often appear complex or even ‘designed.’ </a:t>
            </a:r>
          </a:p>
          <a:p>
            <a:pPr marL="0" indent="0" algn="ctr" defTabSz="584200">
              <a:spcBef>
                <a:spcPts val="800"/>
              </a:spcBef>
              <a:buClr>
                <a:srgbClr val="FF2600"/>
              </a:buClr>
              <a:buSzTx/>
              <a:buNone/>
              <a:defRPr sz="5500" b="1">
                <a:solidFill>
                  <a:srgbClr val="008F00"/>
                </a:solidFill>
                <a:effectLst>
                  <a:outerShdw blurRad="12700" dist="38100" dir="2400000" rotWithShape="0">
                    <a:srgbClr val="000000"/>
                  </a:outerShdw>
                </a:effectLst>
                <a:latin typeface="Cambria"/>
                <a:ea typeface="Cambria"/>
                <a:cs typeface="Cambria"/>
                <a:sym typeface="Cambria"/>
              </a:defRPr>
            </a:pPr>
            <a:r>
              <a:rPr lang="en-US" dirty="0"/>
              <a:t>(Bryan Collinsworth, </a:t>
            </a:r>
            <a:r>
              <a:rPr lang="en-US" i="1" dirty="0"/>
              <a:t>The Flaws in Intelligent Design</a:t>
            </a:r>
            <a:r>
              <a:rPr lang="en-US" dirty="0"/>
              <a:t>, </a:t>
            </a:r>
            <a:r>
              <a:rPr lang="en-US" dirty="0" err="1"/>
              <a:t>americanprogress.org</a:t>
            </a:r>
            <a:r>
              <a:rPr lang="en-US" dirty="0"/>
              <a:t>, April 10, 2006)</a:t>
            </a:r>
          </a:p>
        </p:txBody>
      </p:sp>
      <p:sp>
        <p:nvSpPr>
          <p:cNvPr id="188" name="Mutations"/>
          <p:cNvSpPr txBox="1">
            <a:spLocks noGrp="1"/>
          </p:cNvSpPr>
          <p:nvPr>
            <p:ph type="title" idx="4294967295"/>
          </p:nvPr>
        </p:nvSpPr>
        <p:spPr>
          <a:xfrm>
            <a:off x="0" y="355600"/>
            <a:ext cx="24366274" cy="1910226"/>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t>Mutations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I do not doubt there are beneficial mutations, but it is clear they are exceedingly rare -- much too rare for genome building. In conclusion, mutations appear to be overwhelmingly deleterious, and even when one may be classified as beneficial in some sp"/>
          <p:cNvSpPr txBox="1">
            <a:spLocks noGrp="1"/>
          </p:cNvSpPr>
          <p:nvPr>
            <p:ph type="body" idx="4294967295"/>
          </p:nvPr>
        </p:nvSpPr>
        <p:spPr>
          <a:xfrm>
            <a:off x="1221085" y="2806700"/>
            <a:ext cx="21941830" cy="9693970"/>
          </a:xfrm>
          <a:prstGeom prst="rect">
            <a:avLst/>
          </a:prstGeom>
        </p:spPr>
        <p:txBody>
          <a:bodyPr anchor="t">
            <a:noAutofit/>
          </a:bodyPr>
          <a:lstStyle/>
          <a:p>
            <a:pPr marL="0" indent="0" algn="ctr" defTabSz="584200">
              <a:spcBef>
                <a:spcPts val="800"/>
              </a:spcBef>
              <a:buClr>
                <a:srgbClr val="FF2600"/>
              </a:buClr>
              <a:buSzTx/>
              <a:buNone/>
              <a:defRPr sz="5500" b="1">
                <a:effectLst>
                  <a:outerShdw blurRad="12700" dist="38100" dir="2400000" rotWithShape="0">
                    <a:srgbClr val="000000"/>
                  </a:outerShdw>
                </a:effectLst>
                <a:latin typeface="Cambria"/>
                <a:ea typeface="Cambria"/>
                <a:cs typeface="Cambria"/>
                <a:sym typeface="Cambria"/>
              </a:defRPr>
            </a:pPr>
            <a:r>
              <a:t>“I do not doubt there are beneficial mutations, but it is clear they are exceedingly rare -- much too rare for genome building. In conclusion, mutations appear to be overwhelmingly deleterious, and even when one may be classified as beneficial in some specific sense, it is still usually part of an over-all breakdown and erosion of information.” </a:t>
            </a:r>
          </a:p>
          <a:p>
            <a:pPr marL="0" indent="0" algn="ctr" defTabSz="584200">
              <a:spcBef>
                <a:spcPts val="800"/>
              </a:spcBef>
              <a:buClr>
                <a:srgbClr val="FF2600"/>
              </a:buClr>
              <a:buSzTx/>
              <a:buNone/>
              <a:defRPr sz="5500" b="1">
                <a:solidFill>
                  <a:srgbClr val="008F00"/>
                </a:solidFill>
                <a:effectLst>
                  <a:outerShdw blurRad="12700" dist="38100" dir="2400000" rotWithShape="0">
                    <a:srgbClr val="000000"/>
                  </a:outerShdw>
                </a:effectLst>
                <a:latin typeface="Cambria"/>
                <a:ea typeface="Cambria"/>
                <a:cs typeface="Cambria"/>
                <a:sym typeface="Cambria"/>
              </a:defRPr>
            </a:pPr>
            <a:r>
              <a:t>(Sanford, p. 27)</a:t>
            </a:r>
          </a:p>
        </p:txBody>
      </p:sp>
      <p:sp>
        <p:nvSpPr>
          <p:cNvPr id="191" name="Mutations"/>
          <p:cNvSpPr txBox="1">
            <a:spLocks noGrp="1"/>
          </p:cNvSpPr>
          <p:nvPr>
            <p:ph type="title" idx="4294967295"/>
          </p:nvPr>
        </p:nvSpPr>
        <p:spPr>
          <a:xfrm>
            <a:off x="0" y="355600"/>
            <a:ext cx="24366274" cy="1910226"/>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t>Mutations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Intelligent Design &amp; The General Theory of Evolution"/>
          <p:cNvSpPr txBox="1">
            <a:spLocks noGrp="1"/>
          </p:cNvSpPr>
          <p:nvPr>
            <p:ph type="title" idx="4294967295"/>
          </p:nvPr>
        </p:nvSpPr>
        <p:spPr>
          <a:xfrm>
            <a:off x="17726" y="215602"/>
            <a:ext cx="24366274" cy="1418994"/>
          </a:xfrm>
          <a:prstGeom prst="rect">
            <a:avLst/>
          </a:prstGeom>
          <a:effectLst>
            <a:outerShdw blurRad="25400" dist="38100" dir="2700000" rotWithShape="0">
              <a:srgbClr val="000000">
                <a:alpha val="75000"/>
              </a:srgbClr>
            </a:outerShdw>
          </a:effectLst>
        </p:spPr>
        <p:txBody>
          <a:bodyPr anchor="t">
            <a:noAutofit/>
          </a:bodyPr>
          <a:lstStyle>
            <a:lvl1pPr defTabSz="584200">
              <a:defRPr sz="6300">
                <a:solidFill>
                  <a:srgbClr val="0433FF"/>
                </a:solidFill>
                <a:effectLst>
                  <a:outerShdw blurRad="12700" dist="25400" dir="2400000" rotWithShape="0">
                    <a:srgbClr val="000000"/>
                  </a:outerShdw>
                </a:effectLst>
                <a:latin typeface="Arial Black"/>
                <a:ea typeface="Arial Black"/>
                <a:cs typeface="Arial Black"/>
                <a:sym typeface="Arial Black"/>
              </a:defRPr>
            </a:lvl1pPr>
          </a:lstStyle>
          <a:p>
            <a:r>
              <a:t>Intelligent Design &amp; The General Theory of Evolution</a:t>
            </a:r>
          </a:p>
        </p:txBody>
      </p:sp>
      <p:sp>
        <p:nvSpPr>
          <p:cNvPr id="216" name="“Intelligent design (ID) is a pseudoscientific argument for the existence of God … ID is a form of creationism that lacks empirical support and offers no testable or tenable hypotheses, and is therefore not science.”…"/>
          <p:cNvSpPr txBox="1">
            <a:spLocks noGrp="1"/>
          </p:cNvSpPr>
          <p:nvPr>
            <p:ph type="body" sz="half" idx="4294967295"/>
          </p:nvPr>
        </p:nvSpPr>
        <p:spPr>
          <a:xfrm>
            <a:off x="1179214" y="2664173"/>
            <a:ext cx="22443977" cy="3720170"/>
          </a:xfrm>
          <a:prstGeom prst="rect">
            <a:avLst/>
          </a:prstGeom>
        </p:spPr>
        <p:txBody>
          <a:bodyPr anchor="t">
            <a:noAutofit/>
          </a:bodyPr>
          <a:lstStyle/>
          <a:p>
            <a:pPr marL="0" indent="0" defTabSz="584200">
              <a:spcBef>
                <a:spcPts val="800"/>
              </a:spcBef>
              <a:buSzTx/>
              <a:buNone/>
              <a:defRPr sz="5500" b="1">
                <a:effectLst>
                  <a:outerShdw blurRad="12700" dist="12700" dir="2400000" rotWithShape="0">
                    <a:srgbClr val="000000"/>
                  </a:outerShdw>
                </a:effectLst>
                <a:latin typeface="Cambria"/>
                <a:ea typeface="Cambria"/>
                <a:cs typeface="Cambria"/>
                <a:sym typeface="Cambria"/>
              </a:defRPr>
            </a:pPr>
            <a:r>
              <a:rPr b="0"/>
              <a:t>“Intelligent design (ID) is </a:t>
            </a:r>
            <a:r>
              <a:t>a pseudoscientific argument</a:t>
            </a:r>
            <a:r>
              <a:rPr b="0"/>
              <a:t> for the existence of God … ID is a form of creationism that </a:t>
            </a:r>
            <a:r>
              <a:t>lacks empirical support</a:t>
            </a:r>
            <a:r>
              <a:rPr b="0"/>
              <a:t> and </a:t>
            </a:r>
            <a:r>
              <a:t>offers no testable or tenable hypotheses</a:t>
            </a:r>
            <a:r>
              <a:rPr b="0"/>
              <a:t>, and is </a:t>
            </a:r>
            <a:r>
              <a:t>therefore not science.”</a:t>
            </a:r>
          </a:p>
          <a:p>
            <a:pPr marL="0" indent="0" defTabSz="584200">
              <a:spcBef>
                <a:spcPts val="800"/>
              </a:spcBef>
              <a:buSzTx/>
              <a:buNone/>
              <a:defRPr sz="5500">
                <a:solidFill>
                  <a:srgbClr val="008F00"/>
                </a:solidFill>
                <a:effectLst>
                  <a:outerShdw blurRad="12700" dist="12700" dir="2400000" rotWithShape="0">
                    <a:srgbClr val="000000"/>
                  </a:outerShdw>
                </a:effectLst>
                <a:latin typeface="Cambria"/>
                <a:ea typeface="Cambria"/>
                <a:cs typeface="Cambria"/>
                <a:sym typeface="Cambria"/>
              </a:defRPr>
            </a:pPr>
            <a:r>
              <a:t>(Wikipedia; emphases mine - asd)</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Intelligent Design &amp; The General Theory of Evolution"/>
          <p:cNvSpPr txBox="1">
            <a:spLocks noGrp="1"/>
          </p:cNvSpPr>
          <p:nvPr>
            <p:ph type="title" idx="4294967295"/>
          </p:nvPr>
        </p:nvSpPr>
        <p:spPr>
          <a:xfrm>
            <a:off x="17726" y="215602"/>
            <a:ext cx="24366274" cy="1418994"/>
          </a:xfrm>
          <a:prstGeom prst="rect">
            <a:avLst/>
          </a:prstGeom>
          <a:effectLst>
            <a:outerShdw blurRad="25400" dist="38100" dir="2700000" rotWithShape="0">
              <a:srgbClr val="000000">
                <a:alpha val="75000"/>
              </a:srgbClr>
            </a:outerShdw>
          </a:effectLst>
        </p:spPr>
        <p:txBody>
          <a:bodyPr anchor="t">
            <a:noAutofit/>
          </a:bodyPr>
          <a:lstStyle>
            <a:lvl1pPr defTabSz="584200">
              <a:defRPr sz="6300">
                <a:solidFill>
                  <a:srgbClr val="0433FF"/>
                </a:solidFill>
                <a:effectLst>
                  <a:outerShdw blurRad="12700" dist="25400" dir="2400000" rotWithShape="0">
                    <a:srgbClr val="000000"/>
                  </a:outerShdw>
                </a:effectLst>
                <a:latin typeface="Arial Black"/>
                <a:ea typeface="Arial Black"/>
                <a:cs typeface="Arial Black"/>
                <a:sym typeface="Arial Black"/>
              </a:defRPr>
            </a:lvl1pPr>
          </a:lstStyle>
          <a:p>
            <a:r>
              <a:t>Intelligent Design &amp; The General Theory of Evolution</a:t>
            </a:r>
          </a:p>
        </p:txBody>
      </p:sp>
      <p:sp>
        <p:nvSpPr>
          <p:cNvPr id="216" name="“Intelligent design (ID) is a pseudoscientific argument for the existence of God … ID is a form of creationism that lacks empirical support and offers no testable or tenable hypotheses, and is therefore not science.”…"/>
          <p:cNvSpPr txBox="1">
            <a:spLocks noGrp="1"/>
          </p:cNvSpPr>
          <p:nvPr>
            <p:ph type="body" sz="half" idx="4294967295"/>
          </p:nvPr>
        </p:nvSpPr>
        <p:spPr>
          <a:xfrm>
            <a:off x="1179214" y="2664173"/>
            <a:ext cx="22443977" cy="3720170"/>
          </a:xfrm>
          <a:prstGeom prst="rect">
            <a:avLst/>
          </a:prstGeom>
        </p:spPr>
        <p:txBody>
          <a:bodyPr anchor="t">
            <a:noAutofit/>
          </a:bodyPr>
          <a:lstStyle/>
          <a:p>
            <a:pPr marL="0" indent="0" defTabSz="584200">
              <a:spcBef>
                <a:spcPts val="800"/>
              </a:spcBef>
              <a:buSzTx/>
              <a:buNone/>
              <a:defRPr sz="5500" b="1">
                <a:effectLst>
                  <a:outerShdw blurRad="12700" dist="12700" dir="2400000" rotWithShape="0">
                    <a:srgbClr val="000000"/>
                  </a:outerShdw>
                </a:effectLst>
                <a:latin typeface="Cambria"/>
                <a:ea typeface="Cambria"/>
                <a:cs typeface="Cambria"/>
                <a:sym typeface="Cambria"/>
              </a:defRPr>
            </a:pPr>
            <a:r>
              <a:rPr b="0"/>
              <a:t>“Intelligent design (ID) is </a:t>
            </a:r>
            <a:r>
              <a:t>a pseudoscientific argument</a:t>
            </a:r>
            <a:r>
              <a:rPr b="0"/>
              <a:t> for the existence of God … ID is a form of creationism that </a:t>
            </a:r>
            <a:r>
              <a:t>lacks empirical support</a:t>
            </a:r>
            <a:r>
              <a:rPr b="0"/>
              <a:t> and </a:t>
            </a:r>
            <a:r>
              <a:t>offers no testable or tenable hypotheses</a:t>
            </a:r>
            <a:r>
              <a:rPr b="0"/>
              <a:t>, and is </a:t>
            </a:r>
            <a:r>
              <a:t>therefore not science.”</a:t>
            </a:r>
          </a:p>
          <a:p>
            <a:pPr marL="0" indent="0" defTabSz="584200">
              <a:spcBef>
                <a:spcPts val="800"/>
              </a:spcBef>
              <a:buSzTx/>
              <a:buNone/>
              <a:defRPr sz="5500">
                <a:solidFill>
                  <a:srgbClr val="008F00"/>
                </a:solidFill>
                <a:effectLst>
                  <a:outerShdw blurRad="12700" dist="12700" dir="2400000" rotWithShape="0">
                    <a:srgbClr val="000000"/>
                  </a:outerShdw>
                </a:effectLst>
                <a:latin typeface="Cambria"/>
                <a:ea typeface="Cambria"/>
                <a:cs typeface="Cambria"/>
                <a:sym typeface="Cambria"/>
              </a:defRPr>
            </a:pPr>
            <a:r>
              <a:t>(Wikipedia; emphases mine - asd)</a:t>
            </a:r>
          </a:p>
        </p:txBody>
      </p:sp>
      <p:sp>
        <p:nvSpPr>
          <p:cNvPr id="217" name="“Biological evolution is a scientific theory that explains how life on earth has changed over time.” (ACLU; emphases mine - asd)"/>
          <p:cNvSpPr txBox="1"/>
          <p:nvPr/>
        </p:nvSpPr>
        <p:spPr>
          <a:xfrm>
            <a:off x="1179214" y="7211720"/>
            <a:ext cx="23043655" cy="2749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defTabSz="584200">
              <a:spcBef>
                <a:spcPts val="800"/>
              </a:spcBef>
              <a:defRPr sz="5500">
                <a:effectLst>
                  <a:outerShdw blurRad="12700" dist="12700" dir="2400000" rotWithShape="0">
                    <a:srgbClr val="000000"/>
                  </a:outerShdw>
                </a:effectLst>
                <a:latin typeface="Cambria"/>
                <a:ea typeface="Cambria"/>
                <a:cs typeface="Cambria"/>
                <a:sym typeface="Cambria"/>
              </a:defRPr>
            </a:pPr>
            <a:r>
              <a:rPr b="0"/>
              <a:t>“Biological evolution is </a:t>
            </a:r>
            <a:r>
              <a:t>a scientific theory</a:t>
            </a:r>
            <a:r>
              <a:rPr b="0"/>
              <a:t> that explains how life on earth has changed over time.” </a:t>
            </a:r>
            <a:r>
              <a:rPr b="0">
                <a:solidFill>
                  <a:srgbClr val="008F00"/>
                </a:solidFill>
              </a:rPr>
              <a:t>(ACLU; emphases mine - asd)</a:t>
            </a:r>
          </a:p>
        </p:txBody>
      </p:sp>
    </p:spTree>
    <p:extLst>
      <p:ext uri="{BB962C8B-B14F-4D97-AF65-F5344CB8AC3E}">
        <p14:creationId xmlns:p14="http://schemas.microsoft.com/office/powerpoint/2010/main" val="226719548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Intelligent Design &amp; The General Theory of Evolution"/>
          <p:cNvSpPr txBox="1">
            <a:spLocks noGrp="1"/>
          </p:cNvSpPr>
          <p:nvPr>
            <p:ph type="title" idx="4294967295"/>
          </p:nvPr>
        </p:nvSpPr>
        <p:spPr>
          <a:xfrm>
            <a:off x="17726" y="215602"/>
            <a:ext cx="24366274" cy="1418994"/>
          </a:xfrm>
          <a:prstGeom prst="rect">
            <a:avLst/>
          </a:prstGeom>
          <a:effectLst>
            <a:outerShdw blurRad="25400" dist="38100" dir="2700000" rotWithShape="0">
              <a:srgbClr val="000000">
                <a:alpha val="75000"/>
              </a:srgbClr>
            </a:outerShdw>
          </a:effectLst>
        </p:spPr>
        <p:txBody>
          <a:bodyPr anchor="t">
            <a:noAutofit/>
          </a:bodyPr>
          <a:lstStyle>
            <a:lvl1pPr defTabSz="584200">
              <a:defRPr sz="6300">
                <a:solidFill>
                  <a:srgbClr val="0433FF"/>
                </a:solidFill>
                <a:effectLst>
                  <a:outerShdw blurRad="12700" dist="25400" dir="2400000" rotWithShape="0">
                    <a:srgbClr val="000000"/>
                  </a:outerShdw>
                </a:effectLst>
                <a:latin typeface="Arial Black"/>
                <a:ea typeface="Arial Black"/>
                <a:cs typeface="Arial Black"/>
                <a:sym typeface="Arial Black"/>
              </a:defRPr>
            </a:lvl1pPr>
          </a:lstStyle>
          <a:p>
            <a:r>
              <a:t>Intelligent Design &amp; The General Theory of Evolution</a:t>
            </a:r>
          </a:p>
        </p:txBody>
      </p:sp>
      <p:sp>
        <p:nvSpPr>
          <p:cNvPr id="220" name="“A scientific theory must be testable and based on observable evidence. A scientific theory makes predictions about occurrences in the natural world that can then be tested through scientific experimentation. ID makes no predictions and cannot be scrutin"/>
          <p:cNvSpPr txBox="1"/>
          <p:nvPr/>
        </p:nvSpPr>
        <p:spPr>
          <a:xfrm>
            <a:off x="1086477" y="1768737"/>
            <a:ext cx="22694935" cy="44799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defTabSz="584200">
              <a:spcBef>
                <a:spcPts val="800"/>
              </a:spcBef>
              <a:defRPr sz="5500">
                <a:effectLst>
                  <a:outerShdw blurRad="12700" dist="12700" dir="2400000" rotWithShape="0">
                    <a:srgbClr val="000000"/>
                  </a:outerShdw>
                </a:effectLst>
                <a:latin typeface="Cambria"/>
                <a:ea typeface="Cambria"/>
                <a:cs typeface="Cambria"/>
                <a:sym typeface="Cambria"/>
              </a:defRPr>
            </a:pPr>
            <a:r>
              <a:rPr b="0"/>
              <a:t>“A scientific theory must be </a:t>
            </a:r>
            <a:r>
              <a:t>testable</a:t>
            </a:r>
            <a:r>
              <a:rPr b="0"/>
              <a:t> and </a:t>
            </a:r>
            <a:r>
              <a:t>based on observable evidence</a:t>
            </a:r>
            <a:r>
              <a:rPr b="0"/>
              <a:t>. A scientific theory makes predictions about occurrences in the natural world </a:t>
            </a:r>
            <a:r>
              <a:t>that can then be tested through scientific experimentation</a:t>
            </a:r>
            <a:r>
              <a:rPr b="0"/>
              <a:t>. ID makes no predictions and cannot be scrutinized using the scientific method.” </a:t>
            </a:r>
            <a:r>
              <a:rPr b="0">
                <a:solidFill>
                  <a:srgbClr val="008F00"/>
                </a:solidFill>
              </a:rPr>
              <a:t>(ACLU; emphases mine - asd)</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Intelligent Design &amp; The General Theory of Evolution"/>
          <p:cNvSpPr txBox="1">
            <a:spLocks noGrp="1"/>
          </p:cNvSpPr>
          <p:nvPr>
            <p:ph type="title" idx="4294967295"/>
          </p:nvPr>
        </p:nvSpPr>
        <p:spPr>
          <a:xfrm>
            <a:off x="17726" y="215602"/>
            <a:ext cx="24366274" cy="1418994"/>
          </a:xfrm>
          <a:prstGeom prst="rect">
            <a:avLst/>
          </a:prstGeom>
          <a:effectLst>
            <a:outerShdw blurRad="25400" dist="38100" dir="2700000" rotWithShape="0">
              <a:srgbClr val="000000">
                <a:alpha val="75000"/>
              </a:srgbClr>
            </a:outerShdw>
          </a:effectLst>
        </p:spPr>
        <p:txBody>
          <a:bodyPr anchor="t">
            <a:noAutofit/>
          </a:bodyPr>
          <a:lstStyle>
            <a:lvl1pPr defTabSz="584200">
              <a:defRPr sz="6300">
                <a:solidFill>
                  <a:srgbClr val="0433FF"/>
                </a:solidFill>
                <a:effectLst>
                  <a:outerShdw blurRad="12700" dist="25400" dir="2400000" rotWithShape="0">
                    <a:srgbClr val="000000"/>
                  </a:outerShdw>
                </a:effectLst>
                <a:latin typeface="Arial Black"/>
                <a:ea typeface="Arial Black"/>
                <a:cs typeface="Arial Black"/>
                <a:sym typeface="Arial Black"/>
              </a:defRPr>
            </a:lvl1pPr>
          </a:lstStyle>
          <a:p>
            <a:r>
              <a:t>Intelligent Design &amp; The General Theory of Evolution</a:t>
            </a:r>
          </a:p>
        </p:txBody>
      </p:sp>
      <p:sp>
        <p:nvSpPr>
          <p:cNvPr id="220" name="“A scientific theory must be testable and based on observable evidence. A scientific theory makes predictions about occurrences in the natural world that can then be tested through scientific experimentation. ID makes no predictions and cannot be scrutin"/>
          <p:cNvSpPr txBox="1"/>
          <p:nvPr/>
        </p:nvSpPr>
        <p:spPr>
          <a:xfrm>
            <a:off x="1086477" y="1768737"/>
            <a:ext cx="22694935" cy="44799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defTabSz="584200">
              <a:spcBef>
                <a:spcPts val="800"/>
              </a:spcBef>
              <a:defRPr sz="5500">
                <a:effectLst>
                  <a:outerShdw blurRad="12700" dist="12700" dir="2400000" rotWithShape="0">
                    <a:srgbClr val="000000"/>
                  </a:outerShdw>
                </a:effectLst>
                <a:latin typeface="Cambria"/>
                <a:ea typeface="Cambria"/>
                <a:cs typeface="Cambria"/>
                <a:sym typeface="Cambria"/>
              </a:defRPr>
            </a:pPr>
            <a:r>
              <a:rPr b="0"/>
              <a:t>“A scientific theory must be </a:t>
            </a:r>
            <a:r>
              <a:t>testable</a:t>
            </a:r>
            <a:r>
              <a:rPr b="0"/>
              <a:t> and </a:t>
            </a:r>
            <a:r>
              <a:t>based on observable evidence</a:t>
            </a:r>
            <a:r>
              <a:rPr b="0"/>
              <a:t>. A scientific theory makes predictions about occurrences in the natural world </a:t>
            </a:r>
            <a:r>
              <a:t>that can then be tested through scientific experimentation</a:t>
            </a:r>
            <a:r>
              <a:rPr b="0"/>
              <a:t>. ID makes no predictions and cannot be scrutinized using the scientific method.” </a:t>
            </a:r>
            <a:r>
              <a:rPr b="0">
                <a:solidFill>
                  <a:srgbClr val="008F00"/>
                </a:solidFill>
              </a:rPr>
              <a:t>(ACLU; emphases mine - asd)</a:t>
            </a:r>
          </a:p>
        </p:txBody>
      </p:sp>
      <p:sp>
        <p:nvSpPr>
          <p:cNvPr id="221" name="“Intelligent design (ID) is a pseudoscientific set of beliefs based on the notion that life on earth is so complex that it cannot be explained by the scientific theory of evolution…” (ACLU; emphases mine - asd)"/>
          <p:cNvSpPr txBox="1"/>
          <p:nvPr/>
        </p:nvSpPr>
        <p:spPr>
          <a:xfrm>
            <a:off x="1086477" y="6592355"/>
            <a:ext cx="23043655" cy="2749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defTabSz="584200">
              <a:spcBef>
                <a:spcPts val="800"/>
              </a:spcBef>
              <a:defRPr sz="5500">
                <a:effectLst>
                  <a:outerShdw blurRad="12700" dist="12700" dir="2400000" rotWithShape="0">
                    <a:srgbClr val="000000"/>
                  </a:outerShdw>
                </a:effectLst>
                <a:latin typeface="Cambria"/>
                <a:ea typeface="Cambria"/>
                <a:cs typeface="Cambria"/>
                <a:sym typeface="Cambria"/>
              </a:defRPr>
            </a:pPr>
            <a:r>
              <a:rPr b="0"/>
              <a:t>“Intelligent design (ID) is </a:t>
            </a:r>
            <a:r>
              <a:t>a pseudoscientific set of beliefs</a:t>
            </a:r>
            <a:r>
              <a:rPr b="0"/>
              <a:t> based on the notion that life on earth is so complex that it cannot be explained by </a:t>
            </a:r>
            <a:r>
              <a:t>the scientific theory of evolution</a:t>
            </a:r>
            <a:r>
              <a:rPr b="0"/>
              <a:t>…” </a:t>
            </a:r>
            <a:r>
              <a:rPr b="0">
                <a:solidFill>
                  <a:srgbClr val="008F00"/>
                </a:solidFill>
              </a:rPr>
              <a:t>(ACLU; emphases mine - asd)</a:t>
            </a:r>
          </a:p>
        </p:txBody>
      </p:sp>
    </p:spTree>
    <p:extLst>
      <p:ext uri="{BB962C8B-B14F-4D97-AF65-F5344CB8AC3E}">
        <p14:creationId xmlns:p14="http://schemas.microsoft.com/office/powerpoint/2010/main" val="416162437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Intelligent Design &amp; The General Theory of Evolution"/>
          <p:cNvSpPr txBox="1">
            <a:spLocks noGrp="1"/>
          </p:cNvSpPr>
          <p:nvPr>
            <p:ph type="title" idx="4294967295"/>
          </p:nvPr>
        </p:nvSpPr>
        <p:spPr>
          <a:xfrm>
            <a:off x="17726" y="215602"/>
            <a:ext cx="24366274" cy="1418994"/>
          </a:xfrm>
          <a:prstGeom prst="rect">
            <a:avLst/>
          </a:prstGeom>
          <a:effectLst>
            <a:outerShdw blurRad="25400" dist="38100" dir="2700000" rotWithShape="0">
              <a:srgbClr val="000000">
                <a:alpha val="75000"/>
              </a:srgbClr>
            </a:outerShdw>
          </a:effectLst>
        </p:spPr>
        <p:txBody>
          <a:bodyPr anchor="t">
            <a:noAutofit/>
          </a:bodyPr>
          <a:lstStyle>
            <a:lvl1pPr defTabSz="584200">
              <a:defRPr sz="6300">
                <a:solidFill>
                  <a:srgbClr val="0433FF"/>
                </a:solidFill>
                <a:effectLst>
                  <a:outerShdw blurRad="12700" dist="25400" dir="2400000" rotWithShape="0">
                    <a:srgbClr val="000000"/>
                  </a:outerShdw>
                </a:effectLst>
                <a:latin typeface="Arial Black"/>
                <a:ea typeface="Arial Black"/>
                <a:cs typeface="Arial Black"/>
                <a:sym typeface="Arial Black"/>
              </a:defRPr>
            </a:lvl1pPr>
          </a:lstStyle>
          <a:p>
            <a:r>
              <a:t>Intelligent Design &amp; The General Theory of Evolution</a:t>
            </a:r>
          </a:p>
        </p:txBody>
      </p:sp>
      <p:sp>
        <p:nvSpPr>
          <p:cNvPr id="220" name="“A scientific theory must be testable and based on observable evidence. A scientific theory makes predictions about occurrences in the natural world that can then be tested through scientific experimentation. ID makes no predictions and cannot be scrutin"/>
          <p:cNvSpPr txBox="1"/>
          <p:nvPr/>
        </p:nvSpPr>
        <p:spPr>
          <a:xfrm>
            <a:off x="1086477" y="1768737"/>
            <a:ext cx="22694935" cy="44799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defTabSz="584200">
              <a:spcBef>
                <a:spcPts val="800"/>
              </a:spcBef>
              <a:defRPr sz="5500">
                <a:effectLst>
                  <a:outerShdw blurRad="12700" dist="12700" dir="2400000" rotWithShape="0">
                    <a:srgbClr val="000000"/>
                  </a:outerShdw>
                </a:effectLst>
                <a:latin typeface="Cambria"/>
                <a:ea typeface="Cambria"/>
                <a:cs typeface="Cambria"/>
                <a:sym typeface="Cambria"/>
              </a:defRPr>
            </a:pPr>
            <a:r>
              <a:rPr b="0"/>
              <a:t>“A scientific theory must be </a:t>
            </a:r>
            <a:r>
              <a:t>testable</a:t>
            </a:r>
            <a:r>
              <a:rPr b="0"/>
              <a:t> and </a:t>
            </a:r>
            <a:r>
              <a:t>based on observable evidence</a:t>
            </a:r>
            <a:r>
              <a:rPr b="0"/>
              <a:t>. A scientific theory makes predictions about occurrences in the natural world </a:t>
            </a:r>
            <a:r>
              <a:t>that can then be tested through scientific experimentation</a:t>
            </a:r>
            <a:r>
              <a:rPr b="0"/>
              <a:t>. ID makes no predictions and cannot be scrutinized using the scientific method.” </a:t>
            </a:r>
            <a:r>
              <a:rPr b="0">
                <a:solidFill>
                  <a:srgbClr val="008F00"/>
                </a:solidFill>
              </a:rPr>
              <a:t>(ACLU; emphases mine - asd)</a:t>
            </a:r>
          </a:p>
        </p:txBody>
      </p:sp>
      <p:sp>
        <p:nvSpPr>
          <p:cNvPr id="221" name="“Intelligent design (ID) is a pseudoscientific set of beliefs based on the notion that life on earth is so complex that it cannot be explained by the scientific theory of evolution…” (ACLU; emphases mine - asd)"/>
          <p:cNvSpPr txBox="1"/>
          <p:nvPr/>
        </p:nvSpPr>
        <p:spPr>
          <a:xfrm>
            <a:off x="1086477" y="6592355"/>
            <a:ext cx="23043655" cy="2749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defTabSz="584200">
              <a:spcBef>
                <a:spcPts val="800"/>
              </a:spcBef>
              <a:defRPr sz="5500">
                <a:effectLst>
                  <a:outerShdw blurRad="12700" dist="12700" dir="2400000" rotWithShape="0">
                    <a:srgbClr val="000000"/>
                  </a:outerShdw>
                </a:effectLst>
                <a:latin typeface="Cambria"/>
                <a:ea typeface="Cambria"/>
                <a:cs typeface="Cambria"/>
                <a:sym typeface="Cambria"/>
              </a:defRPr>
            </a:pPr>
            <a:r>
              <a:rPr b="0"/>
              <a:t>“Intelligent design (ID) is </a:t>
            </a:r>
            <a:r>
              <a:t>a pseudoscientific set of beliefs</a:t>
            </a:r>
            <a:r>
              <a:rPr b="0"/>
              <a:t> based on the notion that life on earth is so complex that it cannot be explained by </a:t>
            </a:r>
            <a:r>
              <a:t>the scientific theory of evolution</a:t>
            </a:r>
            <a:r>
              <a:rPr b="0"/>
              <a:t>…” </a:t>
            </a:r>
            <a:r>
              <a:rPr b="0">
                <a:solidFill>
                  <a:srgbClr val="008F00"/>
                </a:solidFill>
              </a:rPr>
              <a:t>(ACLU; emphases mine - asd)</a:t>
            </a:r>
          </a:p>
        </p:txBody>
      </p:sp>
      <p:sp>
        <p:nvSpPr>
          <p:cNvPr id="222" name="“ID is not a scientific theory and therefore cannot be put forward as an alternative to the scientific theory of evolution.”…"/>
          <p:cNvSpPr txBox="1"/>
          <p:nvPr/>
        </p:nvSpPr>
        <p:spPr>
          <a:xfrm>
            <a:off x="1086477" y="9868955"/>
            <a:ext cx="23043655" cy="2749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defTabSz="584200">
              <a:spcBef>
                <a:spcPts val="800"/>
              </a:spcBef>
              <a:defRPr sz="5500">
                <a:effectLst>
                  <a:outerShdw blurRad="12700" dist="12700" dir="2400000" rotWithShape="0">
                    <a:srgbClr val="000000"/>
                  </a:outerShdw>
                </a:effectLst>
                <a:latin typeface="Cambria"/>
                <a:ea typeface="Cambria"/>
                <a:cs typeface="Cambria"/>
                <a:sym typeface="Cambria"/>
              </a:defRPr>
            </a:pPr>
            <a:r>
              <a:rPr b="0"/>
              <a:t>“</a:t>
            </a:r>
            <a:r>
              <a:t>ID is not a scientific theory</a:t>
            </a:r>
            <a:r>
              <a:rPr b="0"/>
              <a:t> and therefore cannot be put forward as an alternative to </a:t>
            </a:r>
            <a:r>
              <a:t>the scientific theory of evolution</a:t>
            </a:r>
            <a:r>
              <a:rPr b="0"/>
              <a:t>.” </a:t>
            </a:r>
          </a:p>
          <a:p>
            <a:pPr algn="l" defTabSz="584200">
              <a:spcBef>
                <a:spcPts val="800"/>
              </a:spcBef>
              <a:defRPr sz="5500">
                <a:solidFill>
                  <a:srgbClr val="008F00"/>
                </a:solidFill>
                <a:effectLst>
                  <a:outerShdw blurRad="12700" dist="12700" dir="2400000" rotWithShape="0">
                    <a:srgbClr val="000000"/>
                  </a:outerShdw>
                </a:effectLst>
                <a:latin typeface="Cambria"/>
                <a:ea typeface="Cambria"/>
                <a:cs typeface="Cambria"/>
                <a:sym typeface="Cambria"/>
              </a:defRPr>
            </a:pPr>
            <a:r>
              <a:rPr b="0"/>
              <a:t>(ACLU; emphases mine - asd)</a:t>
            </a:r>
          </a:p>
        </p:txBody>
      </p:sp>
    </p:spTree>
    <p:extLst>
      <p:ext uri="{BB962C8B-B14F-4D97-AF65-F5344CB8AC3E}">
        <p14:creationId xmlns:p14="http://schemas.microsoft.com/office/powerpoint/2010/main" val="63331763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While academia likes to make fun of the “blind faith” of religious people and assumes their inability to think rationally, it is the evolutionist who must become irrational in order to cling to the theory of general evolution!"/>
          <p:cNvSpPr txBox="1"/>
          <p:nvPr/>
        </p:nvSpPr>
        <p:spPr>
          <a:xfrm>
            <a:off x="695885" y="9185526"/>
            <a:ext cx="22748545" cy="3531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defTabSz="584200">
              <a:spcBef>
                <a:spcPts val="800"/>
              </a:spcBef>
              <a:buClr>
                <a:srgbClr val="FF2600"/>
              </a:buClr>
              <a:defRPr sz="5500">
                <a:effectLst>
                  <a:outerShdw blurRad="12700" dist="38100" dir="2400000" rotWithShape="0">
                    <a:srgbClr val="000000"/>
                  </a:outerShdw>
                </a:effectLst>
                <a:latin typeface="Cambria"/>
                <a:ea typeface="Cambria"/>
                <a:cs typeface="Cambria"/>
                <a:sym typeface="Cambria"/>
              </a:defRPr>
            </a:lvl1pPr>
          </a:lstStyle>
          <a:p>
            <a:r>
              <a:rPr dirty="0"/>
              <a:t>While academia likes to make fun of the “blind faith” of religious people and assumes their inability to think rationally, it is the evolutionist who must become irrational in order to cling to the theory of general evolution!</a:t>
            </a:r>
          </a:p>
        </p:txBody>
      </p:sp>
    </p:spTree>
    <p:extLst>
      <p:ext uri="{BB962C8B-B14F-4D97-AF65-F5344CB8AC3E}">
        <p14:creationId xmlns:p14="http://schemas.microsoft.com/office/powerpoint/2010/main" val="303683150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Increasing Complexity?"/>
          <p:cNvSpPr txBox="1">
            <a:spLocks noGrp="1"/>
          </p:cNvSpPr>
          <p:nvPr>
            <p:ph type="title" idx="4294967295"/>
          </p:nvPr>
        </p:nvSpPr>
        <p:spPr>
          <a:xfrm>
            <a:off x="17726" y="330200"/>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rPr lang="en-US" dirty="0"/>
              <a:t>Denying Established Science</a:t>
            </a:r>
            <a:r>
              <a:rPr dirty="0"/>
              <a:t>?</a:t>
            </a:r>
          </a:p>
        </p:txBody>
      </p:sp>
      <p:sp>
        <p:nvSpPr>
          <p:cNvPr id="194" name="The Second Law of Thermodynamics"/>
          <p:cNvSpPr txBox="1">
            <a:spLocks noGrp="1"/>
          </p:cNvSpPr>
          <p:nvPr>
            <p:ph type="body" sz="quarter" idx="4294967295"/>
          </p:nvPr>
        </p:nvSpPr>
        <p:spPr>
          <a:xfrm>
            <a:off x="4571211" y="4466866"/>
            <a:ext cx="18873219" cy="1884129"/>
          </a:xfrm>
          <a:prstGeom prst="rect">
            <a:avLst/>
          </a:prstGeom>
        </p:spPr>
        <p:txBody>
          <a:bodyPr anchor="t">
            <a:noAutofit/>
          </a:bodyPr>
          <a:lstStyle>
            <a:lvl1pPr marL="571500" indent="-571500" defTabSz="584200">
              <a:spcBef>
                <a:spcPts val="800"/>
              </a:spcBef>
              <a:buClr>
                <a:srgbClr val="FF2600"/>
              </a:buClr>
              <a:buSzPct val="100000"/>
              <a:defRPr sz="5500">
                <a:solidFill>
                  <a:srgbClr val="945200"/>
                </a:solidFill>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rPr lang="en-US" dirty="0"/>
              <a:t>Increased order and complexity (contrary to t</a:t>
            </a:r>
            <a:r>
              <a:rPr dirty="0"/>
              <a:t>he Second Law of Thermodynamics</a:t>
            </a:r>
            <a:r>
              <a:rPr lang="en-US" dirty="0"/>
              <a:t>)</a:t>
            </a:r>
            <a:endParaRPr dirty="0"/>
          </a:p>
        </p:txBody>
      </p:sp>
      <p:sp>
        <p:nvSpPr>
          <p:cNvPr id="195" name="Abiogenesis"/>
          <p:cNvSpPr txBox="1"/>
          <p:nvPr/>
        </p:nvSpPr>
        <p:spPr>
          <a:xfrm>
            <a:off x="4571211" y="2667799"/>
            <a:ext cx="22748546" cy="980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71500" indent="-571500" algn="l" defTabSz="584200">
              <a:spcBef>
                <a:spcPts val="800"/>
              </a:spcBef>
              <a:buClr>
                <a:srgbClr val="FF2600"/>
              </a:buClr>
              <a:buSzPct val="100000"/>
              <a:buChar char="•"/>
              <a:defRPr sz="5500" b="0">
                <a:solidFill>
                  <a:srgbClr val="945200"/>
                </a:solidFill>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rPr dirty="0"/>
              <a:t>Abiogenesis</a:t>
            </a:r>
          </a:p>
        </p:txBody>
      </p:sp>
      <p:sp>
        <p:nvSpPr>
          <p:cNvPr id="196" name="Lots of beneficial mutations"/>
          <p:cNvSpPr txBox="1"/>
          <p:nvPr/>
        </p:nvSpPr>
        <p:spPr>
          <a:xfrm>
            <a:off x="4571211" y="7116537"/>
            <a:ext cx="22748546" cy="980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71500" indent="-571500" algn="l" defTabSz="584200">
              <a:spcBef>
                <a:spcPts val="800"/>
              </a:spcBef>
              <a:buClr>
                <a:srgbClr val="FF2600"/>
              </a:buClr>
              <a:buSzPct val="100000"/>
              <a:buChar char="•"/>
              <a:defRPr sz="5500" b="0">
                <a:solidFill>
                  <a:srgbClr val="945200"/>
                </a:solidFill>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rPr dirty="0"/>
              <a:t>Lots of beneficial mutations</a:t>
            </a:r>
          </a:p>
        </p:txBody>
      </p:sp>
      <p:sp>
        <p:nvSpPr>
          <p:cNvPr id="197" name="While academia likes to make fun of the “blind faith” of religious people and assumes their inability to think rationally, it is the evolutionist who must become irrational in order to cling to the theory of general evolution!"/>
          <p:cNvSpPr txBox="1"/>
          <p:nvPr/>
        </p:nvSpPr>
        <p:spPr>
          <a:xfrm>
            <a:off x="695885" y="9185526"/>
            <a:ext cx="22748545" cy="3531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584200">
              <a:spcBef>
                <a:spcPts val="800"/>
              </a:spcBef>
              <a:buClr>
                <a:srgbClr val="FF2600"/>
              </a:buClr>
              <a:defRPr sz="5500">
                <a:effectLst>
                  <a:outerShdw blurRad="12700" dist="38100" dir="2400000" rotWithShape="0">
                    <a:srgbClr val="000000"/>
                  </a:outerShdw>
                </a:effectLst>
                <a:latin typeface="Cambria"/>
                <a:ea typeface="Cambria"/>
                <a:cs typeface="Cambria"/>
                <a:sym typeface="Cambria"/>
              </a:defRPr>
            </a:lvl1pPr>
          </a:lstStyle>
          <a:p>
            <a:r>
              <a:rPr dirty="0"/>
              <a:t>While academia likes to make fun of the “blind faith” of religious people and assumes their inability to think rationally, it is the evolutionist who must become irrational in order to cling to the theory of general evolution!</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ectangle"/>
          <p:cNvSpPr/>
          <p:nvPr/>
        </p:nvSpPr>
        <p:spPr>
          <a:xfrm>
            <a:off x="1193800" y="3964514"/>
            <a:ext cx="2614811" cy="711201"/>
          </a:xfrm>
          <a:prstGeom prst="rect">
            <a:avLst/>
          </a:prstGeom>
          <a:solidFill>
            <a:srgbClr val="FFFB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26" name="Image" descr="Image"/>
          <p:cNvPicPr>
            <a:picLocks noChangeAspect="1"/>
          </p:cNvPicPr>
          <p:nvPr/>
        </p:nvPicPr>
        <p:blipFill>
          <a:blip r:embed="rId2"/>
          <a:srcRect l="17458" r="17458"/>
          <a:stretch>
            <a:fillRect/>
          </a:stretch>
        </p:blipFill>
        <p:spPr>
          <a:xfrm>
            <a:off x="15162874" y="2123512"/>
            <a:ext cx="8888855" cy="8562728"/>
          </a:xfrm>
          <a:prstGeom prst="rect">
            <a:avLst/>
          </a:prstGeom>
          <a:ln w="12700">
            <a:miter lim="400000"/>
          </a:ln>
        </p:spPr>
      </p:pic>
      <p:sp>
        <p:nvSpPr>
          <p:cNvPr id="227" name="By faith we understand that the universe was created by the word of God, so that what is seen was not made out of things that are visible.…"/>
          <p:cNvSpPr txBox="1">
            <a:spLocks noGrp="1"/>
          </p:cNvSpPr>
          <p:nvPr>
            <p:ph type="body" sz="quarter" idx="4294967295"/>
          </p:nvPr>
        </p:nvSpPr>
        <p:spPr>
          <a:xfrm>
            <a:off x="979355" y="3797300"/>
            <a:ext cx="13632392" cy="4396053"/>
          </a:xfrm>
          <a:prstGeom prst="rect">
            <a:avLst/>
          </a:prstGeom>
        </p:spPr>
        <p:txBody>
          <a:bodyPr anchor="t">
            <a:noAutofit/>
          </a:bodyPr>
          <a:lstStyle/>
          <a:p>
            <a:pPr marL="0" indent="0" algn="ctr" defTabSz="584200">
              <a:spcBef>
                <a:spcPts val="800"/>
              </a:spcBef>
              <a:buClr>
                <a:srgbClr val="FF2600"/>
              </a:buClr>
              <a:buSzTx/>
              <a:buNone/>
              <a:defRPr sz="5500" b="1">
                <a:effectLst>
                  <a:outerShdw blurRad="12700" dist="38100" dir="2400000" rotWithShape="0">
                    <a:srgbClr val="000000"/>
                  </a:outerShdw>
                </a:effectLst>
                <a:latin typeface="Cambria"/>
                <a:ea typeface="Cambria"/>
                <a:cs typeface="Cambria"/>
                <a:sym typeface="Cambria"/>
              </a:defRPr>
            </a:pPr>
            <a:r>
              <a:t>By faith we understand that the universe was created by the word of God, so that what is seen was not made out of things that are visible.</a:t>
            </a:r>
          </a:p>
          <a:p>
            <a:pPr marL="0" indent="0" algn="ctr" defTabSz="584200">
              <a:spcBef>
                <a:spcPts val="800"/>
              </a:spcBef>
              <a:buClr>
                <a:srgbClr val="FF2600"/>
              </a:buClr>
              <a:buSzTx/>
              <a:buNone/>
              <a:defRPr sz="5500" b="1">
                <a:solidFill>
                  <a:srgbClr val="945200"/>
                </a:solidFill>
                <a:effectLst>
                  <a:outerShdw blurRad="12700" dist="38100" dir="2400000" rotWithShape="0">
                    <a:srgbClr val="000000"/>
                  </a:outerShdw>
                </a:effectLst>
                <a:latin typeface="Cambria"/>
                <a:ea typeface="Cambria"/>
                <a:cs typeface="Cambria"/>
                <a:sym typeface="Cambria"/>
              </a:defRPr>
            </a:pPr>
            <a:r>
              <a:t>— Hebrews 11:3; ESV</a:t>
            </a:r>
          </a:p>
        </p:txBody>
      </p:sp>
      <p:sp>
        <p:nvSpPr>
          <p:cNvPr id="228" name="A Matter of Faith"/>
          <p:cNvSpPr txBox="1">
            <a:spLocks noGrp="1"/>
          </p:cNvSpPr>
          <p:nvPr>
            <p:ph type="title" idx="4294967295"/>
          </p:nvPr>
        </p:nvSpPr>
        <p:spPr>
          <a:xfrm>
            <a:off x="-1" y="694266"/>
            <a:ext cx="24366275" cy="1910227"/>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t>A Matter of Faith</a:t>
            </a:r>
          </a:p>
        </p:txBody>
      </p:sp>
      <p:sp>
        <p:nvSpPr>
          <p:cNvPr id="229" name="In Conclusion…"/>
          <p:cNvSpPr txBox="1"/>
          <p:nvPr/>
        </p:nvSpPr>
        <p:spPr>
          <a:xfrm>
            <a:off x="381698" y="287866"/>
            <a:ext cx="4440694"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solidFill>
                  <a:srgbClr val="945200"/>
                </a:solidFill>
                <a:effectLst>
                  <a:outerShdw blurRad="12700" dist="25400" dir="2400000" rotWithShape="0">
                    <a:srgbClr val="000000"/>
                  </a:outerShdw>
                </a:effectLst>
                <a:latin typeface="Helvetica"/>
                <a:ea typeface="Helvetica"/>
                <a:cs typeface="Helvetica"/>
                <a:sym typeface="Helvetica"/>
              </a:defRPr>
            </a:lvl1pPr>
          </a:lstStyle>
          <a:p>
            <a:r>
              <a:t>In Conclusion…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Image" descr="Image"/>
          <p:cNvPicPr>
            <a:picLocks noChangeAspect="1"/>
          </p:cNvPicPr>
          <p:nvPr/>
        </p:nvPicPr>
        <p:blipFill>
          <a:blip r:embed="rId2"/>
          <a:stretch>
            <a:fillRect/>
          </a:stretch>
        </p:blipFill>
        <p:spPr>
          <a:xfrm>
            <a:off x="0" y="0"/>
            <a:ext cx="24368529" cy="13716000"/>
          </a:xfrm>
          <a:prstGeom prst="rect">
            <a:avLst/>
          </a:prstGeom>
          <a:ln w="12700">
            <a:miter lim="400000"/>
          </a:ln>
        </p:spPr>
      </p:pic>
      <p:sp>
        <p:nvSpPr>
          <p:cNvPr id="122" name="“Not everyone who says to me, ‘Lord, Lord,’ will enter the kingdom of heaven, but the one who does the will of my Father who is in heaven.…"/>
          <p:cNvSpPr txBox="1"/>
          <p:nvPr/>
        </p:nvSpPr>
        <p:spPr>
          <a:xfrm>
            <a:off x="2991349" y="4898330"/>
            <a:ext cx="16868280" cy="49861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584200">
              <a:spcBef>
                <a:spcPts val="800"/>
              </a:spcBef>
              <a:buClr>
                <a:srgbClr val="FF2600"/>
              </a:buClr>
              <a:defRPr sz="6200">
                <a:effectLst>
                  <a:outerShdw blurRad="12700" dist="38100" dir="2400000" rotWithShape="0">
                    <a:srgbClr val="000000"/>
                  </a:outerShdw>
                </a:effectLst>
                <a:latin typeface="Cambria"/>
                <a:ea typeface="Cambria"/>
                <a:cs typeface="Cambria"/>
                <a:sym typeface="Cambria"/>
              </a:defRPr>
            </a:pPr>
            <a:r>
              <a:t>“Not everyone who says to me, ‘Lord, Lord,’ will enter the kingdom of heaven, but the one who does the will of my Father who is in heaven.</a:t>
            </a:r>
          </a:p>
          <a:p>
            <a:pPr defTabSz="584200">
              <a:spcBef>
                <a:spcPts val="800"/>
              </a:spcBef>
              <a:buClr>
                <a:srgbClr val="FF2600"/>
              </a:buClr>
              <a:defRPr sz="6200">
                <a:solidFill>
                  <a:srgbClr val="945200"/>
                </a:solidFill>
                <a:effectLst>
                  <a:outerShdw blurRad="12700" dist="38100" dir="2400000" rotWithShape="0">
                    <a:srgbClr val="000000"/>
                  </a:outerShdw>
                </a:effectLst>
                <a:latin typeface="Cambria"/>
                <a:ea typeface="Cambria"/>
                <a:cs typeface="Cambria"/>
                <a:sym typeface="Cambria"/>
              </a:defRPr>
            </a:pPr>
            <a:r>
              <a:t>— Matthew 7:21; ESV</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Rectangle"/>
          <p:cNvSpPr/>
          <p:nvPr/>
        </p:nvSpPr>
        <p:spPr>
          <a:xfrm>
            <a:off x="10143066" y="9309960"/>
            <a:ext cx="3875354" cy="711201"/>
          </a:xfrm>
          <a:prstGeom prst="rect">
            <a:avLst/>
          </a:prstGeom>
          <a:solidFill>
            <a:srgbClr val="FFFB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25" name="Rectangle"/>
          <p:cNvSpPr/>
          <p:nvPr/>
        </p:nvSpPr>
        <p:spPr>
          <a:xfrm>
            <a:off x="1193800" y="3964514"/>
            <a:ext cx="2614811" cy="711201"/>
          </a:xfrm>
          <a:prstGeom prst="rect">
            <a:avLst/>
          </a:prstGeom>
          <a:solidFill>
            <a:srgbClr val="FFFB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26" name="Image" descr="Image"/>
          <p:cNvPicPr>
            <a:picLocks noChangeAspect="1"/>
          </p:cNvPicPr>
          <p:nvPr/>
        </p:nvPicPr>
        <p:blipFill>
          <a:blip r:embed="rId2"/>
          <a:srcRect l="17458" r="17458"/>
          <a:stretch>
            <a:fillRect/>
          </a:stretch>
        </p:blipFill>
        <p:spPr>
          <a:xfrm>
            <a:off x="15162874" y="2123512"/>
            <a:ext cx="8888855" cy="8562728"/>
          </a:xfrm>
          <a:prstGeom prst="rect">
            <a:avLst/>
          </a:prstGeom>
          <a:ln w="12700">
            <a:miter lim="400000"/>
          </a:ln>
        </p:spPr>
      </p:pic>
      <p:sp>
        <p:nvSpPr>
          <p:cNvPr id="227" name="By faith we understand that the universe was created by the word of God, so that what is seen was not made out of things that are visible.…"/>
          <p:cNvSpPr txBox="1">
            <a:spLocks noGrp="1"/>
          </p:cNvSpPr>
          <p:nvPr>
            <p:ph type="body" sz="quarter" idx="4294967295"/>
          </p:nvPr>
        </p:nvSpPr>
        <p:spPr>
          <a:xfrm>
            <a:off x="979355" y="3797300"/>
            <a:ext cx="13632392" cy="4396053"/>
          </a:xfrm>
          <a:prstGeom prst="rect">
            <a:avLst/>
          </a:prstGeom>
        </p:spPr>
        <p:txBody>
          <a:bodyPr anchor="t">
            <a:noAutofit/>
          </a:bodyPr>
          <a:lstStyle/>
          <a:p>
            <a:pPr marL="0" indent="0" algn="ctr" defTabSz="584200">
              <a:spcBef>
                <a:spcPts val="800"/>
              </a:spcBef>
              <a:buClr>
                <a:srgbClr val="FF2600"/>
              </a:buClr>
              <a:buSzTx/>
              <a:buNone/>
              <a:defRPr sz="5500" b="1">
                <a:effectLst>
                  <a:outerShdw blurRad="12700" dist="38100" dir="2400000" rotWithShape="0">
                    <a:srgbClr val="000000"/>
                  </a:outerShdw>
                </a:effectLst>
                <a:latin typeface="Cambria"/>
                <a:ea typeface="Cambria"/>
                <a:cs typeface="Cambria"/>
                <a:sym typeface="Cambria"/>
              </a:defRPr>
            </a:pPr>
            <a:r>
              <a:t>By faith we understand that the universe was created by the word of God, so that what is seen was not made out of things that are visible.</a:t>
            </a:r>
          </a:p>
          <a:p>
            <a:pPr marL="0" indent="0" algn="ctr" defTabSz="584200">
              <a:spcBef>
                <a:spcPts val="800"/>
              </a:spcBef>
              <a:buClr>
                <a:srgbClr val="FF2600"/>
              </a:buClr>
              <a:buSzTx/>
              <a:buNone/>
              <a:defRPr sz="5500" b="1">
                <a:solidFill>
                  <a:srgbClr val="945200"/>
                </a:solidFill>
                <a:effectLst>
                  <a:outerShdw blurRad="12700" dist="38100" dir="2400000" rotWithShape="0">
                    <a:srgbClr val="000000"/>
                  </a:outerShdw>
                </a:effectLst>
                <a:latin typeface="Cambria"/>
                <a:ea typeface="Cambria"/>
                <a:cs typeface="Cambria"/>
                <a:sym typeface="Cambria"/>
              </a:defRPr>
            </a:pPr>
            <a:r>
              <a:t>— Hebrews 11:3; ESV</a:t>
            </a:r>
          </a:p>
        </p:txBody>
      </p:sp>
      <p:sp>
        <p:nvSpPr>
          <p:cNvPr id="228" name="A Matter of Faith"/>
          <p:cNvSpPr txBox="1">
            <a:spLocks noGrp="1"/>
          </p:cNvSpPr>
          <p:nvPr>
            <p:ph type="title" idx="4294967295"/>
          </p:nvPr>
        </p:nvSpPr>
        <p:spPr>
          <a:xfrm>
            <a:off x="-1" y="694266"/>
            <a:ext cx="24366275" cy="1910227"/>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t>A Matter of Faith</a:t>
            </a:r>
          </a:p>
        </p:txBody>
      </p:sp>
      <p:sp>
        <p:nvSpPr>
          <p:cNvPr id="229" name="In Conclusion…"/>
          <p:cNvSpPr txBox="1"/>
          <p:nvPr/>
        </p:nvSpPr>
        <p:spPr>
          <a:xfrm>
            <a:off x="381698" y="287866"/>
            <a:ext cx="4440694"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4000">
                <a:solidFill>
                  <a:srgbClr val="945200"/>
                </a:solidFill>
                <a:effectLst>
                  <a:outerShdw blurRad="12700" dist="25400" dir="2400000" rotWithShape="0">
                    <a:srgbClr val="000000"/>
                  </a:outerShdw>
                </a:effectLst>
                <a:latin typeface="Helvetica"/>
                <a:ea typeface="Helvetica"/>
                <a:cs typeface="Helvetica"/>
                <a:sym typeface="Helvetica"/>
              </a:defRPr>
            </a:lvl1pPr>
          </a:lstStyle>
          <a:p>
            <a:r>
              <a:t>In Conclusion…</a:t>
            </a:r>
          </a:p>
        </p:txBody>
      </p:sp>
      <p:sp>
        <p:nvSpPr>
          <p:cNvPr id="230" name="“Evolution is unproved and unprovable. We believe it only because the only alternative is special creation, and that is unthinkable.”…"/>
          <p:cNvSpPr txBox="1"/>
          <p:nvPr/>
        </p:nvSpPr>
        <p:spPr>
          <a:xfrm>
            <a:off x="979355" y="9142145"/>
            <a:ext cx="14561279" cy="43960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defTabSz="584200">
              <a:spcBef>
                <a:spcPts val="800"/>
              </a:spcBef>
              <a:buClr>
                <a:srgbClr val="FF2600"/>
              </a:buClr>
              <a:defRPr sz="5500">
                <a:effectLst>
                  <a:outerShdw blurRad="12700" dist="38100" dir="2400000" rotWithShape="0">
                    <a:srgbClr val="000000"/>
                  </a:outerShdw>
                </a:effectLst>
                <a:latin typeface="Cambria"/>
                <a:ea typeface="Cambria"/>
                <a:cs typeface="Cambria"/>
                <a:sym typeface="Cambria"/>
              </a:defRPr>
            </a:pPr>
            <a:r>
              <a:t>“Evolution is unproved and unprovable. We believe it only because the only alternative is special creation, and that is unthinkable.” </a:t>
            </a:r>
          </a:p>
          <a:p>
            <a:pPr defTabSz="584200">
              <a:spcBef>
                <a:spcPts val="800"/>
              </a:spcBef>
              <a:buClr>
                <a:srgbClr val="FF2600"/>
              </a:buClr>
              <a:defRPr sz="4700" b="0">
                <a:effectLst>
                  <a:outerShdw blurRad="12700" dist="38100" dir="2400000" rotWithShape="0">
                    <a:srgbClr val="000000"/>
                  </a:outerShdw>
                </a:effectLst>
                <a:latin typeface="Cambria"/>
                <a:ea typeface="Cambria"/>
                <a:cs typeface="Cambria"/>
                <a:sym typeface="Cambria"/>
              </a:defRPr>
            </a:pPr>
            <a:r>
              <a:t>(Sir Arthur Keith; in the introduction to the 100th edition of Darwin’s </a:t>
            </a:r>
            <a:r>
              <a:rPr i="1"/>
              <a:t>Origin of Species</a:t>
            </a:r>
            <a:r>
              <a:t>)  </a:t>
            </a:r>
          </a:p>
        </p:txBody>
      </p:sp>
    </p:spTree>
    <p:extLst>
      <p:ext uri="{BB962C8B-B14F-4D97-AF65-F5344CB8AC3E}">
        <p14:creationId xmlns:p14="http://schemas.microsoft.com/office/powerpoint/2010/main" val="394567467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Faith…"/>
          <p:cNvSpPr txBox="1"/>
          <p:nvPr/>
        </p:nvSpPr>
        <p:spPr>
          <a:xfrm>
            <a:off x="14342490" y="2432075"/>
            <a:ext cx="10731555" cy="95813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5400">
                <a:solidFill>
                  <a:srgbClr val="0433FF"/>
                </a:solidFill>
                <a:effectLst>
                  <a:outerShdw blurRad="12700" dist="38100" dir="2400000" rotWithShape="0">
                    <a:srgbClr val="000000"/>
                  </a:outerShdw>
                </a:effectLst>
              </a:defRPr>
            </a:pPr>
            <a:r>
              <a:t>Faith</a:t>
            </a:r>
          </a:p>
          <a:p>
            <a:pPr algn="l">
              <a:spcBef>
                <a:spcPts val="2600"/>
              </a:spcBef>
              <a:defRPr sz="5400">
                <a:effectLst>
                  <a:outerShdw blurRad="12700" dist="38100" dir="2400000" rotWithShape="0">
                    <a:srgbClr val="000000"/>
                  </a:outerShdw>
                </a:effectLst>
              </a:defRPr>
            </a:pPr>
            <a:r>
              <a:t>(Hebrews 11:6)</a:t>
            </a:r>
          </a:p>
          <a:p>
            <a:pPr algn="l">
              <a:defRPr sz="5400">
                <a:solidFill>
                  <a:srgbClr val="0433FF"/>
                </a:solidFill>
                <a:effectLst>
                  <a:outerShdw blurRad="12700" dist="38100" dir="2400000" rotWithShape="0">
                    <a:srgbClr val="000000"/>
                  </a:outerShdw>
                </a:effectLst>
              </a:defRPr>
            </a:pPr>
            <a:r>
              <a:t>Repentance</a:t>
            </a:r>
          </a:p>
          <a:p>
            <a:pPr algn="l">
              <a:spcBef>
                <a:spcPts val="2600"/>
              </a:spcBef>
              <a:defRPr sz="5400">
                <a:effectLst>
                  <a:outerShdw blurRad="12700" dist="38100" dir="2400000" rotWithShape="0">
                    <a:srgbClr val="000000"/>
                  </a:outerShdw>
                </a:effectLst>
              </a:defRPr>
            </a:pPr>
            <a:r>
              <a:t>(Acts 2:38; Acts 17:30)</a:t>
            </a:r>
          </a:p>
          <a:p>
            <a:pPr algn="l">
              <a:defRPr sz="5400">
                <a:solidFill>
                  <a:srgbClr val="0433FF"/>
                </a:solidFill>
                <a:effectLst>
                  <a:outerShdw blurRad="12700" dist="38100" dir="2400000" rotWithShape="0">
                    <a:srgbClr val="000000"/>
                  </a:outerShdw>
                </a:effectLst>
              </a:defRPr>
            </a:pPr>
            <a:r>
              <a:t>Confession</a:t>
            </a:r>
          </a:p>
          <a:p>
            <a:pPr algn="l">
              <a:defRPr sz="5400">
                <a:effectLst>
                  <a:outerShdw blurRad="12700" dist="38100" dir="2400000" rotWithShape="0">
                    <a:srgbClr val="000000"/>
                  </a:outerShdw>
                </a:effectLst>
              </a:defRPr>
            </a:pPr>
            <a:r>
              <a:t>(Romans 10:9-10)</a:t>
            </a:r>
          </a:p>
          <a:p>
            <a:pPr algn="l">
              <a:spcBef>
                <a:spcPts val="2600"/>
              </a:spcBef>
              <a:defRPr sz="5400">
                <a:solidFill>
                  <a:srgbClr val="FF2600"/>
                </a:solidFill>
                <a:effectLst>
                  <a:outerShdw blurRad="12700" dist="38100" dir="2400000" rotWithShape="0">
                    <a:srgbClr val="000000"/>
                  </a:outerShdw>
                </a:effectLst>
              </a:defRPr>
            </a:pPr>
            <a:r>
              <a:t>“I believe that Jesus Christ is the Son of God.”</a:t>
            </a:r>
          </a:p>
          <a:p>
            <a:pPr algn="l">
              <a:defRPr sz="5400">
                <a:solidFill>
                  <a:srgbClr val="0433FF"/>
                </a:solidFill>
                <a:effectLst>
                  <a:outerShdw blurRad="12700" dist="38100" dir="2400000" rotWithShape="0">
                    <a:srgbClr val="000000"/>
                  </a:outerShdw>
                </a:effectLst>
              </a:defRPr>
            </a:pPr>
            <a:r>
              <a:t>Baptism</a:t>
            </a:r>
          </a:p>
          <a:p>
            <a:pPr algn="l">
              <a:defRPr sz="5400">
                <a:effectLst>
                  <a:outerShdw blurRad="12700" dist="38100" dir="2400000" rotWithShape="0">
                    <a:srgbClr val="000000"/>
                  </a:outerShdw>
                </a:effectLst>
              </a:defRPr>
            </a:pPr>
            <a:r>
              <a:t>(Mark 16:16; Acts 2:38)</a:t>
            </a:r>
          </a:p>
        </p:txBody>
      </p:sp>
      <p:sp>
        <p:nvSpPr>
          <p:cNvPr id="233" name="Pleasing God"/>
          <p:cNvSpPr txBox="1"/>
          <p:nvPr/>
        </p:nvSpPr>
        <p:spPr>
          <a:xfrm>
            <a:off x="8516683" y="302327"/>
            <a:ext cx="7350634" cy="1478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9000">
                <a:solidFill>
                  <a:srgbClr val="008F00"/>
                </a:solidFill>
                <a:effectLst>
                  <a:outerShdw blurRad="12700" dist="38100" dir="2400000" rotWithShape="0">
                    <a:srgbClr val="000000"/>
                  </a:outerShdw>
                </a:effectLst>
              </a:defRPr>
            </a:lvl1pPr>
          </a:lstStyle>
          <a:p>
            <a:r>
              <a:t>Pleasing God</a:t>
            </a:r>
          </a:p>
        </p:txBody>
      </p:sp>
      <p:sp>
        <p:nvSpPr>
          <p:cNvPr id="234" name="In the final judgment, pleasing the Lord will be the only thing that matters!"/>
          <p:cNvSpPr txBox="1"/>
          <p:nvPr/>
        </p:nvSpPr>
        <p:spPr>
          <a:xfrm>
            <a:off x="1217529" y="12664984"/>
            <a:ext cx="21948941" cy="845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solidFill>
                  <a:srgbClr val="945200"/>
                </a:solidFill>
                <a:effectLst>
                  <a:outerShdw blurRad="12700" dist="38100" dir="2400000" rotWithShape="0">
                    <a:srgbClr val="000000"/>
                  </a:outerShdw>
                </a:effectLst>
              </a:defRPr>
            </a:lvl1pPr>
          </a:lstStyle>
          <a:p>
            <a:r>
              <a:t>In the final judgment, pleasing the Lord will be the only thing that matters!</a:t>
            </a:r>
          </a:p>
        </p:txBody>
      </p:sp>
      <p:pic>
        <p:nvPicPr>
          <p:cNvPr id="235" name="Image" descr="Image"/>
          <p:cNvPicPr>
            <a:picLocks noChangeAspect="1"/>
          </p:cNvPicPr>
          <p:nvPr/>
        </p:nvPicPr>
        <p:blipFill>
          <a:blip r:embed="rId2"/>
          <a:stretch>
            <a:fillRect/>
          </a:stretch>
        </p:blipFill>
        <p:spPr>
          <a:xfrm>
            <a:off x="12733832" y="2291604"/>
            <a:ext cx="1303936" cy="1626346"/>
          </a:xfrm>
          <a:prstGeom prst="rect">
            <a:avLst/>
          </a:prstGeom>
          <a:ln w="12700">
            <a:miter lim="400000"/>
          </a:ln>
        </p:spPr>
      </p:pic>
      <p:pic>
        <p:nvPicPr>
          <p:cNvPr id="236" name="Image" descr="Image"/>
          <p:cNvPicPr>
            <a:picLocks noChangeAspect="1"/>
          </p:cNvPicPr>
          <p:nvPr/>
        </p:nvPicPr>
        <p:blipFill>
          <a:blip r:embed="rId2"/>
          <a:stretch>
            <a:fillRect/>
          </a:stretch>
        </p:blipFill>
        <p:spPr>
          <a:xfrm>
            <a:off x="12733832" y="10052710"/>
            <a:ext cx="1303936" cy="1626346"/>
          </a:xfrm>
          <a:prstGeom prst="rect">
            <a:avLst/>
          </a:prstGeom>
          <a:ln w="12700">
            <a:miter lim="400000"/>
          </a:ln>
        </p:spPr>
      </p:pic>
      <p:pic>
        <p:nvPicPr>
          <p:cNvPr id="237" name="Image" descr="Image"/>
          <p:cNvPicPr>
            <a:picLocks noChangeAspect="1"/>
          </p:cNvPicPr>
          <p:nvPr/>
        </p:nvPicPr>
        <p:blipFill>
          <a:blip r:embed="rId2"/>
          <a:stretch>
            <a:fillRect/>
          </a:stretch>
        </p:blipFill>
        <p:spPr>
          <a:xfrm>
            <a:off x="12692384" y="4429082"/>
            <a:ext cx="1303937" cy="1626346"/>
          </a:xfrm>
          <a:prstGeom prst="rect">
            <a:avLst/>
          </a:prstGeom>
          <a:ln w="12700">
            <a:miter lim="400000"/>
          </a:ln>
        </p:spPr>
      </p:pic>
      <p:pic>
        <p:nvPicPr>
          <p:cNvPr id="238" name="Image" descr="Image"/>
          <p:cNvPicPr>
            <a:picLocks noChangeAspect="1"/>
          </p:cNvPicPr>
          <p:nvPr/>
        </p:nvPicPr>
        <p:blipFill>
          <a:blip r:embed="rId2"/>
          <a:stretch>
            <a:fillRect/>
          </a:stretch>
        </p:blipFill>
        <p:spPr>
          <a:xfrm>
            <a:off x="12819384" y="6750710"/>
            <a:ext cx="1303937" cy="1626346"/>
          </a:xfrm>
          <a:prstGeom prst="rect">
            <a:avLst/>
          </a:prstGeom>
          <a:ln w="12700">
            <a:miter lim="400000"/>
          </a:ln>
        </p:spPr>
      </p:pic>
      <p:sp>
        <p:nvSpPr>
          <p:cNvPr id="239" name="And without faith it is impossible to please him, for whoever would draw near to God must believe that he exists and that he rewards those who seek him.…"/>
          <p:cNvSpPr txBox="1"/>
          <p:nvPr/>
        </p:nvSpPr>
        <p:spPr>
          <a:xfrm>
            <a:off x="422354" y="2291604"/>
            <a:ext cx="10731555" cy="4731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5000">
                <a:effectLst>
                  <a:outerShdw blurRad="12700" dist="25400" dir="2400000" rotWithShape="0">
                    <a:srgbClr val="000000"/>
                  </a:outerShdw>
                </a:effectLst>
              </a:defRPr>
            </a:pPr>
            <a:r>
              <a:t>And without faith it is impossible to please him, for whoever would draw near to God must believe that he exists and that he rewards those who seek him.</a:t>
            </a:r>
          </a:p>
          <a:p>
            <a:pPr>
              <a:defRPr sz="5000">
                <a:solidFill>
                  <a:srgbClr val="0433FF"/>
                </a:solidFill>
                <a:effectLst>
                  <a:outerShdw blurRad="12700" dist="25400" dir="2400000" rotWithShape="0">
                    <a:srgbClr val="000000"/>
                  </a:outerShdw>
                </a:effectLst>
              </a:defRPr>
            </a:pPr>
            <a:r>
              <a:t>— Hebrews 11:6; ESV</a:t>
            </a:r>
          </a:p>
        </p:txBody>
      </p:sp>
      <p:sp>
        <p:nvSpPr>
          <p:cNvPr id="240" name="Not everyone who says to me, “Lord, Lord,” will enter the kingdom of heaven, but the one who does the will of my Father who is in heaven.…"/>
          <p:cNvSpPr txBox="1"/>
          <p:nvPr/>
        </p:nvSpPr>
        <p:spPr>
          <a:xfrm>
            <a:off x="283003" y="7534117"/>
            <a:ext cx="10870906" cy="4731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5000">
                <a:effectLst>
                  <a:outerShdw blurRad="12700" dist="25400" dir="2400000" rotWithShape="0">
                    <a:srgbClr val="000000"/>
                  </a:outerShdw>
                </a:effectLst>
              </a:defRPr>
            </a:pPr>
            <a:r>
              <a:t>Not everyone who says to me, “Lord, Lord,” will enter the kingdom of heaven, but the one who does the will of my Father who is in heaven.</a:t>
            </a:r>
          </a:p>
          <a:p>
            <a:pPr>
              <a:defRPr sz="5000">
                <a:solidFill>
                  <a:srgbClr val="0433FF"/>
                </a:solidFill>
                <a:effectLst>
                  <a:outerShdw blurRad="12700" dist="25400" dir="2400000" rotWithShape="0">
                    <a:srgbClr val="000000"/>
                  </a:outerShdw>
                </a:effectLst>
              </a:defRPr>
            </a:pPr>
            <a:r>
              <a:t>— Matthew 7:21; ESV</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8" fill="hold" grpId="1" nodeType="afterEffect">
                                  <p:stCondLst>
                                    <p:cond delay="0"/>
                                  </p:stCondLst>
                                  <p:iterate>
                                    <p:tmAbs val="0"/>
                                  </p:iterate>
                                  <p:childTnLst>
                                    <p:set>
                                      <p:cBhvr>
                                        <p:cTn id="6" fill="hold"/>
                                        <p:tgtEl>
                                          <p:spTgt spid="233"/>
                                        </p:tgtEl>
                                        <p:attrNameLst>
                                          <p:attrName>style.visibility</p:attrName>
                                        </p:attrNameLst>
                                      </p:cBhvr>
                                      <p:to>
                                        <p:strVal val="visible"/>
                                      </p:to>
                                    </p:set>
                                    <p:anim calcmode="lin" valueType="num">
                                      <p:cBhvr>
                                        <p:cTn id="7" dur="1000" fill="hold"/>
                                        <p:tgtEl>
                                          <p:spTgt spid="233"/>
                                        </p:tgtEl>
                                        <p:attrNameLst>
                                          <p:attrName>ppt_w</p:attrName>
                                        </p:attrNameLst>
                                      </p:cBhvr>
                                      <p:tavLst>
                                        <p:tav tm="0">
                                          <p:val>
                                            <p:fltVal val="0"/>
                                          </p:val>
                                        </p:tav>
                                        <p:tav tm="100000">
                                          <p:val>
                                            <p:strVal val="#ppt_w"/>
                                          </p:val>
                                        </p:tav>
                                      </p:tavLst>
                                    </p:anim>
                                    <p:anim calcmode="lin" valueType="num">
                                      <p:cBhvr>
                                        <p:cTn id="8" dur="1000" fill="hold"/>
                                        <p:tgtEl>
                                          <p:spTgt spid="233"/>
                                        </p:tgtEl>
                                        <p:attrNameLst>
                                          <p:attrName>ppt_h</p:attrName>
                                        </p:attrNameLst>
                                      </p:cBhvr>
                                      <p:tavLst>
                                        <p:tav tm="0">
                                          <p:val>
                                            <p:fltVal val="0"/>
                                          </p:val>
                                        </p:tav>
                                        <p:tav tm="100000">
                                          <p:val>
                                            <p:strVal val="#ppt_h"/>
                                          </p:val>
                                        </p:tav>
                                      </p:tavLst>
                                    </p:anim>
                                    <p:anim calcmode="lin" valueType="num">
                                      <p:cBhvr>
                                        <p:cTn id="9" dur="1000" fill="hold"/>
                                        <p:tgtEl>
                                          <p:spTgt spid="23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9" presetClass="entr" fill="hold" grpId="2" nodeType="afterEffect">
                                  <p:stCondLst>
                                    <p:cond delay="0"/>
                                  </p:stCondLst>
                                  <p:iterate>
                                    <p:tmAbs val="0"/>
                                  </p:iterate>
                                  <p:childTnLst>
                                    <p:set>
                                      <p:cBhvr>
                                        <p:cTn id="13" fill="hold"/>
                                        <p:tgtEl>
                                          <p:spTgt spid="239"/>
                                        </p:tgtEl>
                                        <p:attrNameLst>
                                          <p:attrName>style.visibility</p:attrName>
                                        </p:attrNameLst>
                                      </p:cBhvr>
                                      <p:to>
                                        <p:strVal val="visible"/>
                                      </p:to>
                                    </p:set>
                                    <p:animEffect transition="in" filter="dissolve">
                                      <p:cBhvr>
                                        <p:cTn id="14" dur="1250"/>
                                        <p:tgtEl>
                                          <p:spTgt spid="239"/>
                                        </p:tgtEl>
                                      </p:cBhvr>
                                    </p:animEffect>
                                  </p:childTnLst>
                                </p:cTn>
                              </p:par>
                            </p:childTnLst>
                          </p:cTn>
                        </p:par>
                        <p:par>
                          <p:cTn id="15" fill="hold">
                            <p:stCondLst>
                              <p:cond delay="2250"/>
                            </p:stCondLst>
                            <p:childTnLst>
                              <p:par>
                                <p:cTn id="16" presetID="22" presetClass="entr" presetSubtype="1" fill="hold" grpId="3" nodeType="afterEffect">
                                  <p:stCondLst>
                                    <p:cond delay="0"/>
                                  </p:stCondLst>
                                  <p:iterate>
                                    <p:tmAbs val="0"/>
                                  </p:iterate>
                                  <p:childTnLst>
                                    <p:set>
                                      <p:cBhvr>
                                        <p:cTn id="17" fill="hold"/>
                                        <p:tgtEl>
                                          <p:spTgt spid="232"/>
                                        </p:tgtEl>
                                        <p:attrNameLst>
                                          <p:attrName>style.visibility</p:attrName>
                                        </p:attrNameLst>
                                      </p:cBhvr>
                                      <p:to>
                                        <p:strVal val="visible"/>
                                      </p:to>
                                    </p:set>
                                    <p:animEffect transition="in" filter="wipe(up)">
                                      <p:cBhvr>
                                        <p:cTn id="18" dur="2000"/>
                                        <p:tgtEl>
                                          <p:spTgt spid="232"/>
                                        </p:tgtEl>
                                      </p:cBhvr>
                                    </p:animEffect>
                                  </p:childTnLst>
                                </p:cTn>
                              </p:par>
                            </p:childTnLst>
                          </p:cTn>
                        </p:par>
                        <p:par>
                          <p:cTn id="19" fill="hold">
                            <p:stCondLst>
                              <p:cond delay="4250"/>
                            </p:stCondLst>
                            <p:childTnLst>
                              <p:par>
                                <p:cTn id="20" presetID="23" presetClass="entr" presetSubtype="16" fill="hold" grpId="4" nodeType="afterEffect">
                                  <p:stCondLst>
                                    <p:cond delay="900"/>
                                  </p:stCondLst>
                                  <p:iterate>
                                    <p:tmAbs val="0"/>
                                  </p:iterate>
                                  <p:childTnLst>
                                    <p:set>
                                      <p:cBhvr>
                                        <p:cTn id="21" fill="hold"/>
                                        <p:tgtEl>
                                          <p:spTgt spid="235"/>
                                        </p:tgtEl>
                                        <p:attrNameLst>
                                          <p:attrName>style.visibility</p:attrName>
                                        </p:attrNameLst>
                                      </p:cBhvr>
                                      <p:to>
                                        <p:strVal val="visible"/>
                                      </p:to>
                                    </p:set>
                                    <p:anim calcmode="lin" valueType="num">
                                      <p:cBhvr>
                                        <p:cTn id="22" dur="1250" fill="hold"/>
                                        <p:tgtEl>
                                          <p:spTgt spid="235"/>
                                        </p:tgtEl>
                                        <p:attrNameLst>
                                          <p:attrName>ppt_w</p:attrName>
                                        </p:attrNameLst>
                                      </p:cBhvr>
                                      <p:tavLst>
                                        <p:tav tm="0">
                                          <p:val>
                                            <p:fltVal val="0"/>
                                          </p:val>
                                        </p:tav>
                                        <p:tav tm="100000">
                                          <p:val>
                                            <p:strVal val="#ppt_w"/>
                                          </p:val>
                                        </p:tav>
                                      </p:tavLst>
                                    </p:anim>
                                    <p:anim calcmode="lin" valueType="num">
                                      <p:cBhvr>
                                        <p:cTn id="23" dur="1250" fill="hold"/>
                                        <p:tgtEl>
                                          <p:spTgt spid="235"/>
                                        </p:tgtEl>
                                        <p:attrNameLst>
                                          <p:attrName>ppt_h</p:attrName>
                                        </p:attrNameLst>
                                      </p:cBhvr>
                                      <p:tavLst>
                                        <p:tav tm="0">
                                          <p:val>
                                            <p:fltVal val="0"/>
                                          </p:val>
                                        </p:tav>
                                        <p:tav tm="100000">
                                          <p:val>
                                            <p:strVal val="#ppt_h"/>
                                          </p:val>
                                        </p:tav>
                                      </p:tavLst>
                                    </p:anim>
                                  </p:childTnLst>
                                </p:cTn>
                              </p:par>
                            </p:childTnLst>
                          </p:cTn>
                        </p:par>
                        <p:par>
                          <p:cTn id="24" fill="hold">
                            <p:stCondLst>
                              <p:cond delay="6400"/>
                            </p:stCondLst>
                            <p:childTnLst>
                              <p:par>
                                <p:cTn id="25" presetID="23" presetClass="entr" presetSubtype="16" fill="hold" grpId="5" nodeType="afterEffect">
                                  <p:stCondLst>
                                    <p:cond delay="900"/>
                                  </p:stCondLst>
                                  <p:iterate>
                                    <p:tmAbs val="0"/>
                                  </p:iterate>
                                  <p:childTnLst>
                                    <p:set>
                                      <p:cBhvr>
                                        <p:cTn id="26" fill="hold"/>
                                        <p:tgtEl>
                                          <p:spTgt spid="237"/>
                                        </p:tgtEl>
                                        <p:attrNameLst>
                                          <p:attrName>style.visibility</p:attrName>
                                        </p:attrNameLst>
                                      </p:cBhvr>
                                      <p:to>
                                        <p:strVal val="visible"/>
                                      </p:to>
                                    </p:set>
                                    <p:anim calcmode="lin" valueType="num">
                                      <p:cBhvr>
                                        <p:cTn id="27" dur="1250" fill="hold"/>
                                        <p:tgtEl>
                                          <p:spTgt spid="237"/>
                                        </p:tgtEl>
                                        <p:attrNameLst>
                                          <p:attrName>ppt_w</p:attrName>
                                        </p:attrNameLst>
                                      </p:cBhvr>
                                      <p:tavLst>
                                        <p:tav tm="0">
                                          <p:val>
                                            <p:fltVal val="0"/>
                                          </p:val>
                                        </p:tav>
                                        <p:tav tm="100000">
                                          <p:val>
                                            <p:strVal val="#ppt_w"/>
                                          </p:val>
                                        </p:tav>
                                      </p:tavLst>
                                    </p:anim>
                                    <p:anim calcmode="lin" valueType="num">
                                      <p:cBhvr>
                                        <p:cTn id="28" dur="1250" fill="hold"/>
                                        <p:tgtEl>
                                          <p:spTgt spid="237"/>
                                        </p:tgtEl>
                                        <p:attrNameLst>
                                          <p:attrName>ppt_h</p:attrName>
                                        </p:attrNameLst>
                                      </p:cBhvr>
                                      <p:tavLst>
                                        <p:tav tm="0">
                                          <p:val>
                                            <p:fltVal val="0"/>
                                          </p:val>
                                        </p:tav>
                                        <p:tav tm="100000">
                                          <p:val>
                                            <p:strVal val="#ppt_h"/>
                                          </p:val>
                                        </p:tav>
                                      </p:tavLst>
                                    </p:anim>
                                  </p:childTnLst>
                                </p:cTn>
                              </p:par>
                            </p:childTnLst>
                          </p:cTn>
                        </p:par>
                        <p:par>
                          <p:cTn id="29" fill="hold">
                            <p:stCondLst>
                              <p:cond delay="8550"/>
                            </p:stCondLst>
                            <p:childTnLst>
                              <p:par>
                                <p:cTn id="30" presetID="23" presetClass="entr" presetSubtype="16" fill="hold" grpId="6" nodeType="afterEffect">
                                  <p:stCondLst>
                                    <p:cond delay="900"/>
                                  </p:stCondLst>
                                  <p:iterate>
                                    <p:tmAbs val="0"/>
                                  </p:iterate>
                                  <p:childTnLst>
                                    <p:set>
                                      <p:cBhvr>
                                        <p:cTn id="31" fill="hold"/>
                                        <p:tgtEl>
                                          <p:spTgt spid="238"/>
                                        </p:tgtEl>
                                        <p:attrNameLst>
                                          <p:attrName>style.visibility</p:attrName>
                                        </p:attrNameLst>
                                      </p:cBhvr>
                                      <p:to>
                                        <p:strVal val="visible"/>
                                      </p:to>
                                    </p:set>
                                    <p:anim calcmode="lin" valueType="num">
                                      <p:cBhvr>
                                        <p:cTn id="32" dur="1250" fill="hold"/>
                                        <p:tgtEl>
                                          <p:spTgt spid="238"/>
                                        </p:tgtEl>
                                        <p:attrNameLst>
                                          <p:attrName>ppt_w</p:attrName>
                                        </p:attrNameLst>
                                      </p:cBhvr>
                                      <p:tavLst>
                                        <p:tav tm="0">
                                          <p:val>
                                            <p:fltVal val="0"/>
                                          </p:val>
                                        </p:tav>
                                        <p:tav tm="100000">
                                          <p:val>
                                            <p:strVal val="#ppt_w"/>
                                          </p:val>
                                        </p:tav>
                                      </p:tavLst>
                                    </p:anim>
                                    <p:anim calcmode="lin" valueType="num">
                                      <p:cBhvr>
                                        <p:cTn id="33" dur="1250" fill="hold"/>
                                        <p:tgtEl>
                                          <p:spTgt spid="238"/>
                                        </p:tgtEl>
                                        <p:attrNameLst>
                                          <p:attrName>ppt_h</p:attrName>
                                        </p:attrNameLst>
                                      </p:cBhvr>
                                      <p:tavLst>
                                        <p:tav tm="0">
                                          <p:val>
                                            <p:fltVal val="0"/>
                                          </p:val>
                                        </p:tav>
                                        <p:tav tm="100000">
                                          <p:val>
                                            <p:strVal val="#ppt_h"/>
                                          </p:val>
                                        </p:tav>
                                      </p:tavLst>
                                    </p:anim>
                                  </p:childTnLst>
                                </p:cTn>
                              </p:par>
                            </p:childTnLst>
                          </p:cTn>
                        </p:par>
                        <p:par>
                          <p:cTn id="34" fill="hold">
                            <p:stCondLst>
                              <p:cond delay="10700"/>
                            </p:stCondLst>
                            <p:childTnLst>
                              <p:par>
                                <p:cTn id="35" presetID="23" presetClass="entr" presetSubtype="16" fill="hold" grpId="7" nodeType="afterEffect">
                                  <p:stCondLst>
                                    <p:cond delay="900"/>
                                  </p:stCondLst>
                                  <p:iterate>
                                    <p:tmAbs val="0"/>
                                  </p:iterate>
                                  <p:childTnLst>
                                    <p:set>
                                      <p:cBhvr>
                                        <p:cTn id="36" fill="hold"/>
                                        <p:tgtEl>
                                          <p:spTgt spid="236"/>
                                        </p:tgtEl>
                                        <p:attrNameLst>
                                          <p:attrName>style.visibility</p:attrName>
                                        </p:attrNameLst>
                                      </p:cBhvr>
                                      <p:to>
                                        <p:strVal val="visible"/>
                                      </p:to>
                                    </p:set>
                                    <p:anim calcmode="lin" valueType="num">
                                      <p:cBhvr>
                                        <p:cTn id="37" dur="1250" fill="hold"/>
                                        <p:tgtEl>
                                          <p:spTgt spid="236"/>
                                        </p:tgtEl>
                                        <p:attrNameLst>
                                          <p:attrName>ppt_w</p:attrName>
                                        </p:attrNameLst>
                                      </p:cBhvr>
                                      <p:tavLst>
                                        <p:tav tm="0">
                                          <p:val>
                                            <p:fltVal val="0"/>
                                          </p:val>
                                        </p:tav>
                                        <p:tav tm="100000">
                                          <p:val>
                                            <p:strVal val="#ppt_w"/>
                                          </p:val>
                                        </p:tav>
                                      </p:tavLst>
                                    </p:anim>
                                    <p:anim calcmode="lin" valueType="num">
                                      <p:cBhvr>
                                        <p:cTn id="38" dur="1250" fill="hold"/>
                                        <p:tgtEl>
                                          <p:spTgt spid="236"/>
                                        </p:tgtEl>
                                        <p:attrNameLst>
                                          <p:attrName>ppt_h</p:attrName>
                                        </p:attrNameLst>
                                      </p:cBhvr>
                                      <p:tavLst>
                                        <p:tav tm="0">
                                          <p:val>
                                            <p:fltVal val="0"/>
                                          </p:val>
                                        </p:tav>
                                        <p:tav tm="100000">
                                          <p:val>
                                            <p:strVal val="#ppt_h"/>
                                          </p:val>
                                        </p:tav>
                                      </p:tavLst>
                                    </p:anim>
                                  </p:childTnLst>
                                </p:cTn>
                              </p:par>
                            </p:childTnLst>
                          </p:cTn>
                        </p:par>
                        <p:par>
                          <p:cTn id="39" fill="hold">
                            <p:stCondLst>
                              <p:cond delay="12850"/>
                            </p:stCondLst>
                            <p:childTnLst>
                              <p:par>
                                <p:cTn id="40" presetID="22" presetClass="entr" presetSubtype="8" fill="hold" grpId="8" nodeType="afterEffect">
                                  <p:stCondLst>
                                    <p:cond delay="0"/>
                                  </p:stCondLst>
                                  <p:iterate>
                                    <p:tmAbs val="0"/>
                                  </p:iterate>
                                  <p:childTnLst>
                                    <p:set>
                                      <p:cBhvr>
                                        <p:cTn id="41" fill="hold"/>
                                        <p:tgtEl>
                                          <p:spTgt spid="234"/>
                                        </p:tgtEl>
                                        <p:attrNameLst>
                                          <p:attrName>style.visibility</p:attrName>
                                        </p:attrNameLst>
                                      </p:cBhvr>
                                      <p:to>
                                        <p:strVal val="visible"/>
                                      </p:to>
                                    </p:set>
                                    <p:animEffect transition="in" filter="wipe(left)">
                                      <p:cBhvr>
                                        <p:cTn id="42" dur="2250"/>
                                        <p:tgtEl>
                                          <p:spTgt spid="234"/>
                                        </p:tgtEl>
                                      </p:cBhvr>
                                    </p:animEffect>
                                  </p:childTnLst>
                                </p:cTn>
                              </p:par>
                            </p:childTnLst>
                          </p:cTn>
                        </p:par>
                        <p:par>
                          <p:cTn id="43" fill="hold">
                            <p:stCondLst>
                              <p:cond delay="15100"/>
                            </p:stCondLst>
                            <p:childTnLst>
                              <p:par>
                                <p:cTn id="44" presetID="9" presetClass="entr" fill="hold" grpId="9" nodeType="afterEffect">
                                  <p:stCondLst>
                                    <p:cond delay="0"/>
                                  </p:stCondLst>
                                  <p:iterate>
                                    <p:tmAbs val="0"/>
                                  </p:iterate>
                                  <p:childTnLst>
                                    <p:set>
                                      <p:cBhvr>
                                        <p:cTn id="45" fill="hold"/>
                                        <p:tgtEl>
                                          <p:spTgt spid="240"/>
                                        </p:tgtEl>
                                        <p:attrNameLst>
                                          <p:attrName>style.visibility</p:attrName>
                                        </p:attrNameLst>
                                      </p:cBhvr>
                                      <p:to>
                                        <p:strVal val="visible"/>
                                      </p:to>
                                    </p:set>
                                    <p:animEffect transition="in" filter="dissolve">
                                      <p:cBhvr>
                                        <p:cTn id="46" dur="125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3" animBg="1" advAuto="0"/>
      <p:bldP spid="233" grpId="1" animBg="1" advAuto="0"/>
      <p:bldP spid="234" grpId="8" animBg="1" advAuto="0"/>
      <p:bldP spid="235" grpId="4" animBg="1" advAuto="0"/>
      <p:bldP spid="236" grpId="7" animBg="1" advAuto="0"/>
      <p:bldP spid="237" grpId="5" animBg="1" advAuto="0"/>
      <p:bldP spid="238" grpId="6" animBg="1" advAuto="0"/>
      <p:bldP spid="239" grpId="2" animBg="1" advAuto="0"/>
      <p:bldP spid="240" grpId="9"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9476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ome biological systems, particularly on the cellular level…appear to be “irreducibly complex,” which means they must be fully formed with all their parts in place before they can serve their function. Such systems could not have evolved gradually…beca"/>
          <p:cNvSpPr txBox="1">
            <a:spLocks noGrp="1"/>
          </p:cNvSpPr>
          <p:nvPr>
            <p:ph type="body" idx="4294967295"/>
          </p:nvPr>
        </p:nvSpPr>
        <p:spPr>
          <a:xfrm>
            <a:off x="1546621" y="2984500"/>
            <a:ext cx="21941831" cy="9435307"/>
          </a:xfrm>
          <a:prstGeom prst="rect">
            <a:avLst/>
          </a:prstGeom>
        </p:spPr>
        <p:txBody>
          <a:bodyPr anchor="t">
            <a:noAutofit/>
          </a:bodyPr>
          <a:lstStyle/>
          <a:p>
            <a:pPr marL="0" indent="0" algn="ctr" defTabSz="584200">
              <a:spcBef>
                <a:spcPts val="800"/>
              </a:spcBef>
              <a:buClr>
                <a:srgbClr val="FF2600"/>
              </a:buClr>
              <a:buSzTx/>
              <a:buNone/>
              <a:defRPr sz="5500" b="1">
                <a:effectLst>
                  <a:outerShdw blurRad="12700" dist="38100" dir="2400000" rotWithShape="0">
                    <a:srgbClr val="000000"/>
                  </a:outerShdw>
                </a:effectLst>
                <a:latin typeface="Cambria"/>
                <a:ea typeface="Cambria"/>
                <a:cs typeface="Cambria"/>
                <a:sym typeface="Cambria"/>
              </a:defRPr>
            </a:pPr>
            <a:r>
              <a:rPr dirty="0"/>
              <a:t>“…some biological systems, particularly on the cellular level…appear to be “irreducibly complex,” which means they must be fully formed with all their parts in place before they can serve their function. Such systems could not have evolved gradually…because earlier nonfunctional stages would not have offered any advantages and therefore could not have been favored by natural selection. The only alternative…is that these systems must have been constructed all at once by an intelligence who knew how to arrange the pieces.” </a:t>
            </a:r>
          </a:p>
          <a:p>
            <a:pPr marL="0" indent="0" algn="ctr" defTabSz="584200">
              <a:spcBef>
                <a:spcPts val="800"/>
              </a:spcBef>
              <a:buClr>
                <a:srgbClr val="FF2600"/>
              </a:buClr>
              <a:buSzTx/>
              <a:buNone/>
              <a:defRPr sz="5500" b="1">
                <a:solidFill>
                  <a:srgbClr val="008F00"/>
                </a:solidFill>
                <a:effectLst>
                  <a:outerShdw blurRad="12700" dist="38100" dir="2400000" rotWithShape="0">
                    <a:srgbClr val="000000"/>
                  </a:outerShdw>
                </a:effectLst>
                <a:latin typeface="Cambria"/>
                <a:ea typeface="Cambria"/>
                <a:cs typeface="Cambria"/>
                <a:sym typeface="Cambria"/>
              </a:defRPr>
            </a:pPr>
            <a:r>
              <a:rPr dirty="0"/>
              <a:t>(Bryan Collinsworth, </a:t>
            </a:r>
            <a:r>
              <a:rPr i="1" dirty="0"/>
              <a:t>The Flaws in Intelligent Design</a:t>
            </a:r>
            <a:r>
              <a:rPr dirty="0"/>
              <a:t>, </a:t>
            </a:r>
            <a:r>
              <a:rPr dirty="0" err="1"/>
              <a:t>americanprogress.org</a:t>
            </a:r>
            <a:r>
              <a:rPr dirty="0"/>
              <a:t>, April 10, 2006)</a:t>
            </a:r>
          </a:p>
        </p:txBody>
      </p:sp>
      <p:sp>
        <p:nvSpPr>
          <p:cNvPr id="160" name="Intelligent Design"/>
          <p:cNvSpPr txBox="1">
            <a:spLocks noGrp="1"/>
          </p:cNvSpPr>
          <p:nvPr>
            <p:ph type="title" idx="4294967295"/>
          </p:nvPr>
        </p:nvSpPr>
        <p:spPr>
          <a:xfrm>
            <a:off x="17726" y="338666"/>
            <a:ext cx="24366274" cy="1910227"/>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t>Intelligent Design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iterate type="lt">
                                    <p:tmAbs val="0"/>
                                  </p:iterate>
                                  <p:childTnLst>
                                    <p:set>
                                      <p:cBhvr>
                                        <p:cTn id="6" fill="hold"/>
                                        <p:tgtEl>
                                          <p:spTgt spid="160"/>
                                        </p:tgtEl>
                                        <p:attrNameLst>
                                          <p:attrName>style.visibility</p:attrName>
                                        </p:attrNameLst>
                                      </p:cBhvr>
                                      <p:to>
                                        <p:strVal val="visible"/>
                                      </p:to>
                                    </p:set>
                                    <p:anim calcmode="lin" valueType="num">
                                      <p:cBhvr>
                                        <p:cTn id="7" dur="1500" fill="hold"/>
                                        <p:tgtEl>
                                          <p:spTgt spid="160"/>
                                        </p:tgtEl>
                                        <p:attrNameLst>
                                          <p:attrName>ppt_w</p:attrName>
                                        </p:attrNameLst>
                                      </p:cBhvr>
                                      <p:tavLst>
                                        <p:tav tm="0" fmla="#ppt_w*sin(2.5*pi*$)">
                                          <p:val>
                                            <p:fltVal val="0"/>
                                          </p:val>
                                        </p:tav>
                                        <p:tav tm="100000">
                                          <p:val>
                                            <p:fltVal val="1"/>
                                          </p:val>
                                        </p:tav>
                                      </p:tavLst>
                                    </p:anim>
                                    <p:anim calcmode="lin" valueType="num">
                                      <p:cBhvr>
                                        <p:cTn id="8" dur="1500" fill="hold"/>
                                        <p:tgtEl>
                                          <p:spTgt spid="160"/>
                                        </p:tgtEl>
                                        <p:attrNameLst>
                                          <p:attrName>ppt_h</p:attrName>
                                        </p:attrNameLst>
                                      </p:cBhvr>
                                      <p:tavLst>
                                        <p:tav tm="0">
                                          <p:val>
                                            <p:strVal val="#ppt_h"/>
                                          </p:val>
                                        </p:tav>
                                        <p:tav tm="100000">
                                          <p:val>
                                            <p:strVal val="#ppt_h"/>
                                          </p:val>
                                        </p:tav>
                                      </p:tavLst>
                                    </p:anim>
                                  </p:childTnLst>
                                </p:cTn>
                              </p:par>
                            </p:childTnLst>
                          </p:cTn>
                        </p:par>
                        <p:par>
                          <p:cTn id="9" fill="hold">
                            <p:stCondLst>
                              <p:cond delay="1500"/>
                            </p:stCondLst>
                            <p:childTnLst>
                              <p:par>
                                <p:cTn id="10" presetID="22" presetClass="entr" presetSubtype="1" fill="hold" grpId="0" nodeType="afterEffect">
                                  <p:stCondLst>
                                    <p:cond delay="0"/>
                                  </p:stCondLst>
                                  <p:iterate>
                                    <p:tmAbs val="0"/>
                                  </p:iterate>
                                  <p:childTnLst>
                                    <p:set>
                                      <p:cBhvr>
                                        <p:cTn id="11" fill="hold"/>
                                        <p:tgtEl>
                                          <p:spTgt spid="159"/>
                                        </p:tgtEl>
                                        <p:attrNameLst>
                                          <p:attrName>style.visibility</p:attrName>
                                        </p:attrNameLst>
                                      </p:cBhvr>
                                      <p:to>
                                        <p:strVal val="visible"/>
                                      </p:to>
                                    </p:set>
                                    <p:animEffect transition="in" filter="wipe(up)">
                                      <p:cBhvr>
                                        <p:cTn id="12" dur="125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advAuto="0"/>
      <p:bldP spid="160"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Irreducibly Complex Systems"/>
          <p:cNvSpPr txBox="1">
            <a:spLocks noGrp="1"/>
          </p:cNvSpPr>
          <p:nvPr>
            <p:ph type="title" idx="4294967295"/>
          </p:nvPr>
        </p:nvSpPr>
        <p:spPr>
          <a:xfrm>
            <a:off x="17726" y="338666"/>
            <a:ext cx="24366274" cy="1910227"/>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t>Irreducibly Complex Systems</a:t>
            </a:r>
          </a:p>
        </p:txBody>
      </p:sp>
      <p:sp>
        <p:nvSpPr>
          <p:cNvPr id="170" name="“The idea of Intelligent Design is widely discussed now and, although there’s resistance to it, I think it will fade as science progresses. As we learn more about biology, we’ll see that it’s becoming more complicated and fits less into the Darwinian evo"/>
          <p:cNvSpPr txBox="1"/>
          <p:nvPr/>
        </p:nvSpPr>
        <p:spPr>
          <a:xfrm>
            <a:off x="931482" y="3237607"/>
            <a:ext cx="22521036" cy="61557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584200">
              <a:spcBef>
                <a:spcPts val="800"/>
              </a:spcBef>
              <a:buClr>
                <a:srgbClr val="FF2600"/>
              </a:buClr>
              <a:defRPr sz="6400">
                <a:effectLst>
                  <a:outerShdw blurRad="12700" dist="38100" dir="2400000" rotWithShape="0">
                    <a:srgbClr val="000000"/>
                  </a:outerShdw>
                </a:effectLst>
                <a:latin typeface="Cambria"/>
                <a:ea typeface="Cambria"/>
                <a:cs typeface="Cambria"/>
                <a:sym typeface="Cambria"/>
              </a:defRPr>
            </a:pPr>
            <a:r>
              <a:t>“The idea of Intelligent Design is widely discussed now and, although there’s resistance to it, I think it will fade as science progresses. As we learn more about biology, we’ll see that it’s becoming more complicated and fits less into the Darwinian evolutionary model.” </a:t>
            </a:r>
          </a:p>
          <a:p>
            <a:pPr defTabSz="584200">
              <a:spcBef>
                <a:spcPts val="800"/>
              </a:spcBef>
              <a:buClr>
                <a:srgbClr val="FF2600"/>
              </a:buClr>
              <a:defRPr sz="6400">
                <a:solidFill>
                  <a:srgbClr val="008F00"/>
                </a:solidFill>
                <a:effectLst>
                  <a:outerShdw blurRad="12700" dist="38100" dir="2400000" rotWithShape="0">
                    <a:srgbClr val="000000"/>
                  </a:outerShdw>
                </a:effectLst>
                <a:latin typeface="Cambria"/>
                <a:ea typeface="Cambria"/>
                <a:cs typeface="Cambria"/>
                <a:sym typeface="Cambria"/>
              </a:defRPr>
            </a:pPr>
            <a:r>
              <a:t>(Behe)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170"/>
                                        </p:tgtEl>
                                        <p:attrNameLst>
                                          <p:attrName>style.visibility</p:attrName>
                                        </p:attrNameLst>
                                      </p:cBhvr>
                                      <p:to>
                                        <p:strVal val="visible"/>
                                      </p:to>
                                    </p:set>
                                    <p:animEffect transition="in" filter="wipe(up)">
                                      <p:cBhvr>
                                        <p:cTn id="7" dur="125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omplexity Theory"/>
          <p:cNvSpPr txBox="1">
            <a:spLocks noGrp="1"/>
          </p:cNvSpPr>
          <p:nvPr>
            <p:ph type="title" idx="4294967295"/>
          </p:nvPr>
        </p:nvSpPr>
        <p:spPr>
          <a:xfrm>
            <a:off x="193410" y="381000"/>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t>Complexity Theory</a:t>
            </a:r>
          </a:p>
        </p:txBody>
      </p:sp>
      <p:sp>
        <p:nvSpPr>
          <p:cNvPr id="179" name="“In brief, complexity theory states that systems with a large number of interacting components spontaneously organize themselves into ordered patterns. Sometimes there are several patterns available to the complex system, and ‘perturbations’ of the syste"/>
          <p:cNvSpPr txBox="1"/>
          <p:nvPr/>
        </p:nvSpPr>
        <p:spPr>
          <a:xfrm>
            <a:off x="650378" y="2908300"/>
            <a:ext cx="23083244" cy="12416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584200">
              <a:spcBef>
                <a:spcPts val="800"/>
              </a:spcBef>
              <a:buClr>
                <a:srgbClr val="FF2600"/>
              </a:buClr>
              <a:defRPr sz="5500">
                <a:effectLst>
                  <a:outerShdw blurRad="12700" dist="38100" dir="2400000" rotWithShape="0">
                    <a:srgbClr val="000000"/>
                  </a:outerShdw>
                </a:effectLst>
                <a:latin typeface="Cambria"/>
                <a:ea typeface="Cambria"/>
                <a:cs typeface="Cambria"/>
                <a:sym typeface="Cambria"/>
              </a:defRPr>
            </a:pPr>
            <a:r>
              <a:t>“In brief, complexity theory states that systems with a large number of interacting components spontaneously organize themselves into ordered patterns. Sometimes there are several patterns available to the complex system, and ‘perturbations’ of the system can cause it to switch from one pattern to the other.” </a:t>
            </a:r>
          </a:p>
          <a:p>
            <a:pPr defTabSz="584200">
              <a:spcBef>
                <a:spcPts val="800"/>
              </a:spcBef>
              <a:buClr>
                <a:srgbClr val="FF2600"/>
              </a:buClr>
              <a:defRPr sz="5500">
                <a:solidFill>
                  <a:srgbClr val="008F00"/>
                </a:solidFill>
                <a:effectLst>
                  <a:outerShdw blurRad="12700" dist="38100" dir="2400000" rotWithShape="0">
                    <a:srgbClr val="000000"/>
                  </a:outerShdw>
                </a:effectLst>
                <a:latin typeface="Cambria"/>
                <a:ea typeface="Cambria"/>
                <a:cs typeface="Cambria"/>
                <a:sym typeface="Cambria"/>
              </a:defRPr>
            </a:pPr>
            <a:r>
              <a:t>(Behe, p. 189-190)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iterate type="lt">
                                    <p:tmAbs val="0"/>
                                  </p:iterate>
                                  <p:childTnLst>
                                    <p:set>
                                      <p:cBhvr>
                                        <p:cTn id="6" fill="hold"/>
                                        <p:tgtEl>
                                          <p:spTgt spid="178"/>
                                        </p:tgtEl>
                                        <p:attrNameLst>
                                          <p:attrName>style.visibility</p:attrName>
                                        </p:attrNameLst>
                                      </p:cBhvr>
                                      <p:to>
                                        <p:strVal val="visible"/>
                                      </p:to>
                                    </p:set>
                                    <p:anim calcmode="lin" valueType="num">
                                      <p:cBhvr>
                                        <p:cTn id="7" dur="1500" fill="hold"/>
                                        <p:tgtEl>
                                          <p:spTgt spid="178"/>
                                        </p:tgtEl>
                                        <p:attrNameLst>
                                          <p:attrName>ppt_w</p:attrName>
                                        </p:attrNameLst>
                                      </p:cBhvr>
                                      <p:tavLst>
                                        <p:tav tm="0" fmla="#ppt_w*sin(2.5*pi*$)">
                                          <p:val>
                                            <p:fltVal val="0"/>
                                          </p:val>
                                        </p:tav>
                                        <p:tav tm="100000">
                                          <p:val>
                                            <p:fltVal val="1"/>
                                          </p:val>
                                        </p:tav>
                                      </p:tavLst>
                                    </p:anim>
                                    <p:anim calcmode="lin" valueType="num">
                                      <p:cBhvr>
                                        <p:cTn id="8" dur="1500" fill="hold"/>
                                        <p:tgtEl>
                                          <p:spTgt spid="178"/>
                                        </p:tgtEl>
                                        <p:attrNameLst>
                                          <p:attrName>ppt_h</p:attrName>
                                        </p:attrNameLst>
                                      </p:cBhvr>
                                      <p:tavLst>
                                        <p:tav tm="0">
                                          <p:val>
                                            <p:strVal val="#ppt_h"/>
                                          </p:val>
                                        </p:tav>
                                        <p:tav tm="100000">
                                          <p:val>
                                            <p:strVal val="#ppt_h"/>
                                          </p:val>
                                        </p:tav>
                                      </p:tavLst>
                                    </p:anim>
                                  </p:childTnLst>
                                </p:cTn>
                              </p:par>
                            </p:childTnLst>
                          </p:cTn>
                        </p:par>
                        <p:par>
                          <p:cTn id="9" fill="hold">
                            <p:stCondLst>
                              <p:cond delay="1500"/>
                            </p:stCondLst>
                            <p:childTnLst>
                              <p:par>
                                <p:cTn id="10" presetID="22" presetClass="entr" presetSubtype="1" fill="hold" grpId="0" nodeType="afterEffect">
                                  <p:stCondLst>
                                    <p:cond delay="0"/>
                                  </p:stCondLst>
                                  <p:iterate>
                                    <p:tmAbs val="0"/>
                                  </p:iterate>
                                  <p:childTnLst>
                                    <p:set>
                                      <p:cBhvr>
                                        <p:cTn id="11" fill="hold"/>
                                        <p:tgtEl>
                                          <p:spTgt spid="179"/>
                                        </p:tgtEl>
                                        <p:attrNameLst>
                                          <p:attrName>style.visibility</p:attrName>
                                        </p:attrNameLst>
                                      </p:cBhvr>
                                      <p:to>
                                        <p:strVal val="visible"/>
                                      </p:to>
                                    </p:set>
                                    <p:animEffect transition="in" filter="wipe(up)">
                                      <p:cBhvr>
                                        <p:cTn id="12" dur="125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advAuto="0"/>
      <p:bldP spid="179"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omplexity Theory"/>
          <p:cNvSpPr txBox="1">
            <a:spLocks noGrp="1"/>
          </p:cNvSpPr>
          <p:nvPr>
            <p:ph type="title" idx="4294967295"/>
          </p:nvPr>
        </p:nvSpPr>
        <p:spPr>
          <a:xfrm>
            <a:off x="193410" y="381000"/>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t>Complexity Theory</a:t>
            </a:r>
          </a:p>
        </p:txBody>
      </p:sp>
      <p:sp>
        <p:nvSpPr>
          <p:cNvPr id="182" name="“Regarding ID’s specific claims, scientists object that the concept of ‘irreducible complexity’ relies upon a mischaracterization of biological mutation as a relatively linear process involving only the addition of more and more ‘parts,’ rather than a dy"/>
          <p:cNvSpPr txBox="1"/>
          <p:nvPr/>
        </p:nvSpPr>
        <p:spPr>
          <a:xfrm>
            <a:off x="650378" y="2908300"/>
            <a:ext cx="23083244" cy="12416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584200">
              <a:spcBef>
                <a:spcPts val="800"/>
              </a:spcBef>
              <a:buClr>
                <a:srgbClr val="FF2600"/>
              </a:buClr>
              <a:defRPr sz="5500">
                <a:effectLst>
                  <a:outerShdw blurRad="12700" dist="38100" dir="2400000" rotWithShape="0">
                    <a:srgbClr val="000000"/>
                  </a:outerShdw>
                </a:effectLst>
                <a:latin typeface="Cambria"/>
                <a:ea typeface="Cambria"/>
                <a:cs typeface="Cambria"/>
                <a:sym typeface="Cambria"/>
              </a:defRPr>
            </a:pPr>
            <a:r>
              <a:t>“Regarding ID’s specific claims, scientists object that the concept of ‘irreducible complexity’ relies upon a mischaracterization of biological mutation as a relatively linear process involving only the addition of more and more ‘parts,’ rather than a dynamic process that can also reshape, rearrange, or fundamentally alter existing elements and features. Systems that must be fully formed to serve their current function could have easily developed from earlier forms that served a different function, or could be significantly reorganized versions of an earlier form that served the same function.” </a:t>
            </a:r>
          </a:p>
          <a:p>
            <a:pPr defTabSz="584200">
              <a:spcBef>
                <a:spcPts val="800"/>
              </a:spcBef>
              <a:buClr>
                <a:srgbClr val="FF2600"/>
              </a:buClr>
              <a:defRPr sz="5500">
                <a:solidFill>
                  <a:srgbClr val="008F00"/>
                </a:solidFill>
                <a:effectLst>
                  <a:outerShdw blurRad="12700" dist="38100" dir="2400000" rotWithShape="0">
                    <a:srgbClr val="000000"/>
                  </a:outerShdw>
                </a:effectLst>
                <a:latin typeface="Cambria"/>
                <a:ea typeface="Cambria"/>
                <a:cs typeface="Cambria"/>
                <a:sym typeface="Cambria"/>
              </a:defRPr>
            </a:pPr>
            <a:r>
              <a:t>(Collinsworth)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182"/>
                                        </p:tgtEl>
                                        <p:attrNameLst>
                                          <p:attrName>style.visibility</p:attrName>
                                        </p:attrNameLst>
                                      </p:cBhvr>
                                      <p:to>
                                        <p:strVal val="visible"/>
                                      </p:to>
                                    </p:set>
                                    <p:animEffect transition="in" filter="wipe(up)">
                                      <p:cBhvr>
                                        <p:cTn id="7" dur="125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Intelligent Design"/>
          <p:cNvSpPr txBox="1">
            <a:spLocks noGrp="1"/>
          </p:cNvSpPr>
          <p:nvPr>
            <p:ph type="title" idx="4294967295"/>
          </p:nvPr>
        </p:nvSpPr>
        <p:spPr>
          <a:xfrm>
            <a:off x="17726" y="315844"/>
            <a:ext cx="24366274" cy="1910226"/>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0433FF"/>
                </a:solidFill>
                <a:effectLst>
                  <a:outerShdw blurRad="12700" dist="25400" dir="2400000" rotWithShape="0">
                    <a:srgbClr val="000000"/>
                  </a:outerShdw>
                </a:effectLst>
                <a:latin typeface="Arial Black"/>
                <a:ea typeface="Arial Black"/>
                <a:cs typeface="Arial Black"/>
                <a:sym typeface="Arial Black"/>
              </a:defRPr>
            </a:lvl1pPr>
          </a:lstStyle>
          <a:p>
            <a:r>
              <a:t>Intelligent Design</a:t>
            </a:r>
          </a:p>
        </p:txBody>
      </p:sp>
      <p:sp>
        <p:nvSpPr>
          <p:cNvPr id="200" name="Q: What is intelligent design?…"/>
          <p:cNvSpPr txBox="1">
            <a:spLocks noGrp="1"/>
          </p:cNvSpPr>
          <p:nvPr>
            <p:ph type="body" idx="4294967295"/>
          </p:nvPr>
        </p:nvSpPr>
        <p:spPr>
          <a:xfrm>
            <a:off x="1179214" y="3237774"/>
            <a:ext cx="22025572" cy="7240452"/>
          </a:xfrm>
          <a:prstGeom prst="rect">
            <a:avLst/>
          </a:prstGeom>
        </p:spPr>
        <p:txBody>
          <a:bodyPr anchor="t">
            <a:noAutofit/>
          </a:bodyPr>
          <a:lstStyle/>
          <a:p>
            <a:pPr marL="0" indent="0" defTabSz="584200">
              <a:spcBef>
                <a:spcPts val="800"/>
              </a:spcBef>
              <a:buSzTx/>
              <a:buNone/>
              <a:defRPr sz="6000" b="1">
                <a:effectLst>
                  <a:outerShdw blurRad="12700" dist="12700" dir="2400000" rotWithShape="0">
                    <a:srgbClr val="000000"/>
                  </a:outerShdw>
                </a:effectLst>
                <a:latin typeface="Cambria"/>
                <a:ea typeface="Cambria"/>
                <a:cs typeface="Cambria"/>
                <a:sym typeface="Cambria"/>
              </a:defRPr>
            </a:pPr>
            <a:r>
              <a:rPr>
                <a:solidFill>
                  <a:srgbClr val="945200"/>
                </a:solidFill>
              </a:rPr>
              <a:t>Q:</a:t>
            </a:r>
            <a:r>
              <a:t> What is intelligent design?</a:t>
            </a:r>
            <a:br/>
            <a:endParaRPr/>
          </a:p>
          <a:p>
            <a:pPr marL="0" indent="0" defTabSz="584200">
              <a:spcBef>
                <a:spcPts val="800"/>
              </a:spcBef>
              <a:buSzTx/>
              <a:buNone/>
              <a:defRPr sz="6000" b="1">
                <a:effectLst>
                  <a:outerShdw blurRad="12700" dist="12700" dir="2400000" rotWithShape="0">
                    <a:srgbClr val="000000"/>
                  </a:outerShdw>
                </a:effectLst>
                <a:latin typeface="Cambria"/>
                <a:ea typeface="Cambria"/>
                <a:cs typeface="Cambria"/>
                <a:sym typeface="Cambria"/>
              </a:defRPr>
            </a:pPr>
            <a:r>
              <a:rPr>
                <a:solidFill>
                  <a:srgbClr val="FF2600"/>
                </a:solidFill>
              </a:rPr>
              <a:t>A:</a:t>
            </a:r>
            <a:r>
              <a:t> </a:t>
            </a:r>
            <a:r>
              <a:rPr b="0"/>
              <a:t>Intelligent design (ID) is a pseudoscientific set of beliefs based on the notion that life on earth is so complex that it cannot be explained by the scientific theory of evolution and therefore must have been designed by a supernatural entity. </a:t>
            </a:r>
          </a:p>
        </p:txBody>
      </p:sp>
      <p:sp>
        <p:nvSpPr>
          <p:cNvPr id="201" name="aclu.org"/>
          <p:cNvSpPr txBox="1"/>
          <p:nvPr/>
        </p:nvSpPr>
        <p:spPr>
          <a:xfrm>
            <a:off x="381698" y="287866"/>
            <a:ext cx="4440694"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solidFill>
                  <a:srgbClr val="945200"/>
                </a:solidFill>
                <a:latin typeface="Helvetica"/>
                <a:ea typeface="Helvetica"/>
                <a:cs typeface="Helvetica"/>
                <a:sym typeface="Helvetica"/>
              </a:defRPr>
            </a:lvl1pPr>
          </a:lstStyle>
          <a:p>
            <a:r>
              <a:t>aclu.org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200">
                                            <p:bg/>
                                          </p:spTgt>
                                        </p:tgtEl>
                                        <p:attrNameLst>
                                          <p:attrName>style.visibility</p:attrName>
                                        </p:attrNameLst>
                                      </p:cBhvr>
                                      <p:to>
                                        <p:strVal val="visible"/>
                                      </p:to>
                                    </p:set>
                                    <p:animEffect transition="in" filter="wipe(left)">
                                      <p:cBhvr>
                                        <p:cTn id="7" dur="1250"/>
                                        <p:tgtEl>
                                          <p:spTgt spid="200">
                                            <p:bg/>
                                          </p:spTgt>
                                        </p:tgtEl>
                                      </p:cBhvr>
                                    </p:animEffect>
                                  </p:childTnLst>
                                </p:cTn>
                              </p:par>
                              <p:par>
                                <p:cTn id="8" presetID="22" presetClass="entr" presetSubtype="8" fill="hold" grpId="1" nodeType="withEffect">
                                  <p:stCondLst>
                                    <p:cond delay="0"/>
                                  </p:stCondLst>
                                  <p:iterate>
                                    <p:tmAbs val="0"/>
                                  </p:iterate>
                                  <p:childTnLst>
                                    <p:set>
                                      <p:cBhvr>
                                        <p:cTn id="9" fill="hold"/>
                                        <p:tgtEl>
                                          <p:spTgt spid="200">
                                            <p:txEl>
                                              <p:pRg st="0" end="0"/>
                                            </p:txEl>
                                          </p:spTgt>
                                        </p:tgtEl>
                                        <p:attrNameLst>
                                          <p:attrName>style.visibility</p:attrName>
                                        </p:attrNameLst>
                                      </p:cBhvr>
                                      <p:to>
                                        <p:strVal val="visible"/>
                                      </p:to>
                                    </p:set>
                                    <p:animEffect transition="in" filter="wipe(left)">
                                      <p:cBhvr>
                                        <p:cTn id="10" dur="1250"/>
                                        <p:tgtEl>
                                          <p:spTgt spid="200">
                                            <p:txEl>
                                              <p:pRg st="0" end="0"/>
                                            </p:txEl>
                                          </p:spTgt>
                                        </p:tgtEl>
                                      </p:cBhvr>
                                    </p:animEffect>
                                  </p:childTnLst>
                                </p:cTn>
                              </p:par>
                            </p:childTnLst>
                          </p:cTn>
                        </p:par>
                        <p:par>
                          <p:cTn id="11" fill="hold">
                            <p:stCondLst>
                              <p:cond delay="1250"/>
                            </p:stCondLst>
                            <p:childTnLst>
                              <p:par>
                                <p:cTn id="12" presetID="22" presetClass="entr" presetSubtype="8" fill="hold" grpId="1" nodeType="afterEffect">
                                  <p:stCondLst>
                                    <p:cond delay="0"/>
                                  </p:stCondLst>
                                  <p:iterate>
                                    <p:tmAbs val="0"/>
                                  </p:iterate>
                                  <p:childTnLst>
                                    <p:set>
                                      <p:cBhvr>
                                        <p:cTn id="13" fill="hold"/>
                                        <p:tgtEl>
                                          <p:spTgt spid="200">
                                            <p:txEl>
                                              <p:pRg st="1" end="1"/>
                                            </p:txEl>
                                          </p:spTgt>
                                        </p:tgtEl>
                                        <p:attrNameLst>
                                          <p:attrName>style.visibility</p:attrName>
                                        </p:attrNameLst>
                                      </p:cBhvr>
                                      <p:to>
                                        <p:strVal val="visible"/>
                                      </p:to>
                                    </p:set>
                                    <p:animEffect transition="in" filter="wipe(left)">
                                      <p:cBhvr>
                                        <p:cTn id="14" dur="1250"/>
                                        <p:tgtEl>
                                          <p:spTgt spid="2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1" build="p" bldLvl="5"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Intelligent Design"/>
          <p:cNvSpPr txBox="1">
            <a:spLocks noGrp="1"/>
          </p:cNvSpPr>
          <p:nvPr>
            <p:ph type="title" idx="4294967295"/>
          </p:nvPr>
        </p:nvSpPr>
        <p:spPr>
          <a:xfrm>
            <a:off x="17726" y="315844"/>
            <a:ext cx="24366274" cy="1910226"/>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0433FF"/>
                </a:solidFill>
                <a:effectLst>
                  <a:outerShdw blurRad="12700" dist="25400" dir="2400000" rotWithShape="0">
                    <a:srgbClr val="000000"/>
                  </a:outerShdw>
                </a:effectLst>
                <a:latin typeface="Arial Black"/>
                <a:ea typeface="Arial Black"/>
                <a:cs typeface="Arial Black"/>
                <a:sym typeface="Arial Black"/>
              </a:defRPr>
            </a:lvl1pPr>
          </a:lstStyle>
          <a:p>
            <a:r>
              <a:t>Intelligent Design</a:t>
            </a:r>
          </a:p>
        </p:txBody>
      </p:sp>
      <p:sp>
        <p:nvSpPr>
          <p:cNvPr id="204" name="Q: Is ID a scientific theory?…"/>
          <p:cNvSpPr txBox="1">
            <a:spLocks noGrp="1"/>
          </p:cNvSpPr>
          <p:nvPr>
            <p:ph type="body" idx="4294967295"/>
          </p:nvPr>
        </p:nvSpPr>
        <p:spPr>
          <a:xfrm>
            <a:off x="1179214" y="3009174"/>
            <a:ext cx="22025572" cy="8415698"/>
          </a:xfrm>
          <a:prstGeom prst="rect">
            <a:avLst/>
          </a:prstGeom>
        </p:spPr>
        <p:txBody>
          <a:bodyPr anchor="t">
            <a:noAutofit/>
          </a:bodyPr>
          <a:lstStyle/>
          <a:p>
            <a:pPr marL="0" indent="0" defTabSz="584200">
              <a:spcBef>
                <a:spcPts val="800"/>
              </a:spcBef>
              <a:buSzTx/>
              <a:buNone/>
              <a:defRPr sz="6000" b="1">
                <a:effectLst>
                  <a:outerShdw blurRad="12700" dist="12700" dir="2400000" rotWithShape="0">
                    <a:srgbClr val="000000"/>
                  </a:outerShdw>
                </a:effectLst>
                <a:latin typeface="Cambria"/>
                <a:ea typeface="Cambria"/>
                <a:cs typeface="Cambria"/>
                <a:sym typeface="Cambria"/>
              </a:defRPr>
            </a:pPr>
            <a:r>
              <a:rPr>
                <a:solidFill>
                  <a:srgbClr val="945200"/>
                </a:solidFill>
              </a:rPr>
              <a:t>Q:</a:t>
            </a:r>
            <a:r>
              <a:t> Is ID a scientific theory?</a:t>
            </a:r>
          </a:p>
          <a:p>
            <a:pPr marL="0" indent="0" defTabSz="584200">
              <a:spcBef>
                <a:spcPts val="800"/>
              </a:spcBef>
              <a:buSzTx/>
              <a:buNone/>
              <a:defRPr sz="6000" b="1">
                <a:effectLst>
                  <a:outerShdw blurRad="12700" dist="12700" dir="2400000" rotWithShape="0">
                    <a:srgbClr val="000000"/>
                  </a:outerShdw>
                </a:effectLst>
                <a:latin typeface="Cambria"/>
                <a:ea typeface="Cambria"/>
                <a:cs typeface="Cambria"/>
                <a:sym typeface="Cambria"/>
              </a:defRPr>
            </a:pPr>
            <a:br/>
            <a:r>
              <a:rPr>
                <a:solidFill>
                  <a:srgbClr val="FF2600"/>
                </a:solidFill>
              </a:rPr>
              <a:t>A:</a:t>
            </a:r>
            <a:r>
              <a:t> </a:t>
            </a:r>
            <a:r>
              <a:rPr b="0"/>
              <a:t>No. A scientific theory must be testable and based on observable evidence. A scientific theory makes predictions about occurrences in the natural world that can then be tested through scientific experimentation. ID makes no predictions and cannot be scrutinized using the scientific method. So although proponents of ID couch their views in scientific terms, their assertion that ID is a scientific theory is false.</a:t>
            </a:r>
          </a:p>
        </p:txBody>
      </p:sp>
      <p:sp>
        <p:nvSpPr>
          <p:cNvPr id="205" name="aclu.org"/>
          <p:cNvSpPr txBox="1"/>
          <p:nvPr/>
        </p:nvSpPr>
        <p:spPr>
          <a:xfrm>
            <a:off x="381698" y="287866"/>
            <a:ext cx="4440694"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solidFill>
                  <a:srgbClr val="945200"/>
                </a:solidFill>
                <a:latin typeface="Helvetica"/>
                <a:ea typeface="Helvetica"/>
                <a:cs typeface="Helvetica"/>
                <a:sym typeface="Helvetica"/>
              </a:defRPr>
            </a:lvl1pPr>
          </a:lstStyle>
          <a:p>
            <a:r>
              <a:t>aclu.org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204">
                                            <p:bg/>
                                          </p:spTgt>
                                        </p:tgtEl>
                                        <p:attrNameLst>
                                          <p:attrName>style.visibility</p:attrName>
                                        </p:attrNameLst>
                                      </p:cBhvr>
                                      <p:to>
                                        <p:strVal val="visible"/>
                                      </p:to>
                                    </p:set>
                                    <p:animEffect transition="in" filter="wipe(left)">
                                      <p:cBhvr>
                                        <p:cTn id="7" dur="1250"/>
                                        <p:tgtEl>
                                          <p:spTgt spid="204">
                                            <p:bg/>
                                          </p:spTgt>
                                        </p:tgtEl>
                                      </p:cBhvr>
                                    </p:animEffect>
                                  </p:childTnLst>
                                </p:cTn>
                              </p:par>
                              <p:par>
                                <p:cTn id="8" presetID="22" presetClass="entr" presetSubtype="8" fill="hold" grpId="1" nodeType="withEffect">
                                  <p:stCondLst>
                                    <p:cond delay="0"/>
                                  </p:stCondLst>
                                  <p:iterate>
                                    <p:tmAbs val="0"/>
                                  </p:iterate>
                                  <p:childTnLst>
                                    <p:set>
                                      <p:cBhvr>
                                        <p:cTn id="9" fill="hold"/>
                                        <p:tgtEl>
                                          <p:spTgt spid="204">
                                            <p:txEl>
                                              <p:pRg st="0" end="0"/>
                                            </p:txEl>
                                          </p:spTgt>
                                        </p:tgtEl>
                                        <p:attrNameLst>
                                          <p:attrName>style.visibility</p:attrName>
                                        </p:attrNameLst>
                                      </p:cBhvr>
                                      <p:to>
                                        <p:strVal val="visible"/>
                                      </p:to>
                                    </p:set>
                                    <p:animEffect transition="in" filter="wipe(left)">
                                      <p:cBhvr>
                                        <p:cTn id="10" dur="1250"/>
                                        <p:tgtEl>
                                          <p:spTgt spid="204">
                                            <p:txEl>
                                              <p:pRg st="0" end="0"/>
                                            </p:txEl>
                                          </p:spTgt>
                                        </p:tgtEl>
                                      </p:cBhvr>
                                    </p:animEffect>
                                  </p:childTnLst>
                                </p:cTn>
                              </p:par>
                            </p:childTnLst>
                          </p:cTn>
                        </p:par>
                        <p:par>
                          <p:cTn id="11" fill="hold">
                            <p:stCondLst>
                              <p:cond delay="1250"/>
                            </p:stCondLst>
                            <p:childTnLst>
                              <p:par>
                                <p:cTn id="12" presetID="22" presetClass="entr" presetSubtype="8" fill="hold" grpId="1" nodeType="afterEffect">
                                  <p:stCondLst>
                                    <p:cond delay="0"/>
                                  </p:stCondLst>
                                  <p:iterate>
                                    <p:tmAbs val="0"/>
                                  </p:iterate>
                                  <p:childTnLst>
                                    <p:set>
                                      <p:cBhvr>
                                        <p:cTn id="13" fill="hold"/>
                                        <p:tgtEl>
                                          <p:spTgt spid="204">
                                            <p:txEl>
                                              <p:pRg st="1" end="1"/>
                                            </p:txEl>
                                          </p:spTgt>
                                        </p:tgtEl>
                                        <p:attrNameLst>
                                          <p:attrName>style.visibility</p:attrName>
                                        </p:attrNameLst>
                                      </p:cBhvr>
                                      <p:to>
                                        <p:strVal val="visible"/>
                                      </p:to>
                                    </p:set>
                                    <p:animEffect transition="in" filter="wipe(left)">
                                      <p:cBhvr>
                                        <p:cTn id="14" dur="1250"/>
                                        <p:tgtEl>
                                          <p:spTgt spid="20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1" build="p" bldLvl="5"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Intelligent Design"/>
          <p:cNvSpPr txBox="1">
            <a:spLocks noGrp="1"/>
          </p:cNvSpPr>
          <p:nvPr>
            <p:ph type="title" idx="4294967295"/>
          </p:nvPr>
        </p:nvSpPr>
        <p:spPr>
          <a:xfrm>
            <a:off x="17726" y="315844"/>
            <a:ext cx="24366274" cy="1910226"/>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0433FF"/>
                </a:solidFill>
                <a:effectLst>
                  <a:outerShdw blurRad="12700" dist="25400" dir="2400000" rotWithShape="0">
                    <a:srgbClr val="000000"/>
                  </a:outerShdw>
                </a:effectLst>
                <a:latin typeface="Arial Black"/>
                <a:ea typeface="Arial Black"/>
                <a:cs typeface="Arial Black"/>
                <a:sym typeface="Arial Black"/>
              </a:defRPr>
            </a:lvl1pPr>
          </a:lstStyle>
          <a:p>
            <a:r>
              <a:t>Intelligent Design</a:t>
            </a:r>
          </a:p>
        </p:txBody>
      </p:sp>
      <p:sp>
        <p:nvSpPr>
          <p:cNvPr id="208" name="Q: What is biological evolution?…"/>
          <p:cNvSpPr txBox="1">
            <a:spLocks noGrp="1"/>
          </p:cNvSpPr>
          <p:nvPr>
            <p:ph type="body" idx="4294967295"/>
          </p:nvPr>
        </p:nvSpPr>
        <p:spPr>
          <a:xfrm>
            <a:off x="1179214" y="3237774"/>
            <a:ext cx="22025572" cy="8415698"/>
          </a:xfrm>
          <a:prstGeom prst="rect">
            <a:avLst/>
          </a:prstGeom>
        </p:spPr>
        <p:txBody>
          <a:bodyPr anchor="t">
            <a:noAutofit/>
          </a:bodyPr>
          <a:lstStyle/>
          <a:p>
            <a:pPr marL="0" indent="0" defTabSz="584200">
              <a:spcBef>
                <a:spcPts val="800"/>
              </a:spcBef>
              <a:buSzTx/>
              <a:buNone/>
              <a:defRPr sz="6000" b="1">
                <a:effectLst>
                  <a:outerShdw blurRad="12700" dist="12700" dir="2400000" rotWithShape="0">
                    <a:srgbClr val="000000"/>
                  </a:outerShdw>
                </a:effectLst>
                <a:latin typeface="Cambria"/>
                <a:ea typeface="Cambria"/>
                <a:cs typeface="Cambria"/>
                <a:sym typeface="Cambria"/>
              </a:defRPr>
            </a:pPr>
            <a:r>
              <a:rPr>
                <a:solidFill>
                  <a:srgbClr val="945200"/>
                </a:solidFill>
              </a:rPr>
              <a:t>Q:</a:t>
            </a:r>
            <a:r>
              <a:t> What is biological evolution?</a:t>
            </a:r>
          </a:p>
          <a:p>
            <a:pPr marL="0" indent="0" defTabSz="584200">
              <a:spcBef>
                <a:spcPts val="800"/>
              </a:spcBef>
              <a:buSzTx/>
              <a:buNone/>
              <a:defRPr sz="6000" b="1">
                <a:effectLst>
                  <a:outerShdw blurRad="12700" dist="12700" dir="2400000" rotWithShape="0">
                    <a:srgbClr val="000000"/>
                  </a:outerShdw>
                </a:effectLst>
                <a:latin typeface="Cambria"/>
                <a:ea typeface="Cambria"/>
                <a:cs typeface="Cambria"/>
                <a:sym typeface="Cambria"/>
              </a:defRPr>
            </a:pPr>
            <a:br/>
            <a:r>
              <a:rPr>
                <a:solidFill>
                  <a:srgbClr val="FF2600"/>
                </a:solidFill>
              </a:rPr>
              <a:t>A:</a:t>
            </a:r>
            <a:r>
              <a:t> </a:t>
            </a:r>
            <a:r>
              <a:rPr b="0"/>
              <a:t>Biological evolution is a scientific theory that explains how life on earth has changed over time. The belief that species have evolved existed before Darwin, and was first stimulated by finding fossils of animals that no longer exist. Evolution has undergone many important developments since Darwin's time, most notably the incorporation of genetics. </a:t>
            </a:r>
          </a:p>
        </p:txBody>
      </p:sp>
      <p:sp>
        <p:nvSpPr>
          <p:cNvPr id="209" name="aclu.org"/>
          <p:cNvSpPr txBox="1"/>
          <p:nvPr/>
        </p:nvSpPr>
        <p:spPr>
          <a:xfrm>
            <a:off x="381698" y="287866"/>
            <a:ext cx="4440694"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solidFill>
                  <a:srgbClr val="945200"/>
                </a:solidFill>
                <a:latin typeface="Helvetica"/>
                <a:ea typeface="Helvetica"/>
                <a:cs typeface="Helvetica"/>
                <a:sym typeface="Helvetica"/>
              </a:defRPr>
            </a:lvl1pPr>
          </a:lstStyle>
          <a:p>
            <a:r>
              <a:t>aclu.org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208">
                                            <p:bg/>
                                          </p:spTgt>
                                        </p:tgtEl>
                                        <p:attrNameLst>
                                          <p:attrName>style.visibility</p:attrName>
                                        </p:attrNameLst>
                                      </p:cBhvr>
                                      <p:to>
                                        <p:strVal val="visible"/>
                                      </p:to>
                                    </p:set>
                                    <p:animEffect transition="in" filter="wipe(left)">
                                      <p:cBhvr>
                                        <p:cTn id="7" dur="1250"/>
                                        <p:tgtEl>
                                          <p:spTgt spid="208">
                                            <p:bg/>
                                          </p:spTgt>
                                        </p:tgtEl>
                                      </p:cBhvr>
                                    </p:animEffect>
                                  </p:childTnLst>
                                </p:cTn>
                              </p:par>
                              <p:par>
                                <p:cTn id="8" presetID="22" presetClass="entr" presetSubtype="8" fill="hold" grpId="1" nodeType="withEffect">
                                  <p:stCondLst>
                                    <p:cond delay="0"/>
                                  </p:stCondLst>
                                  <p:iterate>
                                    <p:tmAbs val="0"/>
                                  </p:iterate>
                                  <p:childTnLst>
                                    <p:set>
                                      <p:cBhvr>
                                        <p:cTn id="9" fill="hold"/>
                                        <p:tgtEl>
                                          <p:spTgt spid="208">
                                            <p:txEl>
                                              <p:pRg st="0" end="0"/>
                                            </p:txEl>
                                          </p:spTgt>
                                        </p:tgtEl>
                                        <p:attrNameLst>
                                          <p:attrName>style.visibility</p:attrName>
                                        </p:attrNameLst>
                                      </p:cBhvr>
                                      <p:to>
                                        <p:strVal val="visible"/>
                                      </p:to>
                                    </p:set>
                                    <p:animEffect transition="in" filter="wipe(left)">
                                      <p:cBhvr>
                                        <p:cTn id="10" dur="1250"/>
                                        <p:tgtEl>
                                          <p:spTgt spid="208">
                                            <p:txEl>
                                              <p:pRg st="0" end="0"/>
                                            </p:txEl>
                                          </p:spTgt>
                                        </p:tgtEl>
                                      </p:cBhvr>
                                    </p:animEffect>
                                  </p:childTnLst>
                                </p:cTn>
                              </p:par>
                            </p:childTnLst>
                          </p:cTn>
                        </p:par>
                        <p:par>
                          <p:cTn id="11" fill="hold">
                            <p:stCondLst>
                              <p:cond delay="1250"/>
                            </p:stCondLst>
                            <p:childTnLst>
                              <p:par>
                                <p:cTn id="12" presetID="22" presetClass="entr" presetSubtype="8" fill="hold" grpId="1" nodeType="afterEffect">
                                  <p:stCondLst>
                                    <p:cond delay="0"/>
                                  </p:stCondLst>
                                  <p:iterate>
                                    <p:tmAbs val="0"/>
                                  </p:iterate>
                                  <p:childTnLst>
                                    <p:set>
                                      <p:cBhvr>
                                        <p:cTn id="13" fill="hold"/>
                                        <p:tgtEl>
                                          <p:spTgt spid="208">
                                            <p:txEl>
                                              <p:pRg st="1" end="1"/>
                                            </p:txEl>
                                          </p:spTgt>
                                        </p:tgtEl>
                                        <p:attrNameLst>
                                          <p:attrName>style.visibility</p:attrName>
                                        </p:attrNameLst>
                                      </p:cBhvr>
                                      <p:to>
                                        <p:strVal val="visible"/>
                                      </p:to>
                                    </p:set>
                                    <p:animEffect transition="in" filter="wipe(left)">
                                      <p:cBhvr>
                                        <p:cTn id="14" dur="1250"/>
                                        <p:tgtEl>
                                          <p:spTgt spid="2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1"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Group"/>
          <p:cNvGrpSpPr/>
          <p:nvPr/>
        </p:nvGrpSpPr>
        <p:grpSpPr>
          <a:xfrm>
            <a:off x="-862153" y="-1"/>
            <a:ext cx="25490500" cy="12650883"/>
            <a:chOff x="0" y="0"/>
            <a:chExt cx="25490499" cy="12650881"/>
          </a:xfrm>
        </p:grpSpPr>
        <p:pic>
          <p:nvPicPr>
            <p:cNvPr id="131" name="Image" descr="Image"/>
            <p:cNvPicPr>
              <a:picLocks noChangeAspect="1"/>
            </p:cNvPicPr>
            <p:nvPr/>
          </p:nvPicPr>
          <p:blipFill>
            <a:blip r:embed="rId2"/>
            <a:stretch>
              <a:fillRect/>
            </a:stretch>
          </p:blipFill>
          <p:spPr>
            <a:xfrm>
              <a:off x="0" y="24233"/>
              <a:ext cx="12626648" cy="12626649"/>
            </a:xfrm>
            <a:prstGeom prst="rect">
              <a:avLst/>
            </a:prstGeom>
            <a:ln w="12700" cap="flat">
              <a:noFill/>
              <a:miter lim="400000"/>
            </a:ln>
            <a:effectLst/>
          </p:spPr>
        </p:pic>
        <p:pic>
          <p:nvPicPr>
            <p:cNvPr id="132" name="Image" descr="Image"/>
            <p:cNvPicPr>
              <a:picLocks noChangeAspect="1"/>
            </p:cNvPicPr>
            <p:nvPr/>
          </p:nvPicPr>
          <p:blipFill>
            <a:blip r:embed="rId2"/>
            <a:srcRect l="30601"/>
            <a:stretch>
              <a:fillRect/>
            </a:stretch>
          </p:blipFill>
          <p:spPr>
            <a:xfrm>
              <a:off x="10242287" y="12116"/>
              <a:ext cx="8762694" cy="12626649"/>
            </a:xfrm>
            <a:prstGeom prst="rect">
              <a:avLst/>
            </a:prstGeom>
            <a:ln w="12700" cap="flat">
              <a:noFill/>
              <a:miter lim="400000"/>
            </a:ln>
            <a:effectLst/>
          </p:spPr>
        </p:pic>
        <p:pic>
          <p:nvPicPr>
            <p:cNvPr id="133" name="Image" descr="Image"/>
            <p:cNvPicPr>
              <a:picLocks noChangeAspect="1"/>
            </p:cNvPicPr>
            <p:nvPr/>
          </p:nvPicPr>
          <p:blipFill>
            <a:blip r:embed="rId2"/>
            <a:srcRect l="30601"/>
            <a:stretch>
              <a:fillRect/>
            </a:stretch>
          </p:blipFill>
          <p:spPr>
            <a:xfrm>
              <a:off x="16727806" y="0"/>
              <a:ext cx="8762694" cy="12626648"/>
            </a:xfrm>
            <a:prstGeom prst="rect">
              <a:avLst/>
            </a:prstGeom>
            <a:ln w="12700" cap="flat">
              <a:noFill/>
              <a:miter lim="400000"/>
            </a:ln>
            <a:effectLst/>
          </p:spPr>
        </p:pic>
      </p:grpSp>
      <p:sp>
        <p:nvSpPr>
          <p:cNvPr id="135" name="Existence of God"/>
          <p:cNvSpPr txBox="1"/>
          <p:nvPr/>
        </p:nvSpPr>
        <p:spPr>
          <a:xfrm>
            <a:off x="548245" y="2794000"/>
            <a:ext cx="3609968"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700" b="0">
                <a:effectLst>
                  <a:outerShdw blurRad="12700" dist="25400" dir="2400000" rotWithShape="0">
                    <a:srgbClr val="000000"/>
                  </a:outerShdw>
                </a:effectLst>
                <a:latin typeface="Arial Rounded MT Bold"/>
                <a:ea typeface="Arial Rounded MT Bold"/>
                <a:cs typeface="Arial Rounded MT Bold"/>
                <a:sym typeface="Arial Rounded MT Bold"/>
              </a:defRPr>
            </a:lvl1pPr>
          </a:lstStyle>
          <a:p>
            <a:r>
              <a:t>Existence of God</a:t>
            </a:r>
          </a:p>
        </p:txBody>
      </p:sp>
      <p:sp>
        <p:nvSpPr>
          <p:cNvPr id="136" name="Need for Special Revelation"/>
          <p:cNvSpPr txBox="1"/>
          <p:nvPr/>
        </p:nvSpPr>
        <p:spPr>
          <a:xfrm>
            <a:off x="3837545" y="8407399"/>
            <a:ext cx="3609968" cy="215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700" b="0">
                <a:effectLst>
                  <a:outerShdw blurRad="12700" dist="25400" dir="2400000" rotWithShape="0">
                    <a:srgbClr val="000000"/>
                  </a:outerShdw>
                </a:effectLst>
                <a:latin typeface="Arial Rounded MT Bold"/>
                <a:ea typeface="Arial Rounded MT Bold"/>
                <a:cs typeface="Arial Rounded MT Bold"/>
                <a:sym typeface="Arial Rounded MT Bold"/>
              </a:defRPr>
            </a:lvl1pPr>
          </a:lstStyle>
          <a:p>
            <a:r>
              <a:t>Need for Special Revelation</a:t>
            </a:r>
          </a:p>
        </p:txBody>
      </p:sp>
      <p:sp>
        <p:nvSpPr>
          <p:cNvPr id="137" name="The Bible: Divine Revelation"/>
          <p:cNvSpPr txBox="1"/>
          <p:nvPr/>
        </p:nvSpPr>
        <p:spPr>
          <a:xfrm>
            <a:off x="7126845" y="2514599"/>
            <a:ext cx="3609968" cy="215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700" b="0">
                <a:effectLst>
                  <a:outerShdw blurRad="12700" dist="25400" dir="2400000" rotWithShape="0">
                    <a:srgbClr val="000000"/>
                  </a:outerShdw>
                </a:effectLst>
                <a:latin typeface="Arial Rounded MT Bold"/>
                <a:ea typeface="Arial Rounded MT Bold"/>
                <a:cs typeface="Arial Rounded MT Bold"/>
                <a:sym typeface="Arial Rounded MT Bold"/>
              </a:defRPr>
            </a:lvl1pPr>
          </a:lstStyle>
          <a:p>
            <a:r>
              <a:t>The Bible: Divine Revelation</a:t>
            </a:r>
          </a:p>
        </p:txBody>
      </p:sp>
      <p:sp>
        <p:nvSpPr>
          <p:cNvPr id="138" name="Inspired:…"/>
          <p:cNvSpPr txBox="1"/>
          <p:nvPr/>
        </p:nvSpPr>
        <p:spPr>
          <a:xfrm>
            <a:off x="10422606" y="8407399"/>
            <a:ext cx="3609968" cy="215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700" b="0">
                <a:effectLst>
                  <a:outerShdw blurRad="12700" dist="25400" dir="2400000" rotWithShape="0">
                    <a:srgbClr val="000000"/>
                  </a:outerShdw>
                </a:effectLst>
                <a:latin typeface="Arial Rounded MT Bold"/>
                <a:ea typeface="Arial Rounded MT Bold"/>
                <a:cs typeface="Arial Rounded MT Bold"/>
                <a:sym typeface="Arial Rounded MT Bold"/>
              </a:defRPr>
            </a:pPr>
            <a:r>
              <a:t>Inspired: </a:t>
            </a:r>
          </a:p>
          <a:p>
            <a:pPr>
              <a:defRPr sz="4700" b="0">
                <a:effectLst>
                  <a:outerShdw blurRad="12700" dist="25400" dir="2400000" rotWithShape="0">
                    <a:srgbClr val="000000"/>
                  </a:outerShdw>
                </a:effectLst>
                <a:latin typeface="Arial Rounded MT Bold"/>
                <a:ea typeface="Arial Rounded MT Bold"/>
                <a:cs typeface="Arial Rounded MT Bold"/>
                <a:sym typeface="Arial Rounded MT Bold"/>
              </a:defRPr>
            </a:pPr>
            <a:r>
              <a:t>All or Just Part?</a:t>
            </a:r>
          </a:p>
        </p:txBody>
      </p:sp>
      <p:sp>
        <p:nvSpPr>
          <p:cNvPr id="139" name="Transmission Process"/>
          <p:cNvSpPr txBox="1"/>
          <p:nvPr/>
        </p:nvSpPr>
        <p:spPr>
          <a:xfrm>
            <a:off x="13527645" y="2857500"/>
            <a:ext cx="4023711"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700" b="0">
                <a:effectLst>
                  <a:outerShdw blurRad="12700" dist="25400" dir="2400000" rotWithShape="0">
                    <a:srgbClr val="000000"/>
                  </a:outerShdw>
                </a:effectLst>
                <a:latin typeface="Arial Rounded MT Bold"/>
                <a:ea typeface="Arial Rounded MT Bold"/>
                <a:cs typeface="Arial Rounded MT Bold"/>
                <a:sym typeface="Arial Rounded MT Bold"/>
              </a:defRPr>
            </a:lvl1pPr>
          </a:lstStyle>
          <a:p>
            <a:r>
              <a:t>Transmission Process</a:t>
            </a:r>
          </a:p>
        </p:txBody>
      </p:sp>
      <p:sp>
        <p:nvSpPr>
          <p:cNvPr id="140" name="Interpretation:…"/>
          <p:cNvSpPr txBox="1"/>
          <p:nvPr/>
        </p:nvSpPr>
        <p:spPr>
          <a:xfrm>
            <a:off x="16017898" y="8394700"/>
            <a:ext cx="5649377" cy="243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000" b="0">
                <a:effectLst>
                  <a:outerShdw blurRad="12700" dist="25400" dir="2400000" rotWithShape="0">
                    <a:srgbClr val="000000"/>
                  </a:outerShdw>
                </a:effectLst>
                <a:latin typeface="Arial Rounded MT Bold"/>
                <a:ea typeface="Arial Rounded MT Bold"/>
                <a:cs typeface="Arial Rounded MT Bold"/>
                <a:sym typeface="Arial Rounded MT Bold"/>
              </a:defRPr>
            </a:pPr>
            <a:r>
              <a:t>Interpretation:</a:t>
            </a:r>
          </a:p>
          <a:p>
            <a:pPr>
              <a:defRPr sz="4000" b="0">
                <a:effectLst>
                  <a:outerShdw blurRad="12700" dist="25400" dir="2400000" rotWithShape="0">
                    <a:srgbClr val="000000"/>
                  </a:outerShdw>
                </a:effectLst>
                <a:latin typeface="Arial Rounded MT Bold"/>
                <a:ea typeface="Arial Rounded MT Bold"/>
                <a:cs typeface="Arial Rounded MT Bold"/>
                <a:sym typeface="Arial Rounded MT Bold"/>
              </a:defRPr>
            </a:pPr>
            <a:r>
              <a:t>Literal or figurative?</a:t>
            </a:r>
          </a:p>
          <a:p>
            <a:pPr>
              <a:defRPr sz="4000" b="0">
                <a:effectLst>
                  <a:outerShdw blurRad="12700" dist="25400" dir="2400000" rotWithShape="0">
                    <a:srgbClr val="000000"/>
                  </a:outerShdw>
                </a:effectLst>
                <a:latin typeface="Arial Rounded MT Bold"/>
                <a:ea typeface="Arial Rounded MT Bold"/>
                <a:cs typeface="Arial Rounded MT Bold"/>
                <a:sym typeface="Arial Rounded MT Bold"/>
              </a:defRPr>
            </a:pPr>
            <a:r>
              <a:t>Cultural?</a:t>
            </a:r>
          </a:p>
          <a:p>
            <a:pPr>
              <a:defRPr sz="4000" b="0">
                <a:effectLst>
                  <a:outerShdw blurRad="12700" dist="25400" dir="2400000" rotWithShape="0">
                    <a:srgbClr val="000000"/>
                  </a:outerShdw>
                </a:effectLst>
                <a:latin typeface="Arial Rounded MT Bold"/>
                <a:ea typeface="Arial Rounded MT Bold"/>
                <a:cs typeface="Arial Rounded MT Bold"/>
                <a:sym typeface="Arial Rounded MT Bold"/>
              </a:defRPr>
            </a:pPr>
            <a:r>
              <a:t>Covenant?</a:t>
            </a:r>
          </a:p>
        </p:txBody>
      </p:sp>
      <p:sp>
        <p:nvSpPr>
          <p:cNvPr id="141" name="Authoritative…"/>
          <p:cNvSpPr txBox="1"/>
          <p:nvPr/>
        </p:nvSpPr>
        <p:spPr>
          <a:xfrm>
            <a:off x="19605662" y="2857500"/>
            <a:ext cx="4023710"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700" b="0">
                <a:solidFill>
                  <a:srgbClr val="945200"/>
                </a:solidFill>
                <a:effectLst>
                  <a:outerShdw blurRad="12700" dist="38100" dir="2400000" rotWithShape="0">
                    <a:srgbClr val="000000"/>
                  </a:outerShdw>
                </a:effectLst>
                <a:latin typeface="Arial Rounded MT Bold"/>
                <a:ea typeface="Arial Rounded MT Bold"/>
                <a:cs typeface="Arial Rounded MT Bold"/>
                <a:sym typeface="Arial Rounded MT Bold"/>
              </a:defRPr>
            </a:pPr>
            <a:r>
              <a:t>Authoritative</a:t>
            </a:r>
          </a:p>
          <a:p>
            <a:pPr>
              <a:defRPr sz="4700" b="0">
                <a:solidFill>
                  <a:srgbClr val="945200"/>
                </a:solidFill>
                <a:effectLst>
                  <a:outerShdw blurRad="12700" dist="38100" dir="2400000" rotWithShape="0">
                    <a:srgbClr val="000000"/>
                  </a:outerShdw>
                </a:effectLst>
                <a:latin typeface="Arial Rounded MT Bold"/>
                <a:ea typeface="Arial Rounded MT Bold"/>
                <a:cs typeface="Arial Rounded MT Bold"/>
                <a:sym typeface="Arial Rounded MT Bold"/>
              </a:defRPr>
            </a:pPr>
            <a:r>
              <a:t>Scripture</a:t>
            </a:r>
          </a:p>
        </p:txBody>
      </p:sp>
      <p:sp>
        <p:nvSpPr>
          <p:cNvPr id="142" name="Line"/>
          <p:cNvSpPr/>
          <p:nvPr/>
        </p:nvSpPr>
        <p:spPr>
          <a:xfrm>
            <a:off x="8931829" y="8648700"/>
            <a:ext cx="1" cy="3237646"/>
          </a:xfrm>
          <a:prstGeom prst="line">
            <a:avLst/>
          </a:prstGeom>
          <a:ln w="1651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3" name="Evidence?"/>
          <p:cNvSpPr txBox="1"/>
          <p:nvPr/>
        </p:nvSpPr>
        <p:spPr>
          <a:xfrm>
            <a:off x="7441052" y="12045719"/>
            <a:ext cx="2981554" cy="795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solidFill>
                  <a:srgbClr val="0433FF"/>
                </a:solidFill>
                <a:effectLst>
                  <a:outerShdw blurRad="12700" dist="25400" dir="2400000" rotWithShape="0">
                    <a:srgbClr val="000000"/>
                  </a:outerShdw>
                </a:effectLst>
              </a:defRPr>
            </a:lvl1pPr>
          </a:lstStyle>
          <a:p>
            <a:r>
              <a:t>Evidence?</a:t>
            </a:r>
          </a:p>
        </p:txBody>
      </p:sp>
      <p:sp>
        <p:nvSpPr>
          <p:cNvPr id="144" name="Line"/>
          <p:cNvSpPr/>
          <p:nvPr/>
        </p:nvSpPr>
        <p:spPr>
          <a:xfrm flipH="1">
            <a:off x="2667435" y="8648700"/>
            <a:ext cx="1" cy="3237646"/>
          </a:xfrm>
          <a:prstGeom prst="line">
            <a:avLst/>
          </a:prstGeom>
          <a:ln w="1651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5" name="Evidence?"/>
          <p:cNvSpPr txBox="1"/>
          <p:nvPr/>
        </p:nvSpPr>
        <p:spPr>
          <a:xfrm>
            <a:off x="1176659" y="12045719"/>
            <a:ext cx="2981554" cy="795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solidFill>
                  <a:srgbClr val="0433FF"/>
                </a:solidFill>
                <a:effectLst>
                  <a:outerShdw blurRad="12700" dist="25400" dir="2400000" rotWithShape="0">
                    <a:srgbClr val="000000"/>
                  </a:outerShdw>
                </a:effectLst>
              </a:defRPr>
            </a:lvl1pPr>
          </a:lstStyle>
          <a:p>
            <a:r>
              <a:t>Evidence?</a:t>
            </a:r>
          </a:p>
        </p:txBody>
      </p:sp>
      <p:sp>
        <p:nvSpPr>
          <p:cNvPr id="146" name="Line"/>
          <p:cNvSpPr/>
          <p:nvPr/>
        </p:nvSpPr>
        <p:spPr>
          <a:xfrm>
            <a:off x="15290197" y="8648700"/>
            <a:ext cx="1" cy="3237646"/>
          </a:xfrm>
          <a:prstGeom prst="line">
            <a:avLst/>
          </a:prstGeom>
          <a:ln w="1651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7" name="Evidence?"/>
          <p:cNvSpPr txBox="1"/>
          <p:nvPr/>
        </p:nvSpPr>
        <p:spPr>
          <a:xfrm>
            <a:off x="13799420" y="12045719"/>
            <a:ext cx="2981554" cy="795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solidFill>
                  <a:srgbClr val="0433FF"/>
                </a:solidFill>
                <a:effectLst>
                  <a:outerShdw blurRad="12700" dist="25400" dir="2400000" rotWithShape="0">
                    <a:srgbClr val="000000"/>
                  </a:outerShdw>
                </a:effectLst>
              </a:defRPr>
            </a:lvl1pPr>
          </a:lstStyle>
          <a:p>
            <a:r>
              <a:t>Evidence?</a:t>
            </a:r>
          </a:p>
        </p:txBody>
      </p:sp>
      <p:sp>
        <p:nvSpPr>
          <p:cNvPr id="148" name="Line"/>
          <p:cNvSpPr/>
          <p:nvPr/>
        </p:nvSpPr>
        <p:spPr>
          <a:xfrm flipV="1">
            <a:off x="5878749" y="1911777"/>
            <a:ext cx="1" cy="3237646"/>
          </a:xfrm>
          <a:prstGeom prst="line">
            <a:avLst/>
          </a:prstGeom>
          <a:ln w="1651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9" name="Evidence?"/>
          <p:cNvSpPr txBox="1"/>
          <p:nvPr/>
        </p:nvSpPr>
        <p:spPr>
          <a:xfrm>
            <a:off x="4465959" y="869719"/>
            <a:ext cx="2981554" cy="795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solidFill>
                  <a:srgbClr val="0433FF"/>
                </a:solidFill>
                <a:effectLst>
                  <a:outerShdw blurRad="12700" dist="25400" dir="2400000" rotWithShape="0">
                    <a:srgbClr val="000000"/>
                  </a:outerShdw>
                </a:effectLst>
              </a:defRPr>
            </a:lvl1pPr>
          </a:lstStyle>
          <a:p>
            <a:r>
              <a:t>Evidence?</a:t>
            </a:r>
          </a:p>
        </p:txBody>
      </p:sp>
      <p:sp>
        <p:nvSpPr>
          <p:cNvPr id="150" name="Line"/>
          <p:cNvSpPr/>
          <p:nvPr/>
        </p:nvSpPr>
        <p:spPr>
          <a:xfrm flipV="1">
            <a:off x="12230656" y="1911777"/>
            <a:ext cx="1" cy="3237646"/>
          </a:xfrm>
          <a:prstGeom prst="line">
            <a:avLst/>
          </a:prstGeom>
          <a:ln w="1651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1" name="Evidence?"/>
          <p:cNvSpPr txBox="1"/>
          <p:nvPr/>
        </p:nvSpPr>
        <p:spPr>
          <a:xfrm>
            <a:off x="10817866" y="869719"/>
            <a:ext cx="2981555" cy="795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solidFill>
                  <a:srgbClr val="0433FF"/>
                </a:solidFill>
                <a:effectLst>
                  <a:outerShdw blurRad="12700" dist="25400" dir="2400000" rotWithShape="0">
                    <a:srgbClr val="000000"/>
                  </a:outerShdw>
                </a:effectLst>
              </a:defRPr>
            </a:lvl1pPr>
          </a:lstStyle>
          <a:p>
            <a:r>
              <a:t>Evidence?</a:t>
            </a:r>
          </a:p>
        </p:txBody>
      </p:sp>
      <p:sp>
        <p:nvSpPr>
          <p:cNvPr id="152" name="Line"/>
          <p:cNvSpPr/>
          <p:nvPr/>
        </p:nvSpPr>
        <p:spPr>
          <a:xfrm flipV="1">
            <a:off x="18764600" y="1911777"/>
            <a:ext cx="1" cy="3237646"/>
          </a:xfrm>
          <a:prstGeom prst="line">
            <a:avLst/>
          </a:prstGeom>
          <a:ln w="1651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3" name="Evidence?"/>
          <p:cNvSpPr txBox="1"/>
          <p:nvPr/>
        </p:nvSpPr>
        <p:spPr>
          <a:xfrm>
            <a:off x="17351810" y="869719"/>
            <a:ext cx="2981555" cy="795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solidFill>
                  <a:srgbClr val="0433FF"/>
                </a:solidFill>
                <a:effectLst>
                  <a:outerShdw blurRad="12700" dist="25400" dir="2400000" rotWithShape="0">
                    <a:srgbClr val="000000"/>
                  </a:outerShdw>
                </a:effectLst>
              </a:defRPr>
            </a:lvl1pPr>
          </a:lstStyle>
          <a:p>
            <a:r>
              <a:t>Evidence?</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Intelligent Design"/>
          <p:cNvSpPr txBox="1">
            <a:spLocks noGrp="1"/>
          </p:cNvSpPr>
          <p:nvPr>
            <p:ph type="title" idx="4294967295"/>
          </p:nvPr>
        </p:nvSpPr>
        <p:spPr>
          <a:xfrm>
            <a:off x="17726" y="315844"/>
            <a:ext cx="24366274" cy="1910226"/>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0433FF"/>
                </a:solidFill>
                <a:effectLst>
                  <a:outerShdw blurRad="12700" dist="25400" dir="2400000" rotWithShape="0">
                    <a:srgbClr val="000000"/>
                  </a:outerShdw>
                </a:effectLst>
                <a:latin typeface="Arial Black"/>
                <a:ea typeface="Arial Black"/>
                <a:cs typeface="Arial Black"/>
                <a:sym typeface="Arial Black"/>
              </a:defRPr>
            </a:lvl1pPr>
          </a:lstStyle>
          <a:p>
            <a:r>
              <a:t>Intelligent Design</a:t>
            </a:r>
          </a:p>
        </p:txBody>
      </p:sp>
      <p:sp>
        <p:nvSpPr>
          <p:cNvPr id="212" name="Q: Why isn't ID a possible alternative to evolution?…"/>
          <p:cNvSpPr txBox="1">
            <a:spLocks noGrp="1"/>
          </p:cNvSpPr>
          <p:nvPr>
            <p:ph type="body" idx="4294967295"/>
          </p:nvPr>
        </p:nvSpPr>
        <p:spPr>
          <a:xfrm>
            <a:off x="1179214" y="3237774"/>
            <a:ext cx="22025572" cy="8415698"/>
          </a:xfrm>
          <a:prstGeom prst="rect">
            <a:avLst/>
          </a:prstGeom>
        </p:spPr>
        <p:txBody>
          <a:bodyPr anchor="t">
            <a:noAutofit/>
          </a:bodyPr>
          <a:lstStyle/>
          <a:p>
            <a:pPr marL="0" indent="0" defTabSz="584200">
              <a:spcBef>
                <a:spcPts val="800"/>
              </a:spcBef>
              <a:buSzTx/>
              <a:buNone/>
              <a:defRPr sz="6000" b="1">
                <a:effectLst>
                  <a:outerShdw blurRad="12700" dist="12700" dir="2400000" rotWithShape="0">
                    <a:srgbClr val="000000"/>
                  </a:outerShdw>
                </a:effectLst>
                <a:latin typeface="Cambria"/>
                <a:ea typeface="Cambria"/>
                <a:cs typeface="Cambria"/>
                <a:sym typeface="Cambria"/>
              </a:defRPr>
            </a:pPr>
            <a:r>
              <a:rPr>
                <a:solidFill>
                  <a:srgbClr val="945200"/>
                </a:solidFill>
              </a:rPr>
              <a:t>Q:</a:t>
            </a:r>
            <a:r>
              <a:t> Why isn't ID a possible alternative to evolution?</a:t>
            </a:r>
            <a:br/>
            <a:endParaRPr/>
          </a:p>
          <a:p>
            <a:pPr marL="0" indent="0" defTabSz="584200">
              <a:spcBef>
                <a:spcPts val="800"/>
              </a:spcBef>
              <a:buSzTx/>
              <a:buNone/>
              <a:defRPr sz="6000" b="1">
                <a:effectLst>
                  <a:outerShdw blurRad="12700" dist="12700" dir="2400000" rotWithShape="0">
                    <a:srgbClr val="000000"/>
                  </a:outerShdw>
                </a:effectLst>
                <a:latin typeface="Cambria"/>
                <a:ea typeface="Cambria"/>
                <a:cs typeface="Cambria"/>
                <a:sym typeface="Cambria"/>
              </a:defRPr>
            </a:pPr>
            <a:r>
              <a:rPr>
                <a:solidFill>
                  <a:srgbClr val="FF2600"/>
                </a:solidFill>
              </a:rPr>
              <a:t>A: </a:t>
            </a:r>
            <a:r>
              <a:rPr b="0"/>
              <a:t>ID is not a scientific theory and therefore cannot be put forward as an alternative to the scientific theory of evolution. ID has no explanatory power or predictive power. It simply says that some things that seem very complex could not have happened based on natural causes. So where it sees complexity, it declares that it must have been created by a supernatural entity. This is not science.</a:t>
            </a:r>
          </a:p>
        </p:txBody>
      </p:sp>
      <p:sp>
        <p:nvSpPr>
          <p:cNvPr id="213" name="aclu.org"/>
          <p:cNvSpPr txBox="1"/>
          <p:nvPr/>
        </p:nvSpPr>
        <p:spPr>
          <a:xfrm>
            <a:off x="381698" y="287866"/>
            <a:ext cx="4440694"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solidFill>
                  <a:srgbClr val="945200"/>
                </a:solidFill>
                <a:latin typeface="Helvetica"/>
                <a:ea typeface="Helvetica"/>
                <a:cs typeface="Helvetica"/>
                <a:sym typeface="Helvetica"/>
              </a:defRPr>
            </a:lvl1pPr>
          </a:lstStyle>
          <a:p>
            <a:r>
              <a:t>aclu.org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212">
                                            <p:bg/>
                                          </p:spTgt>
                                        </p:tgtEl>
                                        <p:attrNameLst>
                                          <p:attrName>style.visibility</p:attrName>
                                        </p:attrNameLst>
                                      </p:cBhvr>
                                      <p:to>
                                        <p:strVal val="visible"/>
                                      </p:to>
                                    </p:set>
                                    <p:animEffect transition="in" filter="wipe(left)">
                                      <p:cBhvr>
                                        <p:cTn id="7" dur="1250"/>
                                        <p:tgtEl>
                                          <p:spTgt spid="212">
                                            <p:bg/>
                                          </p:spTgt>
                                        </p:tgtEl>
                                      </p:cBhvr>
                                    </p:animEffect>
                                  </p:childTnLst>
                                </p:cTn>
                              </p:par>
                              <p:par>
                                <p:cTn id="8" presetID="22" presetClass="entr" presetSubtype="8" fill="hold" grpId="1" nodeType="withEffect">
                                  <p:stCondLst>
                                    <p:cond delay="0"/>
                                  </p:stCondLst>
                                  <p:iterate>
                                    <p:tmAbs val="0"/>
                                  </p:iterate>
                                  <p:childTnLst>
                                    <p:set>
                                      <p:cBhvr>
                                        <p:cTn id="9" fill="hold"/>
                                        <p:tgtEl>
                                          <p:spTgt spid="212">
                                            <p:txEl>
                                              <p:pRg st="0" end="0"/>
                                            </p:txEl>
                                          </p:spTgt>
                                        </p:tgtEl>
                                        <p:attrNameLst>
                                          <p:attrName>style.visibility</p:attrName>
                                        </p:attrNameLst>
                                      </p:cBhvr>
                                      <p:to>
                                        <p:strVal val="visible"/>
                                      </p:to>
                                    </p:set>
                                    <p:animEffect transition="in" filter="wipe(left)">
                                      <p:cBhvr>
                                        <p:cTn id="10" dur="1250"/>
                                        <p:tgtEl>
                                          <p:spTgt spid="212">
                                            <p:txEl>
                                              <p:pRg st="0" end="0"/>
                                            </p:txEl>
                                          </p:spTgt>
                                        </p:tgtEl>
                                      </p:cBhvr>
                                    </p:animEffect>
                                  </p:childTnLst>
                                </p:cTn>
                              </p:par>
                            </p:childTnLst>
                          </p:cTn>
                        </p:par>
                        <p:par>
                          <p:cTn id="11" fill="hold">
                            <p:stCondLst>
                              <p:cond delay="1250"/>
                            </p:stCondLst>
                            <p:childTnLst>
                              <p:par>
                                <p:cTn id="12" presetID="22" presetClass="entr" presetSubtype="8" fill="hold" grpId="1" nodeType="afterEffect">
                                  <p:stCondLst>
                                    <p:cond delay="0"/>
                                  </p:stCondLst>
                                  <p:iterate>
                                    <p:tmAbs val="0"/>
                                  </p:iterate>
                                  <p:childTnLst>
                                    <p:set>
                                      <p:cBhvr>
                                        <p:cTn id="13" fill="hold"/>
                                        <p:tgtEl>
                                          <p:spTgt spid="212">
                                            <p:txEl>
                                              <p:pRg st="1" end="1"/>
                                            </p:txEl>
                                          </p:spTgt>
                                        </p:tgtEl>
                                        <p:attrNameLst>
                                          <p:attrName>style.visibility</p:attrName>
                                        </p:attrNameLst>
                                      </p:cBhvr>
                                      <p:to>
                                        <p:strVal val="visible"/>
                                      </p:to>
                                    </p:set>
                                    <p:animEffect transition="in" filter="wipe(left)">
                                      <p:cBhvr>
                                        <p:cTn id="14" dur="1250"/>
                                        <p:tgtEl>
                                          <p:spTgt spid="2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56" name="The Heavens Declare the Glory of God"/>
          <p:cNvSpPr txBox="1">
            <a:spLocks noGrp="1"/>
          </p:cNvSpPr>
          <p:nvPr>
            <p:ph type="title" idx="4294967295"/>
          </p:nvPr>
        </p:nvSpPr>
        <p:spPr>
          <a:xfrm>
            <a:off x="3008394" y="833966"/>
            <a:ext cx="18367212" cy="4355820"/>
          </a:xfrm>
          <a:prstGeom prst="rect">
            <a:avLst/>
          </a:prstGeom>
          <a:effectLst>
            <a:outerShdw blurRad="25400" dist="38100" dir="2700000" rotWithShape="0">
              <a:srgbClr val="000000">
                <a:alpha val="75000"/>
              </a:srgbClr>
            </a:outerShdw>
          </a:effectLst>
        </p:spPr>
        <p:txBody>
          <a:bodyPr anchor="t">
            <a:noAutofit/>
          </a:bodyPr>
          <a:lstStyle>
            <a:lvl1pPr defTabSz="584200">
              <a:defRPr sz="11000">
                <a:solidFill>
                  <a:srgbClr val="FFFB00"/>
                </a:solidFill>
                <a:latin typeface="Arial Black"/>
                <a:ea typeface="Arial Black"/>
                <a:cs typeface="Arial Black"/>
                <a:sym typeface="Arial Black"/>
              </a:defRPr>
            </a:lvl1pPr>
          </a:lstStyle>
          <a:p>
            <a:r>
              <a:t>The Heavens Declare the Glory of God</a:t>
            </a:r>
          </a:p>
        </p:txBody>
      </p:sp>
      <p:sp>
        <p:nvSpPr>
          <p:cNvPr id="157" name="Texts: Psalm 19; Romans 1:20"/>
          <p:cNvSpPr txBox="1">
            <a:spLocks noGrp="1"/>
          </p:cNvSpPr>
          <p:nvPr>
            <p:ph type="body" sz="quarter" idx="4294967295"/>
          </p:nvPr>
        </p:nvSpPr>
        <p:spPr>
          <a:xfrm>
            <a:off x="6343104" y="12163422"/>
            <a:ext cx="11697792" cy="1130301"/>
          </a:xfrm>
          <a:prstGeom prst="rect">
            <a:avLst/>
          </a:prstGeom>
        </p:spPr>
        <p:txBody>
          <a:bodyPr anchor="t">
            <a:noAutofit/>
          </a:bodyPr>
          <a:lstStyle>
            <a:lvl1pPr marL="0" indent="0" algn="ctr" defTabSz="584200">
              <a:spcBef>
                <a:spcPts val="0"/>
              </a:spcBef>
              <a:buSzTx/>
              <a:buNone/>
              <a:defRPr sz="5500" b="1">
                <a:solidFill>
                  <a:srgbClr val="00FDFF"/>
                </a:solidFill>
                <a:effectLst>
                  <a:outerShdw blurRad="25400" dist="38100" dir="2700000" rotWithShape="0">
                    <a:srgbClr val="000000">
                      <a:alpha val="75000"/>
                    </a:srgbClr>
                  </a:outerShdw>
                </a:effectLst>
                <a:latin typeface="Gill Sans"/>
                <a:ea typeface="Gill Sans"/>
                <a:cs typeface="Gill Sans"/>
                <a:sym typeface="Gill Sans"/>
              </a:defRPr>
            </a:lvl1pPr>
          </a:lstStyle>
          <a:p>
            <a:r>
              <a:t>Texts: Psalm 19; Romans 1:20</a:t>
            </a:r>
          </a:p>
        </p:txBody>
      </p:sp>
      <p:sp>
        <p:nvSpPr>
          <p:cNvPr id="158" name="And without faith it is impossible to please him, for whoever would draw near to God must believe that he exists and that he rewards those who seek him.…"/>
          <p:cNvSpPr txBox="1"/>
          <p:nvPr/>
        </p:nvSpPr>
        <p:spPr>
          <a:xfrm>
            <a:off x="3757860" y="5990530"/>
            <a:ext cx="16868280" cy="49861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584200">
              <a:spcBef>
                <a:spcPts val="800"/>
              </a:spcBef>
              <a:buClr>
                <a:srgbClr val="FF2600"/>
              </a:buClr>
              <a:defRPr sz="6200">
                <a:solidFill>
                  <a:srgbClr val="FFFFFF"/>
                </a:solidFill>
                <a:effectLst>
                  <a:outerShdw blurRad="12700" dist="38100" dir="2400000" rotWithShape="0">
                    <a:srgbClr val="000000"/>
                  </a:outerShdw>
                </a:effectLst>
                <a:latin typeface="Cambria"/>
                <a:ea typeface="Cambria"/>
                <a:cs typeface="Cambria"/>
                <a:sym typeface="Cambria"/>
              </a:defRPr>
            </a:pPr>
            <a:r>
              <a:t>And without faith it is impossible to please him, for whoever would draw near to God must believe that he exists and that he rewards those who seek him.</a:t>
            </a:r>
          </a:p>
          <a:p>
            <a:pPr defTabSz="584200">
              <a:spcBef>
                <a:spcPts val="800"/>
              </a:spcBef>
              <a:buClr>
                <a:srgbClr val="FF2600"/>
              </a:buClr>
              <a:defRPr sz="6200">
                <a:solidFill>
                  <a:srgbClr val="FFFB00"/>
                </a:solidFill>
                <a:effectLst>
                  <a:outerShdw blurRad="12700" dist="38100" dir="2400000" rotWithShape="0">
                    <a:srgbClr val="000000"/>
                  </a:outerShdw>
                </a:effectLst>
                <a:latin typeface="Cambria"/>
                <a:ea typeface="Cambria"/>
                <a:cs typeface="Cambria"/>
                <a:sym typeface="Cambria"/>
              </a:defRPr>
            </a:pPr>
            <a:r>
              <a:t>— Hebrews 11:6; ESV</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Don’t Confuse Them!"/>
          <p:cNvSpPr txBox="1"/>
          <p:nvPr/>
        </p:nvSpPr>
        <p:spPr>
          <a:xfrm>
            <a:off x="211141" y="160866"/>
            <a:ext cx="5366801"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solidFill>
                  <a:srgbClr val="945200"/>
                </a:solidFill>
                <a:effectLst>
                  <a:outerShdw blurRad="12700" dist="38100" dir="2400000" rotWithShape="0">
                    <a:srgbClr val="000000"/>
                  </a:outerShdw>
                </a:effectLst>
                <a:latin typeface="Helvetica"/>
                <a:ea typeface="Helvetica"/>
                <a:cs typeface="Helvetica"/>
                <a:sym typeface="Helvetica"/>
              </a:defRPr>
            </a:lvl1pPr>
          </a:lstStyle>
          <a:p>
            <a:r>
              <a:t>Don’t Confuse Them!</a:t>
            </a:r>
          </a:p>
        </p:txBody>
      </p:sp>
      <p:sp>
        <p:nvSpPr>
          <p:cNvPr id="162" name="FAITH vs. Credulity"/>
          <p:cNvSpPr txBox="1">
            <a:spLocks noGrp="1"/>
          </p:cNvSpPr>
          <p:nvPr>
            <p:ph type="title" idx="4294967295"/>
          </p:nvPr>
        </p:nvSpPr>
        <p:spPr>
          <a:xfrm>
            <a:off x="17726" y="999066"/>
            <a:ext cx="24366274" cy="1910227"/>
          </a:xfrm>
          <a:prstGeom prst="rect">
            <a:avLst/>
          </a:prstGeom>
          <a:effectLst>
            <a:outerShdw blurRad="25400" dist="38100" dir="2700000" rotWithShape="0">
              <a:srgbClr val="000000">
                <a:alpha val="75000"/>
              </a:srgbClr>
            </a:outerShdw>
          </a:effectLst>
        </p:spPr>
        <p:txBody>
          <a:bodyPr anchor="t">
            <a:noAutofit/>
          </a:bodyPr>
          <a:lstStyle/>
          <a:p>
            <a:pPr defTabSz="584200">
              <a:defRPr sz="9000">
                <a:solidFill>
                  <a:srgbClr val="009193"/>
                </a:solidFill>
                <a:latin typeface="Arial Black"/>
                <a:ea typeface="Arial Black"/>
                <a:cs typeface="Arial Black"/>
                <a:sym typeface="Arial Black"/>
              </a:defRPr>
            </a:pPr>
            <a:r>
              <a:t>FAITH </a:t>
            </a:r>
            <a:r>
              <a:rPr>
                <a:solidFill>
                  <a:srgbClr val="000000"/>
                </a:solidFill>
              </a:rPr>
              <a:t>vs.</a:t>
            </a:r>
            <a:r>
              <a:t> </a:t>
            </a:r>
            <a:r>
              <a:rPr>
                <a:solidFill>
                  <a:srgbClr val="011993"/>
                </a:solidFill>
              </a:rPr>
              <a:t>Credulity</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Credulity: “willingness to believe or trust too readily, especially without proper or adequate evidence; gullibility” (dictionary.com)"/>
          <p:cNvSpPr txBox="1">
            <a:spLocks noGrp="1"/>
          </p:cNvSpPr>
          <p:nvPr>
            <p:ph type="body" sz="quarter" idx="4294967295"/>
          </p:nvPr>
        </p:nvSpPr>
        <p:spPr>
          <a:xfrm>
            <a:off x="1083733" y="3395133"/>
            <a:ext cx="22748546" cy="1910226"/>
          </a:xfrm>
          <a:prstGeom prst="rect">
            <a:avLst/>
          </a:prstGeom>
        </p:spPr>
        <p:txBody>
          <a:bodyPr anchor="t">
            <a:noAutofit/>
          </a:bodyPr>
          <a:lstStyle/>
          <a:p>
            <a:pPr marL="571500" indent="-571500" defTabSz="584200">
              <a:spcBef>
                <a:spcPts val="800"/>
              </a:spcBef>
              <a:buClr>
                <a:srgbClr val="FF2600"/>
              </a:buClr>
              <a:buSzPct val="100000"/>
              <a:defRPr sz="5500">
                <a:effectLst>
                  <a:outerShdw blurRad="12700" dist="38100" dir="2400000" rotWithShape="0">
                    <a:srgbClr val="000000"/>
                  </a:outerShdw>
                </a:effectLst>
                <a:latin typeface="Arial Rounded MT Bold"/>
                <a:ea typeface="Arial Rounded MT Bold"/>
                <a:cs typeface="Arial Rounded MT Bold"/>
                <a:sym typeface="Arial Rounded MT Bold"/>
              </a:defRPr>
            </a:pPr>
            <a:r>
              <a:rPr dirty="0">
                <a:solidFill>
                  <a:srgbClr val="011993"/>
                </a:solidFill>
              </a:rPr>
              <a:t>Credulity:</a:t>
            </a:r>
            <a:r>
              <a:rPr dirty="0"/>
              <a:t> </a:t>
            </a:r>
            <a:r>
              <a:rPr dirty="0">
                <a:solidFill>
                  <a:srgbClr val="945200"/>
                </a:solidFill>
              </a:rPr>
              <a:t>“willingness to believe or trust too readily, especially without proper or adequate evidence; gullibility”</a:t>
            </a:r>
            <a:r>
              <a:rPr dirty="0"/>
              <a:t> (</a:t>
            </a:r>
            <a:r>
              <a:rPr dirty="0" err="1"/>
              <a:t>dictionary.com</a:t>
            </a:r>
            <a:r>
              <a:rPr dirty="0"/>
              <a:t>)</a:t>
            </a:r>
          </a:p>
        </p:txBody>
      </p:sp>
      <p:sp>
        <p:nvSpPr>
          <p:cNvPr id="161" name="Don’t Confuse Them!"/>
          <p:cNvSpPr txBox="1"/>
          <p:nvPr/>
        </p:nvSpPr>
        <p:spPr>
          <a:xfrm>
            <a:off x="211141" y="160866"/>
            <a:ext cx="5366801"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4000">
                <a:solidFill>
                  <a:srgbClr val="945200"/>
                </a:solidFill>
                <a:effectLst>
                  <a:outerShdw blurRad="12700" dist="38100" dir="2400000" rotWithShape="0">
                    <a:srgbClr val="000000"/>
                  </a:outerShdw>
                </a:effectLst>
                <a:latin typeface="Helvetica"/>
                <a:ea typeface="Helvetica"/>
                <a:cs typeface="Helvetica"/>
                <a:sym typeface="Helvetica"/>
              </a:defRPr>
            </a:lvl1pPr>
          </a:lstStyle>
          <a:p>
            <a:r>
              <a:t>Don’t Confuse Them!</a:t>
            </a:r>
          </a:p>
        </p:txBody>
      </p:sp>
      <p:sp>
        <p:nvSpPr>
          <p:cNvPr id="162" name="FAITH vs. Credulity"/>
          <p:cNvSpPr txBox="1">
            <a:spLocks noGrp="1"/>
          </p:cNvSpPr>
          <p:nvPr>
            <p:ph type="title" idx="4294967295"/>
          </p:nvPr>
        </p:nvSpPr>
        <p:spPr>
          <a:xfrm>
            <a:off x="17726" y="999066"/>
            <a:ext cx="24366274" cy="1910227"/>
          </a:xfrm>
          <a:prstGeom prst="rect">
            <a:avLst/>
          </a:prstGeom>
          <a:effectLst>
            <a:outerShdw blurRad="25400" dist="38100" dir="2700000" rotWithShape="0">
              <a:srgbClr val="000000">
                <a:alpha val="75000"/>
              </a:srgbClr>
            </a:outerShdw>
          </a:effectLst>
        </p:spPr>
        <p:txBody>
          <a:bodyPr anchor="t">
            <a:noAutofit/>
          </a:bodyPr>
          <a:lstStyle/>
          <a:p>
            <a:pPr defTabSz="584200">
              <a:defRPr sz="9000">
                <a:solidFill>
                  <a:srgbClr val="009193"/>
                </a:solidFill>
                <a:latin typeface="Arial Black"/>
                <a:ea typeface="Arial Black"/>
                <a:cs typeface="Arial Black"/>
                <a:sym typeface="Arial Black"/>
              </a:defRPr>
            </a:pPr>
            <a:r>
              <a:t>FAITH </a:t>
            </a:r>
            <a:r>
              <a:rPr>
                <a:solidFill>
                  <a:srgbClr val="000000"/>
                </a:solidFill>
              </a:rPr>
              <a:t>vs.</a:t>
            </a:r>
            <a:r>
              <a:t> </a:t>
            </a:r>
            <a:r>
              <a:rPr>
                <a:solidFill>
                  <a:srgbClr val="011993"/>
                </a:solidFill>
              </a:rPr>
              <a:t>Credulity</a:t>
            </a:r>
          </a:p>
        </p:txBody>
      </p:sp>
    </p:spTree>
    <p:extLst>
      <p:ext uri="{BB962C8B-B14F-4D97-AF65-F5344CB8AC3E}">
        <p14:creationId xmlns:p14="http://schemas.microsoft.com/office/powerpoint/2010/main" val="96004993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Credulity: “willingness to believe or trust too readily, especially without proper or adequate evidence; gullibility” (dictionary.com)"/>
          <p:cNvSpPr txBox="1">
            <a:spLocks noGrp="1"/>
          </p:cNvSpPr>
          <p:nvPr>
            <p:ph type="body" sz="quarter" idx="4294967295"/>
          </p:nvPr>
        </p:nvSpPr>
        <p:spPr>
          <a:xfrm>
            <a:off x="1083733" y="3395133"/>
            <a:ext cx="22748546" cy="1910226"/>
          </a:xfrm>
          <a:prstGeom prst="rect">
            <a:avLst/>
          </a:prstGeom>
        </p:spPr>
        <p:txBody>
          <a:bodyPr anchor="t">
            <a:noAutofit/>
          </a:bodyPr>
          <a:lstStyle/>
          <a:p>
            <a:pPr marL="571500" indent="-571500" defTabSz="584200">
              <a:spcBef>
                <a:spcPts val="800"/>
              </a:spcBef>
              <a:buClr>
                <a:srgbClr val="FF2600"/>
              </a:buClr>
              <a:buSzPct val="100000"/>
              <a:defRPr sz="5500">
                <a:effectLst>
                  <a:outerShdw blurRad="12700" dist="38100" dir="2400000" rotWithShape="0">
                    <a:srgbClr val="000000"/>
                  </a:outerShdw>
                </a:effectLst>
                <a:latin typeface="Arial Rounded MT Bold"/>
                <a:ea typeface="Arial Rounded MT Bold"/>
                <a:cs typeface="Arial Rounded MT Bold"/>
                <a:sym typeface="Arial Rounded MT Bold"/>
              </a:defRPr>
            </a:pPr>
            <a:r>
              <a:rPr dirty="0">
                <a:solidFill>
                  <a:srgbClr val="011993"/>
                </a:solidFill>
              </a:rPr>
              <a:t>Credulity:</a:t>
            </a:r>
            <a:r>
              <a:rPr dirty="0"/>
              <a:t> </a:t>
            </a:r>
            <a:r>
              <a:rPr dirty="0">
                <a:solidFill>
                  <a:srgbClr val="945200"/>
                </a:solidFill>
              </a:rPr>
              <a:t>“willingness to believe or trust too readily, especially without proper or adequate evidence; gullibility”</a:t>
            </a:r>
            <a:r>
              <a:rPr dirty="0"/>
              <a:t> (</a:t>
            </a:r>
            <a:r>
              <a:rPr dirty="0" err="1"/>
              <a:t>dictionary.com</a:t>
            </a:r>
            <a:r>
              <a:rPr dirty="0"/>
              <a:t>)</a:t>
            </a:r>
          </a:p>
        </p:txBody>
      </p:sp>
      <p:sp>
        <p:nvSpPr>
          <p:cNvPr id="161" name="Don’t Confuse Them!"/>
          <p:cNvSpPr txBox="1"/>
          <p:nvPr/>
        </p:nvSpPr>
        <p:spPr>
          <a:xfrm>
            <a:off x="211141" y="160866"/>
            <a:ext cx="5366801"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solidFill>
                  <a:srgbClr val="945200"/>
                </a:solidFill>
                <a:effectLst>
                  <a:outerShdw blurRad="12700" dist="38100" dir="2400000" rotWithShape="0">
                    <a:srgbClr val="000000"/>
                  </a:outerShdw>
                </a:effectLst>
                <a:latin typeface="Helvetica"/>
                <a:ea typeface="Helvetica"/>
                <a:cs typeface="Helvetica"/>
                <a:sym typeface="Helvetica"/>
              </a:defRPr>
            </a:lvl1pPr>
          </a:lstStyle>
          <a:p>
            <a:r>
              <a:t>Don’t Confuse Them!</a:t>
            </a:r>
          </a:p>
        </p:txBody>
      </p:sp>
      <p:sp>
        <p:nvSpPr>
          <p:cNvPr id="162" name="FAITH vs. Credulity"/>
          <p:cNvSpPr txBox="1">
            <a:spLocks noGrp="1"/>
          </p:cNvSpPr>
          <p:nvPr>
            <p:ph type="title" idx="4294967295"/>
          </p:nvPr>
        </p:nvSpPr>
        <p:spPr>
          <a:xfrm>
            <a:off x="17726" y="999066"/>
            <a:ext cx="24366274" cy="1910227"/>
          </a:xfrm>
          <a:prstGeom prst="rect">
            <a:avLst/>
          </a:prstGeom>
          <a:effectLst>
            <a:outerShdw blurRad="25400" dist="38100" dir="2700000" rotWithShape="0">
              <a:srgbClr val="000000">
                <a:alpha val="75000"/>
              </a:srgbClr>
            </a:outerShdw>
          </a:effectLst>
        </p:spPr>
        <p:txBody>
          <a:bodyPr anchor="t">
            <a:noAutofit/>
          </a:bodyPr>
          <a:lstStyle/>
          <a:p>
            <a:pPr defTabSz="584200">
              <a:defRPr sz="9000">
                <a:solidFill>
                  <a:srgbClr val="009193"/>
                </a:solidFill>
                <a:latin typeface="Arial Black"/>
                <a:ea typeface="Arial Black"/>
                <a:cs typeface="Arial Black"/>
                <a:sym typeface="Arial Black"/>
              </a:defRPr>
            </a:pPr>
            <a:r>
              <a:t>FAITH </a:t>
            </a:r>
            <a:r>
              <a:rPr>
                <a:solidFill>
                  <a:srgbClr val="000000"/>
                </a:solidFill>
              </a:rPr>
              <a:t>vs.</a:t>
            </a:r>
            <a:r>
              <a:t> </a:t>
            </a:r>
            <a:r>
              <a:rPr>
                <a:solidFill>
                  <a:srgbClr val="011993"/>
                </a:solidFill>
              </a:rPr>
              <a:t>Credulity</a:t>
            </a:r>
          </a:p>
        </p:txBody>
      </p:sp>
      <p:sp>
        <p:nvSpPr>
          <p:cNvPr id="163" name="Biblical faith: conviction that has indirect objective evidence as its foundation"/>
          <p:cNvSpPr txBox="1"/>
          <p:nvPr/>
        </p:nvSpPr>
        <p:spPr>
          <a:xfrm>
            <a:off x="1083733" y="6352309"/>
            <a:ext cx="22748546" cy="19102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571500" indent="-571500" algn="l" defTabSz="584200">
              <a:spcBef>
                <a:spcPts val="800"/>
              </a:spcBef>
              <a:buClr>
                <a:srgbClr val="FF2600"/>
              </a:buClr>
              <a:buSzPct val="100000"/>
              <a:buChar char="•"/>
              <a:defRPr sz="5500" b="0">
                <a:effectLst>
                  <a:outerShdw blurRad="12700" dist="38100" dir="2400000" rotWithShape="0">
                    <a:srgbClr val="000000"/>
                  </a:outerShdw>
                </a:effectLst>
                <a:latin typeface="Arial Rounded MT Bold"/>
                <a:ea typeface="Arial Rounded MT Bold"/>
                <a:cs typeface="Arial Rounded MT Bold"/>
                <a:sym typeface="Arial Rounded MT Bold"/>
              </a:defRPr>
            </a:pPr>
            <a:r>
              <a:rPr dirty="0">
                <a:solidFill>
                  <a:srgbClr val="009193"/>
                </a:solidFill>
              </a:rPr>
              <a:t>Biblical faith: </a:t>
            </a:r>
            <a:r>
              <a:rPr dirty="0">
                <a:solidFill>
                  <a:srgbClr val="945200"/>
                </a:solidFill>
              </a:rPr>
              <a:t>conviction that has indirect objective evidence as its foundation</a:t>
            </a:r>
          </a:p>
        </p:txBody>
      </p:sp>
    </p:spTree>
    <p:extLst>
      <p:ext uri="{BB962C8B-B14F-4D97-AF65-F5344CB8AC3E}">
        <p14:creationId xmlns:p14="http://schemas.microsoft.com/office/powerpoint/2010/main" val="288171303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Credulity: “willingness to believe or trust too readily, especially without proper or adequate evidence; gullibility” (dictionary.com)"/>
          <p:cNvSpPr txBox="1">
            <a:spLocks noGrp="1"/>
          </p:cNvSpPr>
          <p:nvPr>
            <p:ph type="body" sz="quarter" idx="4294967295"/>
          </p:nvPr>
        </p:nvSpPr>
        <p:spPr>
          <a:xfrm>
            <a:off x="1083733" y="3395133"/>
            <a:ext cx="22748546" cy="1910226"/>
          </a:xfrm>
          <a:prstGeom prst="rect">
            <a:avLst/>
          </a:prstGeom>
        </p:spPr>
        <p:txBody>
          <a:bodyPr anchor="t">
            <a:noAutofit/>
          </a:bodyPr>
          <a:lstStyle/>
          <a:p>
            <a:pPr marL="571500" indent="-571500" defTabSz="584200">
              <a:spcBef>
                <a:spcPts val="800"/>
              </a:spcBef>
              <a:buClr>
                <a:srgbClr val="FF2600"/>
              </a:buClr>
              <a:buSzPct val="100000"/>
              <a:defRPr sz="5500">
                <a:effectLst>
                  <a:outerShdw blurRad="12700" dist="38100" dir="2400000" rotWithShape="0">
                    <a:srgbClr val="000000"/>
                  </a:outerShdw>
                </a:effectLst>
                <a:latin typeface="Arial Rounded MT Bold"/>
                <a:ea typeface="Arial Rounded MT Bold"/>
                <a:cs typeface="Arial Rounded MT Bold"/>
                <a:sym typeface="Arial Rounded MT Bold"/>
              </a:defRPr>
            </a:pPr>
            <a:r>
              <a:rPr dirty="0">
                <a:solidFill>
                  <a:srgbClr val="011993"/>
                </a:solidFill>
              </a:rPr>
              <a:t>Credulity:</a:t>
            </a:r>
            <a:r>
              <a:rPr dirty="0"/>
              <a:t> </a:t>
            </a:r>
            <a:r>
              <a:rPr dirty="0">
                <a:solidFill>
                  <a:srgbClr val="945200"/>
                </a:solidFill>
              </a:rPr>
              <a:t>“willingness to believe or trust too readily, especially without proper or adequate evidence; gullibility”</a:t>
            </a:r>
            <a:r>
              <a:rPr dirty="0"/>
              <a:t> (</a:t>
            </a:r>
            <a:r>
              <a:rPr dirty="0" err="1"/>
              <a:t>dictionary.com</a:t>
            </a:r>
            <a:r>
              <a:rPr dirty="0"/>
              <a:t>)</a:t>
            </a:r>
          </a:p>
        </p:txBody>
      </p:sp>
      <p:sp>
        <p:nvSpPr>
          <p:cNvPr id="161" name="Don’t Confuse Them!"/>
          <p:cNvSpPr txBox="1"/>
          <p:nvPr/>
        </p:nvSpPr>
        <p:spPr>
          <a:xfrm>
            <a:off x="211141" y="160866"/>
            <a:ext cx="5366801"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4000">
                <a:solidFill>
                  <a:srgbClr val="945200"/>
                </a:solidFill>
                <a:effectLst>
                  <a:outerShdw blurRad="12700" dist="38100" dir="2400000" rotWithShape="0">
                    <a:srgbClr val="000000"/>
                  </a:outerShdw>
                </a:effectLst>
                <a:latin typeface="Helvetica"/>
                <a:ea typeface="Helvetica"/>
                <a:cs typeface="Helvetica"/>
                <a:sym typeface="Helvetica"/>
              </a:defRPr>
            </a:lvl1pPr>
          </a:lstStyle>
          <a:p>
            <a:r>
              <a:t>Don’t Confuse Them!</a:t>
            </a:r>
          </a:p>
        </p:txBody>
      </p:sp>
      <p:sp>
        <p:nvSpPr>
          <p:cNvPr id="162" name="FAITH vs. Credulity"/>
          <p:cNvSpPr txBox="1">
            <a:spLocks noGrp="1"/>
          </p:cNvSpPr>
          <p:nvPr>
            <p:ph type="title" idx="4294967295"/>
          </p:nvPr>
        </p:nvSpPr>
        <p:spPr>
          <a:xfrm>
            <a:off x="17726" y="999066"/>
            <a:ext cx="24366274" cy="1910227"/>
          </a:xfrm>
          <a:prstGeom prst="rect">
            <a:avLst/>
          </a:prstGeom>
          <a:effectLst>
            <a:outerShdw blurRad="25400" dist="38100" dir="2700000" rotWithShape="0">
              <a:srgbClr val="000000">
                <a:alpha val="75000"/>
              </a:srgbClr>
            </a:outerShdw>
          </a:effectLst>
        </p:spPr>
        <p:txBody>
          <a:bodyPr anchor="t">
            <a:noAutofit/>
          </a:bodyPr>
          <a:lstStyle/>
          <a:p>
            <a:pPr defTabSz="584200">
              <a:defRPr sz="9000">
                <a:solidFill>
                  <a:srgbClr val="009193"/>
                </a:solidFill>
                <a:latin typeface="Arial Black"/>
                <a:ea typeface="Arial Black"/>
                <a:cs typeface="Arial Black"/>
                <a:sym typeface="Arial Black"/>
              </a:defRPr>
            </a:pPr>
            <a:r>
              <a:t>FAITH </a:t>
            </a:r>
            <a:r>
              <a:rPr>
                <a:solidFill>
                  <a:srgbClr val="000000"/>
                </a:solidFill>
              </a:rPr>
              <a:t>vs.</a:t>
            </a:r>
            <a:r>
              <a:t> </a:t>
            </a:r>
            <a:r>
              <a:rPr>
                <a:solidFill>
                  <a:srgbClr val="011993"/>
                </a:solidFill>
              </a:rPr>
              <a:t>Credulity</a:t>
            </a:r>
          </a:p>
        </p:txBody>
      </p:sp>
      <p:sp>
        <p:nvSpPr>
          <p:cNvPr id="163" name="Biblical faith: conviction that has indirect objective evidence as its foundation"/>
          <p:cNvSpPr txBox="1"/>
          <p:nvPr/>
        </p:nvSpPr>
        <p:spPr>
          <a:xfrm>
            <a:off x="1083733" y="6352309"/>
            <a:ext cx="22748546" cy="19102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marL="571500" indent="-571500" algn="l" defTabSz="584200">
              <a:spcBef>
                <a:spcPts val="800"/>
              </a:spcBef>
              <a:buClr>
                <a:srgbClr val="FF2600"/>
              </a:buClr>
              <a:buSzPct val="100000"/>
              <a:buChar char="•"/>
              <a:defRPr sz="5500" b="0">
                <a:effectLst>
                  <a:outerShdw blurRad="12700" dist="38100" dir="2400000" rotWithShape="0">
                    <a:srgbClr val="000000"/>
                  </a:outerShdw>
                </a:effectLst>
                <a:latin typeface="Arial Rounded MT Bold"/>
                <a:ea typeface="Arial Rounded MT Bold"/>
                <a:cs typeface="Arial Rounded MT Bold"/>
                <a:sym typeface="Arial Rounded MT Bold"/>
              </a:defRPr>
            </a:pPr>
            <a:r>
              <a:rPr dirty="0">
                <a:solidFill>
                  <a:srgbClr val="009193"/>
                </a:solidFill>
              </a:rPr>
              <a:t>Biblical faith: </a:t>
            </a:r>
            <a:r>
              <a:rPr dirty="0">
                <a:solidFill>
                  <a:srgbClr val="945200"/>
                </a:solidFill>
              </a:rPr>
              <a:t>conviction that has indirect objective evidence as its foundation</a:t>
            </a:r>
          </a:p>
        </p:txBody>
      </p:sp>
      <p:sp>
        <p:nvSpPr>
          <p:cNvPr id="164" name="The indirect evidence behind faith is usually testimony."/>
          <p:cNvSpPr txBox="1"/>
          <p:nvPr/>
        </p:nvSpPr>
        <p:spPr>
          <a:xfrm>
            <a:off x="1083733" y="8436650"/>
            <a:ext cx="22748546" cy="1089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71500" indent="-571500" algn="l" defTabSz="584200">
              <a:spcBef>
                <a:spcPts val="800"/>
              </a:spcBef>
              <a:buClr>
                <a:srgbClr val="FF2600"/>
              </a:buClr>
              <a:buSzPct val="100000"/>
              <a:buChar char="•"/>
              <a:defRPr sz="5500" b="0">
                <a:effectLst>
                  <a:outerShdw blurRad="12700" dist="38100" dir="2400000" rotWithShape="0">
                    <a:srgbClr val="000000"/>
                  </a:outerShdw>
                </a:effectLst>
                <a:latin typeface="Arial Rounded MT Bold"/>
                <a:ea typeface="Arial Rounded MT Bold"/>
                <a:cs typeface="Arial Rounded MT Bold"/>
                <a:sym typeface="Arial Rounded MT Bold"/>
              </a:defRPr>
            </a:lvl1pPr>
          </a:lstStyle>
          <a:p>
            <a:r>
              <a:rPr dirty="0"/>
              <a:t>The indirect evidence behind faith is usually testimony.</a:t>
            </a:r>
          </a:p>
        </p:txBody>
      </p:sp>
    </p:spTree>
    <p:extLst>
      <p:ext uri="{BB962C8B-B14F-4D97-AF65-F5344CB8AC3E}">
        <p14:creationId xmlns:p14="http://schemas.microsoft.com/office/powerpoint/2010/main" val="3569450355"/>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215</TotalTime>
  <Words>2745</Words>
  <Application>Microsoft Macintosh PowerPoint</Application>
  <PresentationFormat>Custom</PresentationFormat>
  <Paragraphs>165</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Helvetica Neue</vt:lpstr>
      <vt:lpstr>Helvetica Neue Light</vt:lpstr>
      <vt:lpstr>Helvetica Neue Medium</vt:lpstr>
      <vt:lpstr>Tahoma</vt:lpstr>
      <vt:lpstr>White</vt:lpstr>
      <vt:lpstr>The Heavens Declare the Glory of God  April 20, 2024    Northwood  Speaker: Allen Dvorak</vt:lpstr>
      <vt:lpstr>PowerPoint Presentation</vt:lpstr>
      <vt:lpstr>PowerPoint Presentation</vt:lpstr>
      <vt:lpstr>PowerPoint Presentation</vt:lpstr>
      <vt:lpstr>The Heavens Declare the Glory of God</vt:lpstr>
      <vt:lpstr>FAITH vs. Credulity</vt:lpstr>
      <vt:lpstr>FAITH vs. Credulity</vt:lpstr>
      <vt:lpstr>FAITH vs. Credulity</vt:lpstr>
      <vt:lpstr>FAITH vs. Credulity</vt:lpstr>
      <vt:lpstr>Our Belief in God</vt:lpstr>
      <vt:lpstr>Our Belief in God</vt:lpstr>
      <vt:lpstr>PowerPoint Presentation</vt:lpstr>
      <vt:lpstr>Intelligent Design</vt:lpstr>
      <vt:lpstr>Intelligent Design</vt:lpstr>
      <vt:lpstr>Irreducibly Complex Systems</vt:lpstr>
      <vt:lpstr>Irreducibly Complex Systems</vt:lpstr>
      <vt:lpstr>Irreducibly Complex Systems</vt:lpstr>
      <vt:lpstr>Irreducibly Complex Systems</vt:lpstr>
      <vt:lpstr>Mutations</vt:lpstr>
      <vt:lpstr>Mutations</vt:lpstr>
      <vt:lpstr>Mutations</vt:lpstr>
      <vt:lpstr>Intelligent Design &amp; The General Theory of Evolution</vt:lpstr>
      <vt:lpstr>Intelligent Design &amp; The General Theory of Evolution</vt:lpstr>
      <vt:lpstr>Intelligent Design &amp; The General Theory of Evolution</vt:lpstr>
      <vt:lpstr>Intelligent Design &amp; The General Theory of Evolution</vt:lpstr>
      <vt:lpstr>Intelligent Design &amp; The General Theory of Evolution</vt:lpstr>
      <vt:lpstr>PowerPoint Presentation</vt:lpstr>
      <vt:lpstr>Denying Established Science?</vt:lpstr>
      <vt:lpstr>A Matter of Faith</vt:lpstr>
      <vt:lpstr>A Matter of Faith</vt:lpstr>
      <vt:lpstr>PowerPoint Presentation</vt:lpstr>
      <vt:lpstr>PowerPoint Presentation</vt:lpstr>
      <vt:lpstr>Intelligent Design</vt:lpstr>
      <vt:lpstr>Irreducibly Complex Systems</vt:lpstr>
      <vt:lpstr>Complexity Theory</vt:lpstr>
      <vt:lpstr>Complexity Theory</vt:lpstr>
      <vt:lpstr>Intelligent Design</vt:lpstr>
      <vt:lpstr>Intelligent Design</vt:lpstr>
      <vt:lpstr>Intelligent Design</vt:lpstr>
      <vt:lpstr>Intelligent Design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Heavens Declare the Glory of God  April 20, 2024    Northwood  Speaker: Allen Dvorak</dc:title>
  <cp:lastModifiedBy>Allen Dvorak</cp:lastModifiedBy>
  <cp:revision>3</cp:revision>
  <dcterms:modified xsi:type="dcterms:W3CDTF">2024-04-19T02:53:14Z</dcterms:modified>
</cp:coreProperties>
</file>