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78" r:id="rId10"/>
    <p:sldId id="264" r:id="rId11"/>
    <p:sldId id="265" r:id="rId12"/>
    <p:sldId id="266" r:id="rId13"/>
    <p:sldId id="267" r:id="rId14"/>
    <p:sldId id="279" r:id="rId15"/>
    <p:sldId id="268" r:id="rId16"/>
    <p:sldId id="269" r:id="rId17"/>
    <p:sldId id="281" r:id="rId18"/>
    <p:sldId id="282" r:id="rId19"/>
    <p:sldId id="295" r:id="rId20"/>
    <p:sldId id="272" r:id="rId21"/>
    <p:sldId id="283" r:id="rId22"/>
    <p:sldId id="284" r:id="rId23"/>
    <p:sldId id="285" r:id="rId24"/>
    <p:sldId id="286" r:id="rId25"/>
    <p:sldId id="287" r:id="rId26"/>
    <p:sldId id="288" r:id="rId27"/>
    <p:sldId id="292" r:id="rId28"/>
    <p:sldId id="293" r:id="rId29"/>
    <p:sldId id="294" r:id="rId30"/>
    <p:sldId id="290" r:id="rId31"/>
    <p:sldId id="291" r:id="rId32"/>
    <p:sldId id="277"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7"/>
    <p:restoredTop sz="94700"/>
  </p:normalViewPr>
  <p:slideViewPr>
    <p:cSldViewPr snapToGrid="0">
      <p:cViewPr varScale="1">
        <p:scale>
          <a:sx n="64" d="100"/>
          <a:sy n="64" d="100"/>
        </p:scale>
        <p:origin x="43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117" name="back1.png" descr="back1.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18" name="Slide Number"/>
          <p:cNvSpPr txBox="1">
            <a:spLocks noGrp="1"/>
          </p:cNvSpPr>
          <p:nvPr>
            <p:ph type="sldNum" sz="quarter" idx="2"/>
          </p:nvPr>
        </p:nvSpPr>
        <p:spPr>
          <a:xfrm>
            <a:off x="23914099" y="1964531"/>
            <a:ext cx="250445" cy="324714"/>
          </a:xfrm>
          <a:prstGeom prst="rect">
            <a:avLst/>
          </a:prstGeom>
        </p:spPr>
        <p:txBody>
          <a:bodyPr lIns="0" tIns="0" rIns="0" bIns="0"/>
          <a:lstStyle>
            <a:lvl1pPr defTabSz="821531">
              <a:defRPr sz="1800">
                <a:solidFill>
                  <a:srgbClr val="314354"/>
                </a:solidFill>
                <a:latin typeface="Didot"/>
                <a:ea typeface="Didot"/>
                <a:cs typeface="Didot"/>
                <a:sym typeface="Dido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he Bible: Divine Revelation…"/>
          <p:cNvSpPr txBox="1">
            <a:spLocks noGrp="1"/>
          </p:cNvSpPr>
          <p:nvPr>
            <p:ph type="title" idx="4294967295"/>
          </p:nvPr>
        </p:nvSpPr>
        <p:spPr>
          <a:xfrm>
            <a:off x="1327844" y="139700"/>
            <a:ext cx="21728312" cy="13039924"/>
          </a:xfrm>
          <a:prstGeom prst="rect">
            <a:avLst/>
          </a:prstGeom>
        </p:spPr>
        <p:txBody>
          <a:bodyPr>
            <a:noAutofit/>
          </a:bodyPr>
          <a:lstStyle/>
          <a:p>
            <a:pPr defTabSz="584200">
              <a:defRPr sz="12000">
                <a:solidFill>
                  <a:srgbClr val="0433FF"/>
                </a:solidFill>
                <a:effectLst>
                  <a:outerShdw blurRad="25400" dist="38100" dir="2700000" rotWithShape="0">
                    <a:srgbClr val="000000">
                      <a:alpha val="75000"/>
                    </a:srgbClr>
                  </a:outerShdw>
                </a:effectLst>
                <a:latin typeface="Arial Black"/>
                <a:ea typeface="Arial Black"/>
                <a:cs typeface="Arial Black"/>
                <a:sym typeface="Arial Black"/>
              </a:defRPr>
            </a:pPr>
            <a:r>
              <a:rPr dirty="0"/>
              <a:t>The Bible: Divine Revelation</a:t>
            </a:r>
          </a:p>
          <a:p>
            <a:pPr defTabSz="584200">
              <a:defRPr sz="8400">
                <a:effectLst>
                  <a:outerShdw blurRad="25400" dist="38100" dir="2700000" rotWithShape="0">
                    <a:srgbClr val="000000">
                      <a:alpha val="75000"/>
                    </a:srgbClr>
                  </a:outerShdw>
                </a:effectLst>
                <a:latin typeface="Gill Sans"/>
                <a:ea typeface="Gill Sans"/>
                <a:cs typeface="Gill Sans"/>
                <a:sym typeface="Gill Sans"/>
              </a:defRPr>
            </a:pPr>
            <a:endParaRPr dirty="0"/>
          </a:p>
          <a:p>
            <a:pPr defTabSz="584200">
              <a:defRPr sz="6400">
                <a:solidFill>
                  <a:srgbClr val="941100"/>
                </a:solidFill>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r>
              <a:rPr dirty="0"/>
              <a:t>A</a:t>
            </a:r>
            <a:r>
              <a:rPr lang="en-US" dirty="0"/>
              <a:t>pril 21</a:t>
            </a:r>
            <a:r>
              <a:rPr dirty="0"/>
              <a:t>, 202</a:t>
            </a:r>
            <a:r>
              <a:rPr lang="en-US" dirty="0"/>
              <a:t>4</a:t>
            </a:r>
            <a:endParaRPr dirty="0"/>
          </a:p>
          <a:p>
            <a:pPr defTabSz="584200">
              <a:defRPr sz="8400">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endParaRPr dirty="0"/>
          </a:p>
          <a:p>
            <a:pPr defTabSz="584200">
              <a:defRPr sz="8400">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endParaRPr dirty="0"/>
          </a:p>
          <a:p>
            <a:pPr defTabSz="584200">
              <a:defRPr sz="4800">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r>
              <a:rPr lang="en-US" dirty="0"/>
              <a:t>Northwood</a:t>
            </a:r>
            <a:endParaRPr dirty="0"/>
          </a:p>
          <a:p>
            <a:pPr defTabSz="584200">
              <a:defRPr sz="4800">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endParaRPr dirty="0"/>
          </a:p>
          <a:p>
            <a:pPr defTabSz="584200">
              <a:defRPr sz="4800">
                <a:effectLst>
                  <a:outerShdw blurRad="25400" dist="38100" dir="2700000" rotWithShape="0">
                    <a:srgbClr val="000000">
                      <a:alpha val="75000"/>
                    </a:srgbClr>
                  </a:outerShdw>
                </a:effectLst>
                <a:latin typeface="Arial Rounded MT Bold"/>
                <a:ea typeface="Arial Rounded MT Bold"/>
                <a:cs typeface="Arial Rounded MT Bold"/>
                <a:sym typeface="Arial Rounded MT Bold"/>
              </a:defRPr>
            </a:pPr>
            <a:r>
              <a:rPr dirty="0"/>
              <a:t>Speaker: Allen Dvorak</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hain of Belief"/>
          <p:cNvSpPr txBox="1">
            <a:spLocks noGrp="1"/>
          </p:cNvSpPr>
          <p:nvPr>
            <p:ph type="title" idx="4294967295"/>
          </p:nvPr>
        </p:nvSpPr>
        <p:spPr>
          <a:xfrm>
            <a:off x="5380697" y="1189566"/>
            <a:ext cx="13004801" cy="2355868"/>
          </a:xfrm>
          <a:prstGeom prst="rect">
            <a:avLst/>
          </a:prstGeom>
          <a:effectLst>
            <a:outerShdw blurRad="25400" dist="38100" dir="2700000" rotWithShape="0">
              <a:srgbClr val="000000">
                <a:alpha val="75000"/>
              </a:srgbClr>
            </a:outerShdw>
          </a:effectLst>
        </p:spPr>
        <p:txBody>
          <a:bodyPr anchor="t">
            <a:noAutofit/>
          </a:bodyPr>
          <a:lstStyle>
            <a:lvl1pPr defTabSz="584200">
              <a:defRPr sz="12500">
                <a:solidFill>
                  <a:srgbClr val="0433FF"/>
                </a:solidFill>
                <a:effectLst>
                  <a:outerShdw blurRad="12700" dist="50800" dir="18900000" rotWithShape="0">
                    <a:srgbClr val="000000"/>
                  </a:outerShdw>
                </a:effectLst>
                <a:latin typeface="Arial Black"/>
                <a:ea typeface="Arial Black"/>
                <a:cs typeface="Arial Black"/>
                <a:sym typeface="Arial Black"/>
              </a:defRPr>
            </a:lvl1pPr>
          </a:lstStyle>
          <a:p>
            <a:r>
              <a:t>Chain of Belief</a:t>
            </a:r>
          </a:p>
        </p:txBody>
      </p:sp>
      <p:grpSp>
        <p:nvGrpSpPr>
          <p:cNvPr id="167" name="Group"/>
          <p:cNvGrpSpPr/>
          <p:nvPr/>
        </p:nvGrpSpPr>
        <p:grpSpPr>
          <a:xfrm>
            <a:off x="-862153" y="-1"/>
            <a:ext cx="25490500" cy="12650883"/>
            <a:chOff x="0" y="0"/>
            <a:chExt cx="25490499" cy="12650881"/>
          </a:xfrm>
        </p:grpSpPr>
        <p:pic>
          <p:nvPicPr>
            <p:cNvPr id="164" name="Image" descr="Image"/>
            <p:cNvPicPr>
              <a:picLocks noChangeAspect="1"/>
            </p:cNvPicPr>
            <p:nvPr/>
          </p:nvPicPr>
          <p:blipFill>
            <a:blip r:embed="rId2"/>
            <a:stretch>
              <a:fillRect/>
            </a:stretch>
          </p:blipFill>
          <p:spPr>
            <a:xfrm>
              <a:off x="0" y="24233"/>
              <a:ext cx="12626648" cy="12626649"/>
            </a:xfrm>
            <a:prstGeom prst="rect">
              <a:avLst/>
            </a:prstGeom>
            <a:ln w="12700" cap="flat">
              <a:noFill/>
              <a:miter lim="400000"/>
            </a:ln>
            <a:effectLst/>
          </p:spPr>
        </p:pic>
        <p:pic>
          <p:nvPicPr>
            <p:cNvPr id="165" name="Image" descr="Image"/>
            <p:cNvPicPr>
              <a:picLocks noChangeAspect="1"/>
            </p:cNvPicPr>
            <p:nvPr/>
          </p:nvPicPr>
          <p:blipFill>
            <a:blip r:embed="rId2"/>
            <a:srcRect l="30601"/>
            <a:stretch>
              <a:fillRect/>
            </a:stretch>
          </p:blipFill>
          <p:spPr>
            <a:xfrm>
              <a:off x="10242287" y="12116"/>
              <a:ext cx="8762694" cy="12626649"/>
            </a:xfrm>
            <a:prstGeom prst="rect">
              <a:avLst/>
            </a:prstGeom>
            <a:ln w="12700" cap="flat">
              <a:noFill/>
              <a:miter lim="400000"/>
            </a:ln>
            <a:effectLst/>
          </p:spPr>
        </p:pic>
        <p:pic>
          <p:nvPicPr>
            <p:cNvPr id="166" name="Image" descr="Image"/>
            <p:cNvPicPr>
              <a:picLocks noChangeAspect="1"/>
            </p:cNvPicPr>
            <p:nvPr/>
          </p:nvPicPr>
          <p:blipFill>
            <a:blip r:embed="rId2"/>
            <a:srcRect l="30601"/>
            <a:stretch>
              <a:fillRect/>
            </a:stretch>
          </p:blipFill>
          <p:spPr>
            <a:xfrm>
              <a:off x="16727806" y="0"/>
              <a:ext cx="8762694" cy="12626648"/>
            </a:xfrm>
            <a:prstGeom prst="rect">
              <a:avLst/>
            </a:prstGeom>
            <a:ln w="12700" cap="flat">
              <a:noFill/>
              <a:miter lim="400000"/>
            </a:ln>
            <a:effectLst/>
          </p:spPr>
        </p:pic>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 name="Group"/>
          <p:cNvGrpSpPr/>
          <p:nvPr/>
        </p:nvGrpSpPr>
        <p:grpSpPr>
          <a:xfrm>
            <a:off x="-862153" y="-1"/>
            <a:ext cx="25490500" cy="12650883"/>
            <a:chOff x="0" y="0"/>
            <a:chExt cx="25490499" cy="12650881"/>
          </a:xfrm>
        </p:grpSpPr>
        <p:pic>
          <p:nvPicPr>
            <p:cNvPr id="169" name="Image" descr="Image"/>
            <p:cNvPicPr>
              <a:picLocks noChangeAspect="1"/>
            </p:cNvPicPr>
            <p:nvPr/>
          </p:nvPicPr>
          <p:blipFill>
            <a:blip r:embed="rId2"/>
            <a:stretch>
              <a:fillRect/>
            </a:stretch>
          </p:blipFill>
          <p:spPr>
            <a:xfrm>
              <a:off x="0" y="24233"/>
              <a:ext cx="12626648" cy="12626649"/>
            </a:xfrm>
            <a:prstGeom prst="rect">
              <a:avLst/>
            </a:prstGeom>
            <a:ln w="12700" cap="flat">
              <a:noFill/>
              <a:miter lim="400000"/>
            </a:ln>
            <a:effectLst/>
          </p:spPr>
        </p:pic>
        <p:pic>
          <p:nvPicPr>
            <p:cNvPr id="170" name="Image" descr="Image"/>
            <p:cNvPicPr>
              <a:picLocks noChangeAspect="1"/>
            </p:cNvPicPr>
            <p:nvPr/>
          </p:nvPicPr>
          <p:blipFill>
            <a:blip r:embed="rId2"/>
            <a:srcRect l="30601"/>
            <a:stretch>
              <a:fillRect/>
            </a:stretch>
          </p:blipFill>
          <p:spPr>
            <a:xfrm>
              <a:off x="10242287" y="12116"/>
              <a:ext cx="8762694" cy="12626649"/>
            </a:xfrm>
            <a:prstGeom prst="rect">
              <a:avLst/>
            </a:prstGeom>
            <a:ln w="12700" cap="flat">
              <a:noFill/>
              <a:miter lim="400000"/>
            </a:ln>
            <a:effectLst/>
          </p:spPr>
        </p:pic>
        <p:pic>
          <p:nvPicPr>
            <p:cNvPr id="171" name="Image" descr="Image"/>
            <p:cNvPicPr>
              <a:picLocks noChangeAspect="1"/>
            </p:cNvPicPr>
            <p:nvPr/>
          </p:nvPicPr>
          <p:blipFill>
            <a:blip r:embed="rId2"/>
            <a:srcRect l="30601"/>
            <a:stretch>
              <a:fillRect/>
            </a:stretch>
          </p:blipFill>
          <p:spPr>
            <a:xfrm>
              <a:off x="16727806" y="0"/>
              <a:ext cx="8762694" cy="12626648"/>
            </a:xfrm>
            <a:prstGeom prst="rect">
              <a:avLst/>
            </a:prstGeom>
            <a:ln w="12700" cap="flat">
              <a:noFill/>
              <a:miter lim="400000"/>
            </a:ln>
            <a:effectLst/>
          </p:spPr>
        </p:pic>
      </p:grpSp>
      <p:sp>
        <p:nvSpPr>
          <p:cNvPr id="173" name="Existence of God"/>
          <p:cNvSpPr txBox="1"/>
          <p:nvPr/>
        </p:nvSpPr>
        <p:spPr>
          <a:xfrm>
            <a:off x="548245" y="2794000"/>
            <a:ext cx="3609968"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lvl1pPr>
          </a:lstStyle>
          <a:p>
            <a:r>
              <a:t>Existence of God</a:t>
            </a:r>
          </a:p>
        </p:txBody>
      </p:sp>
      <p:sp>
        <p:nvSpPr>
          <p:cNvPr id="174" name="Need for Special Revelation"/>
          <p:cNvSpPr txBox="1"/>
          <p:nvPr/>
        </p:nvSpPr>
        <p:spPr>
          <a:xfrm>
            <a:off x="3837545" y="8407399"/>
            <a:ext cx="3609968" cy="215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lvl1pPr>
          </a:lstStyle>
          <a:p>
            <a:r>
              <a:t>Need for Special Revelation</a:t>
            </a:r>
          </a:p>
        </p:txBody>
      </p:sp>
      <p:sp>
        <p:nvSpPr>
          <p:cNvPr id="175" name="The Bible: Divine Revelation"/>
          <p:cNvSpPr txBox="1"/>
          <p:nvPr/>
        </p:nvSpPr>
        <p:spPr>
          <a:xfrm>
            <a:off x="7126845" y="2514599"/>
            <a:ext cx="3609968" cy="215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lvl1pPr>
          </a:lstStyle>
          <a:p>
            <a:r>
              <a:t>The Bible: Divine Revelation</a:t>
            </a:r>
          </a:p>
        </p:txBody>
      </p:sp>
      <p:sp>
        <p:nvSpPr>
          <p:cNvPr id="176" name="Inspired:…"/>
          <p:cNvSpPr txBox="1"/>
          <p:nvPr/>
        </p:nvSpPr>
        <p:spPr>
          <a:xfrm>
            <a:off x="10422606" y="8407399"/>
            <a:ext cx="3609968" cy="2159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pPr>
            <a:r>
              <a:t>Inspired: </a:t>
            </a:r>
          </a:p>
          <a:p>
            <a: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pPr>
            <a:r>
              <a:t>All or Just Part?</a:t>
            </a:r>
          </a:p>
        </p:txBody>
      </p:sp>
      <p:sp>
        <p:nvSpPr>
          <p:cNvPr id="177" name="Transmission Process"/>
          <p:cNvSpPr txBox="1"/>
          <p:nvPr/>
        </p:nvSpPr>
        <p:spPr>
          <a:xfrm>
            <a:off x="13527645" y="2857500"/>
            <a:ext cx="4023711"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700" b="0">
                <a:effectLst>
                  <a:outerShdw blurRad="12700" dist="25400" dir="2400000" rotWithShape="0">
                    <a:srgbClr val="000000"/>
                  </a:outerShdw>
                </a:effectLst>
                <a:latin typeface="Arial Rounded MT Bold"/>
                <a:ea typeface="Arial Rounded MT Bold"/>
                <a:cs typeface="Arial Rounded MT Bold"/>
                <a:sym typeface="Arial Rounded MT Bold"/>
              </a:defRPr>
            </a:lvl1pPr>
          </a:lstStyle>
          <a:p>
            <a:r>
              <a:t>Transmission Process</a:t>
            </a:r>
          </a:p>
        </p:txBody>
      </p:sp>
      <p:sp>
        <p:nvSpPr>
          <p:cNvPr id="178" name="Interpretation:…"/>
          <p:cNvSpPr txBox="1"/>
          <p:nvPr/>
        </p:nvSpPr>
        <p:spPr>
          <a:xfrm>
            <a:off x="16017898" y="8394700"/>
            <a:ext cx="5649377" cy="243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000" b="0">
                <a:effectLst>
                  <a:outerShdw blurRad="12700" dist="25400" dir="2400000" rotWithShape="0">
                    <a:srgbClr val="000000"/>
                  </a:outerShdw>
                </a:effectLst>
                <a:latin typeface="Arial Rounded MT Bold"/>
                <a:ea typeface="Arial Rounded MT Bold"/>
                <a:cs typeface="Arial Rounded MT Bold"/>
                <a:sym typeface="Arial Rounded MT Bold"/>
              </a:defRPr>
            </a:pPr>
            <a:r>
              <a:t>Interpretation:</a:t>
            </a:r>
          </a:p>
          <a:p>
            <a:pPr>
              <a:defRPr sz="4000" b="0">
                <a:effectLst>
                  <a:outerShdw blurRad="12700" dist="25400" dir="2400000" rotWithShape="0">
                    <a:srgbClr val="000000"/>
                  </a:outerShdw>
                </a:effectLst>
                <a:latin typeface="Arial Rounded MT Bold"/>
                <a:ea typeface="Arial Rounded MT Bold"/>
                <a:cs typeface="Arial Rounded MT Bold"/>
                <a:sym typeface="Arial Rounded MT Bold"/>
              </a:defRPr>
            </a:pPr>
            <a:r>
              <a:t>Literal or figurative?</a:t>
            </a:r>
          </a:p>
          <a:p>
            <a:pPr>
              <a:defRPr sz="4000" b="0">
                <a:effectLst>
                  <a:outerShdw blurRad="12700" dist="25400" dir="2400000" rotWithShape="0">
                    <a:srgbClr val="000000"/>
                  </a:outerShdw>
                </a:effectLst>
                <a:latin typeface="Arial Rounded MT Bold"/>
                <a:ea typeface="Arial Rounded MT Bold"/>
                <a:cs typeface="Arial Rounded MT Bold"/>
                <a:sym typeface="Arial Rounded MT Bold"/>
              </a:defRPr>
            </a:pPr>
            <a:r>
              <a:t>Cultural?</a:t>
            </a:r>
          </a:p>
          <a:p>
            <a:pPr>
              <a:defRPr sz="4000" b="0">
                <a:effectLst>
                  <a:outerShdw blurRad="12700" dist="25400" dir="2400000" rotWithShape="0">
                    <a:srgbClr val="000000"/>
                  </a:outerShdw>
                </a:effectLst>
                <a:latin typeface="Arial Rounded MT Bold"/>
                <a:ea typeface="Arial Rounded MT Bold"/>
                <a:cs typeface="Arial Rounded MT Bold"/>
                <a:sym typeface="Arial Rounded MT Bold"/>
              </a:defRPr>
            </a:pPr>
            <a:r>
              <a:t>Covenant?</a:t>
            </a:r>
          </a:p>
        </p:txBody>
      </p:sp>
      <p:sp>
        <p:nvSpPr>
          <p:cNvPr id="179" name="Authoritative…"/>
          <p:cNvSpPr txBox="1"/>
          <p:nvPr/>
        </p:nvSpPr>
        <p:spPr>
          <a:xfrm>
            <a:off x="19605662" y="2857500"/>
            <a:ext cx="4023710"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700" b="0">
                <a:solidFill>
                  <a:srgbClr val="945200"/>
                </a:solidFill>
                <a:effectLst>
                  <a:outerShdw blurRad="12700" dist="38100" dir="2400000" rotWithShape="0">
                    <a:srgbClr val="000000"/>
                  </a:outerShdw>
                </a:effectLst>
                <a:latin typeface="Arial Rounded MT Bold"/>
                <a:ea typeface="Arial Rounded MT Bold"/>
                <a:cs typeface="Arial Rounded MT Bold"/>
                <a:sym typeface="Arial Rounded MT Bold"/>
              </a:defRPr>
            </a:pPr>
            <a:r>
              <a:t>Authoritative</a:t>
            </a:r>
          </a:p>
          <a:p>
            <a:pPr>
              <a:defRPr sz="4700" b="0">
                <a:solidFill>
                  <a:srgbClr val="945200"/>
                </a:solidFill>
                <a:effectLst>
                  <a:outerShdw blurRad="12700" dist="38100" dir="2400000" rotWithShape="0">
                    <a:srgbClr val="000000"/>
                  </a:outerShdw>
                </a:effectLst>
                <a:latin typeface="Arial Rounded MT Bold"/>
                <a:ea typeface="Arial Rounded MT Bold"/>
                <a:cs typeface="Arial Rounded MT Bold"/>
                <a:sym typeface="Arial Rounded MT Bold"/>
              </a:defRPr>
            </a:pPr>
            <a:r>
              <a:t>Scripture</a:t>
            </a:r>
          </a:p>
        </p:txBody>
      </p:sp>
      <p:sp>
        <p:nvSpPr>
          <p:cNvPr id="180" name="Line"/>
          <p:cNvSpPr/>
          <p:nvPr/>
        </p:nvSpPr>
        <p:spPr>
          <a:xfrm>
            <a:off x="8931829" y="8648700"/>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1" name="Evidence?"/>
          <p:cNvSpPr txBox="1"/>
          <p:nvPr/>
        </p:nvSpPr>
        <p:spPr>
          <a:xfrm>
            <a:off x="7441052" y="12045719"/>
            <a:ext cx="2981554"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
        <p:nvSpPr>
          <p:cNvPr id="182" name="Line"/>
          <p:cNvSpPr/>
          <p:nvPr/>
        </p:nvSpPr>
        <p:spPr>
          <a:xfrm flipH="1">
            <a:off x="2667435" y="8648700"/>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3" name="Evidence?"/>
          <p:cNvSpPr txBox="1"/>
          <p:nvPr/>
        </p:nvSpPr>
        <p:spPr>
          <a:xfrm>
            <a:off x="1176659" y="12045719"/>
            <a:ext cx="2981554"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
        <p:nvSpPr>
          <p:cNvPr id="184" name="Line"/>
          <p:cNvSpPr/>
          <p:nvPr/>
        </p:nvSpPr>
        <p:spPr>
          <a:xfrm>
            <a:off x="15290197" y="8648700"/>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5" name="Evidence?"/>
          <p:cNvSpPr txBox="1"/>
          <p:nvPr/>
        </p:nvSpPr>
        <p:spPr>
          <a:xfrm>
            <a:off x="13799420" y="12045719"/>
            <a:ext cx="2981554"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
        <p:nvSpPr>
          <p:cNvPr id="186" name="Line"/>
          <p:cNvSpPr/>
          <p:nvPr/>
        </p:nvSpPr>
        <p:spPr>
          <a:xfrm flipV="1">
            <a:off x="5878749" y="1911777"/>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7" name="Evidence?"/>
          <p:cNvSpPr txBox="1"/>
          <p:nvPr/>
        </p:nvSpPr>
        <p:spPr>
          <a:xfrm>
            <a:off x="4465959" y="869719"/>
            <a:ext cx="2981554"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
        <p:nvSpPr>
          <p:cNvPr id="188" name="Line"/>
          <p:cNvSpPr/>
          <p:nvPr/>
        </p:nvSpPr>
        <p:spPr>
          <a:xfrm flipV="1">
            <a:off x="12230656" y="1911777"/>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9" name="Evidence?"/>
          <p:cNvSpPr txBox="1"/>
          <p:nvPr/>
        </p:nvSpPr>
        <p:spPr>
          <a:xfrm>
            <a:off x="10817866" y="869719"/>
            <a:ext cx="2981555"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
        <p:nvSpPr>
          <p:cNvPr id="190" name="Line"/>
          <p:cNvSpPr/>
          <p:nvPr/>
        </p:nvSpPr>
        <p:spPr>
          <a:xfrm flipV="1">
            <a:off x="18764600" y="1911777"/>
            <a:ext cx="1" cy="3237646"/>
          </a:xfrm>
          <a:prstGeom prst="line">
            <a:avLst/>
          </a:prstGeom>
          <a:ln w="1651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91" name="Evidence?"/>
          <p:cNvSpPr txBox="1"/>
          <p:nvPr/>
        </p:nvSpPr>
        <p:spPr>
          <a:xfrm>
            <a:off x="17351810" y="869719"/>
            <a:ext cx="2981555" cy="795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600">
                <a:solidFill>
                  <a:srgbClr val="0433FF"/>
                </a:solidFill>
                <a:effectLst>
                  <a:outerShdw blurRad="12700" dist="25400" dir="2400000" rotWithShape="0">
                    <a:srgbClr val="000000"/>
                  </a:outerShdw>
                </a:effectLst>
              </a:defRPr>
            </a:lvl1pPr>
          </a:lstStyle>
          <a:p>
            <a:r>
              <a:t>Evidence?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Image" descr="Image"/>
          <p:cNvPicPr>
            <a:picLocks noChangeAspect="1"/>
          </p:cNvPicPr>
          <p:nvPr/>
        </p:nvPicPr>
        <p:blipFill>
          <a:blip r:embed="rId2"/>
          <a:stretch>
            <a:fillRect/>
          </a:stretch>
        </p:blipFill>
        <p:spPr>
          <a:xfrm>
            <a:off x="-102182" y="-3022600"/>
            <a:ext cx="24486182" cy="16738600"/>
          </a:xfrm>
          <a:prstGeom prst="rect">
            <a:avLst/>
          </a:prstGeom>
          <a:ln w="12700">
            <a:miter lim="400000"/>
          </a:ln>
        </p:spPr>
      </p:pic>
      <p:sp>
        <p:nvSpPr>
          <p:cNvPr id="194" name="The Bible: Divine Revelation"/>
          <p:cNvSpPr txBox="1">
            <a:spLocks noGrp="1"/>
          </p:cNvSpPr>
          <p:nvPr>
            <p:ph type="title" idx="4294967295"/>
          </p:nvPr>
        </p:nvSpPr>
        <p:spPr>
          <a:xfrm>
            <a:off x="-475060" y="609868"/>
            <a:ext cx="24244599" cy="5155635"/>
          </a:xfrm>
          <a:prstGeom prst="rect">
            <a:avLst/>
          </a:prstGeom>
          <a:effectLst>
            <a:outerShdw blurRad="25400" dist="38100" dir="2700000" rotWithShape="0">
              <a:srgbClr val="000000">
                <a:alpha val="75000"/>
              </a:srgbClr>
            </a:outerShdw>
          </a:effectLst>
        </p:spPr>
        <p:txBody>
          <a:bodyPr anchor="t">
            <a:noAutofit/>
          </a:bodyPr>
          <a:lstStyle>
            <a:lvl1pPr defTabSz="584200">
              <a:defRPr sz="14600">
                <a:solidFill>
                  <a:srgbClr val="0433FF"/>
                </a:solidFill>
                <a:effectLst>
                  <a:outerShdw blurRad="12700" dist="63500" dir="2400000" rotWithShape="0">
                    <a:srgbClr val="000000"/>
                  </a:outerShdw>
                </a:effectLst>
                <a:latin typeface="Arial Black"/>
                <a:ea typeface="Arial Black"/>
                <a:cs typeface="Arial Black"/>
                <a:sym typeface="Arial Black"/>
              </a:defRPr>
            </a:lvl1pPr>
          </a:lstStyle>
          <a:p>
            <a:r>
              <a:t>The Bible: Divine Revelation</a:t>
            </a:r>
          </a:p>
        </p:txBody>
      </p:sp>
      <p:sp>
        <p:nvSpPr>
          <p:cNvPr id="195" name="Foundation for Faith in the Scriptures"/>
          <p:cNvSpPr txBox="1">
            <a:spLocks noGrp="1"/>
          </p:cNvSpPr>
          <p:nvPr>
            <p:ph type="body" sz="quarter" idx="4294967295"/>
          </p:nvPr>
        </p:nvSpPr>
        <p:spPr>
          <a:xfrm>
            <a:off x="3375570" y="9380237"/>
            <a:ext cx="17632860" cy="1795761"/>
          </a:xfrm>
          <a:prstGeom prst="rect">
            <a:avLst/>
          </a:prstGeom>
        </p:spPr>
        <p:txBody>
          <a:bodyPr anchor="t">
            <a:noAutofit/>
          </a:bodyPr>
          <a:lstStyle>
            <a:lvl1pPr marL="0" indent="0" algn="ctr" defTabSz="584200">
              <a:spcBef>
                <a:spcPts val="0"/>
              </a:spcBef>
              <a:buSzTx/>
              <a:buNone/>
              <a:defRPr sz="5500" b="1">
                <a:solidFill>
                  <a:srgbClr val="941100"/>
                </a:solidFill>
                <a:effectLst>
                  <a:outerShdw blurRad="25400" dist="38100" dir="2700000" rotWithShape="0">
                    <a:srgbClr val="000000">
                      <a:alpha val="75000"/>
                    </a:srgbClr>
                  </a:outerShdw>
                </a:effectLst>
                <a:latin typeface="Gill Sans"/>
                <a:ea typeface="Gill Sans"/>
                <a:cs typeface="Gill Sans"/>
                <a:sym typeface="Gill Sans"/>
              </a:defRPr>
            </a:lvl1pPr>
          </a:lstStyle>
          <a:p>
            <a:r>
              <a:t>Foundation for Faith in the Scriptures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p:cNvGrpSpPr/>
          <p:nvPr/>
        </p:nvGrpSpPr>
        <p:grpSpPr>
          <a:xfrm>
            <a:off x="1047622" y="10097677"/>
            <a:ext cx="18110710" cy="3374258"/>
            <a:chOff x="0" y="0"/>
            <a:chExt cx="18110708" cy="3374257"/>
          </a:xfrm>
        </p:grpSpPr>
        <p:sp>
          <p:nvSpPr>
            <p:cNvPr id="197" name="Rectangle"/>
            <p:cNvSpPr/>
            <p:nvPr/>
          </p:nvSpPr>
          <p:spPr>
            <a:xfrm>
              <a:off x="292226" y="1141028"/>
              <a:ext cx="17312185" cy="1270001"/>
            </a:xfrm>
            <a:prstGeom prst="rect">
              <a:avLst/>
            </a:prstGeom>
            <a:solidFill>
              <a:srgbClr val="FFFFFF"/>
            </a:solidFill>
            <a:ln w="63500" cap="flat">
              <a:solidFill>
                <a:srgbClr val="000000"/>
              </a:solidFill>
              <a:prstDash val="solid"/>
              <a:miter lim="8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98" name="0%"/>
            <p:cNvSpPr txBox="1"/>
            <p:nvPr/>
          </p:nvSpPr>
          <p:spPr>
            <a:xfrm>
              <a:off x="-1" y="2590734"/>
              <a:ext cx="1003555" cy="783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500"/>
              </a:lvl1pPr>
            </a:lstStyle>
            <a:p>
              <a:r>
                <a:t>0%</a:t>
              </a:r>
            </a:p>
          </p:txBody>
        </p:sp>
        <p:sp>
          <p:nvSpPr>
            <p:cNvPr id="199" name="100%"/>
            <p:cNvSpPr txBox="1"/>
            <p:nvPr/>
          </p:nvSpPr>
          <p:spPr>
            <a:xfrm>
              <a:off x="16471646" y="2590734"/>
              <a:ext cx="1639063" cy="783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500"/>
              </a:lvl1pPr>
            </a:lstStyle>
            <a:p>
              <a:r>
                <a:t>100%</a:t>
              </a:r>
            </a:p>
          </p:txBody>
        </p:sp>
        <p:sp>
          <p:nvSpPr>
            <p:cNvPr id="200" name="66%"/>
            <p:cNvSpPr txBox="1"/>
            <p:nvPr/>
          </p:nvSpPr>
          <p:spPr>
            <a:xfrm>
              <a:off x="11420861" y="2590734"/>
              <a:ext cx="1321309" cy="783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500"/>
              </a:lvl1pPr>
            </a:lstStyle>
            <a:p>
              <a:r>
                <a:t>66%</a:t>
              </a:r>
            </a:p>
          </p:txBody>
        </p:sp>
        <p:sp>
          <p:nvSpPr>
            <p:cNvPr id="201" name="33%"/>
            <p:cNvSpPr txBox="1"/>
            <p:nvPr/>
          </p:nvSpPr>
          <p:spPr>
            <a:xfrm>
              <a:off x="5185161" y="2590734"/>
              <a:ext cx="1321309" cy="783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500"/>
              </a:lvl1pPr>
            </a:lstStyle>
            <a:p>
              <a:r>
                <a:t>33%</a:t>
              </a:r>
            </a:p>
          </p:txBody>
        </p:sp>
        <p:sp>
          <p:nvSpPr>
            <p:cNvPr id="202" name="1963"/>
            <p:cNvSpPr txBox="1"/>
            <p:nvPr/>
          </p:nvSpPr>
          <p:spPr>
            <a:xfrm>
              <a:off x="11356852" y="-1"/>
              <a:ext cx="1385317" cy="783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500"/>
              </a:lvl1pPr>
            </a:lstStyle>
            <a:p>
              <a:r>
                <a:t>1963</a:t>
              </a:r>
            </a:p>
          </p:txBody>
        </p:sp>
        <p:sp>
          <p:nvSpPr>
            <p:cNvPr id="203" name="1999"/>
            <p:cNvSpPr txBox="1"/>
            <p:nvPr/>
          </p:nvSpPr>
          <p:spPr>
            <a:xfrm>
              <a:off x="5153157" y="-1"/>
              <a:ext cx="1385317" cy="783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4500"/>
              </a:lvl1pPr>
            </a:lstStyle>
            <a:p>
              <a:r>
                <a:t>1999</a:t>
              </a:r>
            </a:p>
          </p:txBody>
        </p:sp>
      </p:grpSp>
      <p:sp>
        <p:nvSpPr>
          <p:cNvPr id="205" name="“More Americans are moving toward an interpretation of the Bible as a book of fables, history, and moral precepts…Attempts at demythologizing the Bible that have been ongoing in the academy for years seem to be moving more and more from the classroom to "/>
          <p:cNvSpPr txBox="1">
            <a:spLocks noGrp="1"/>
          </p:cNvSpPr>
          <p:nvPr>
            <p:ph type="body" idx="4294967295"/>
          </p:nvPr>
        </p:nvSpPr>
        <p:spPr>
          <a:xfrm>
            <a:off x="440531" y="2451100"/>
            <a:ext cx="23611154" cy="9435307"/>
          </a:xfrm>
          <a:prstGeom prst="rect">
            <a:avLst/>
          </a:prstGeom>
        </p:spPr>
        <p:txBody>
          <a:bodyPr anchor="t">
            <a:noAutofit/>
          </a:bodyPr>
          <a:lstStyle/>
          <a:p>
            <a:pPr marL="0" indent="0" algn="ctr" defTabSz="584200">
              <a:spcBef>
                <a:spcPts val="800"/>
              </a:spcBef>
              <a:buClr>
                <a:srgbClr val="FF2600"/>
              </a:buClr>
              <a:buSzTx/>
              <a:buNone/>
              <a:defRPr sz="5500" b="1">
                <a:effectLst>
                  <a:outerShdw blurRad="12700" dist="38100" dir="2400000" rotWithShape="0">
                    <a:srgbClr val="000000"/>
                  </a:outerShdw>
                </a:effectLst>
                <a:latin typeface="Cambria"/>
                <a:ea typeface="Cambria"/>
                <a:cs typeface="Cambria"/>
                <a:sym typeface="Cambria"/>
              </a:defRPr>
            </a:pPr>
            <a:r>
              <a:t>“More Americans are moving toward an interpretation of the Bible as a book of fables, history, and moral precepts…Attempts at demythologizing the Bible that have been ongoing in the academy for years seem to be moving more and more from the classroom to the pews…As recently as 1963, two persons in three viewed the Bible as the actual word of God, to be taken literally, word for word. Today, only one person in three still holds to that interpretation.”  </a:t>
            </a:r>
          </a:p>
          <a:p>
            <a:pPr marL="0" indent="0" algn="ctr" defTabSz="584200">
              <a:spcBef>
                <a:spcPts val="800"/>
              </a:spcBef>
              <a:buClr>
                <a:srgbClr val="FF2600"/>
              </a:buClr>
              <a:buSzTx/>
              <a:buNone/>
              <a:defRPr sz="5000" b="1">
                <a:solidFill>
                  <a:srgbClr val="008F00"/>
                </a:solidFill>
                <a:effectLst>
                  <a:outerShdw blurRad="12700" dist="38100" dir="2400000" rotWithShape="0">
                    <a:srgbClr val="000000"/>
                  </a:outerShdw>
                </a:effectLst>
                <a:latin typeface="Cambria"/>
                <a:ea typeface="Cambria"/>
                <a:cs typeface="Cambria"/>
                <a:sym typeface="Cambria"/>
              </a:defRPr>
            </a:pPr>
            <a:r>
              <a:t>(George Gallup, Jr. &amp; D. Michael Lindsay, </a:t>
            </a:r>
            <a:r>
              <a:rPr i="1"/>
              <a:t>Surveying the Religious Landscape: Trends in U.S. Beliefs</a:t>
            </a:r>
            <a:r>
              <a:t>, 1999, p. 36)</a:t>
            </a:r>
          </a:p>
        </p:txBody>
      </p:sp>
      <p:sp>
        <p:nvSpPr>
          <p:cNvPr id="206" name="Is the Bible Divine Revelation?"/>
          <p:cNvSpPr txBox="1">
            <a:spLocks noGrp="1"/>
          </p:cNvSpPr>
          <p:nvPr>
            <p:ph type="title" idx="4294967295"/>
          </p:nvPr>
        </p:nvSpPr>
        <p:spPr>
          <a:xfrm>
            <a:off x="62970" y="338666"/>
            <a:ext cx="24366275" cy="1910227"/>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Is the Bible Divine Revelation?</a:t>
            </a:r>
          </a:p>
        </p:txBody>
      </p:sp>
      <p:sp>
        <p:nvSpPr>
          <p:cNvPr id="207" name="Rounded Rectangle"/>
          <p:cNvSpPr/>
          <p:nvPr/>
        </p:nvSpPr>
        <p:spPr>
          <a:xfrm>
            <a:off x="1416177" y="11326067"/>
            <a:ext cx="5642615" cy="1077318"/>
          </a:xfrm>
          <a:prstGeom prst="roundRect">
            <a:avLst>
              <a:gd name="adj" fmla="val 17683"/>
            </a:avLst>
          </a:prstGeom>
          <a:solidFill>
            <a:srgbClr val="94175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8" name="Rounded Rectangle"/>
          <p:cNvSpPr/>
          <p:nvPr/>
        </p:nvSpPr>
        <p:spPr>
          <a:xfrm>
            <a:off x="1416177" y="11322347"/>
            <a:ext cx="11712962" cy="1077318"/>
          </a:xfrm>
          <a:prstGeom prst="roundRect">
            <a:avLst>
              <a:gd name="adj" fmla="val 17683"/>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p:cNvGrpSpPr/>
          <p:nvPr/>
        </p:nvGrpSpPr>
        <p:grpSpPr>
          <a:xfrm>
            <a:off x="1047622" y="10097677"/>
            <a:ext cx="18110710" cy="3374258"/>
            <a:chOff x="0" y="0"/>
            <a:chExt cx="18110708" cy="3374257"/>
          </a:xfrm>
        </p:grpSpPr>
        <p:sp>
          <p:nvSpPr>
            <p:cNvPr id="197" name="Rectangle"/>
            <p:cNvSpPr/>
            <p:nvPr/>
          </p:nvSpPr>
          <p:spPr>
            <a:xfrm>
              <a:off x="292226" y="1141028"/>
              <a:ext cx="17312185" cy="1270001"/>
            </a:xfrm>
            <a:prstGeom prst="rect">
              <a:avLst/>
            </a:prstGeom>
            <a:solidFill>
              <a:srgbClr val="FFFFFF"/>
            </a:solidFill>
            <a:ln w="63500" cap="flat">
              <a:solidFill>
                <a:srgbClr val="000000"/>
              </a:solidFill>
              <a:prstDash val="solid"/>
              <a:miter lim="8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198" name="0%"/>
            <p:cNvSpPr txBox="1"/>
            <p:nvPr/>
          </p:nvSpPr>
          <p:spPr>
            <a:xfrm>
              <a:off x="-1" y="2590734"/>
              <a:ext cx="1003555" cy="7835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500"/>
              </a:lvl1pPr>
            </a:lstStyle>
            <a:p>
              <a:r>
                <a:t>0%</a:t>
              </a:r>
            </a:p>
          </p:txBody>
        </p:sp>
        <p:sp>
          <p:nvSpPr>
            <p:cNvPr id="199" name="100%"/>
            <p:cNvSpPr txBox="1"/>
            <p:nvPr/>
          </p:nvSpPr>
          <p:spPr>
            <a:xfrm>
              <a:off x="16471646" y="2590734"/>
              <a:ext cx="1639063" cy="7835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500"/>
              </a:lvl1pPr>
            </a:lstStyle>
            <a:p>
              <a:r>
                <a:t>100%</a:t>
              </a:r>
            </a:p>
          </p:txBody>
        </p:sp>
        <p:sp>
          <p:nvSpPr>
            <p:cNvPr id="200" name="66%"/>
            <p:cNvSpPr txBox="1"/>
            <p:nvPr/>
          </p:nvSpPr>
          <p:spPr>
            <a:xfrm>
              <a:off x="11420861" y="2590734"/>
              <a:ext cx="1321309" cy="7835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500"/>
              </a:lvl1pPr>
            </a:lstStyle>
            <a:p>
              <a:r>
                <a:t>66%</a:t>
              </a:r>
            </a:p>
          </p:txBody>
        </p:sp>
        <p:sp>
          <p:nvSpPr>
            <p:cNvPr id="201" name="33%"/>
            <p:cNvSpPr txBox="1"/>
            <p:nvPr/>
          </p:nvSpPr>
          <p:spPr>
            <a:xfrm>
              <a:off x="5185161" y="2590734"/>
              <a:ext cx="1321309" cy="7835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500"/>
              </a:lvl1pPr>
            </a:lstStyle>
            <a:p>
              <a:r>
                <a:t>33%</a:t>
              </a:r>
            </a:p>
          </p:txBody>
        </p:sp>
        <p:sp>
          <p:nvSpPr>
            <p:cNvPr id="202" name="1963"/>
            <p:cNvSpPr txBox="1"/>
            <p:nvPr/>
          </p:nvSpPr>
          <p:spPr>
            <a:xfrm>
              <a:off x="11356852" y="-1"/>
              <a:ext cx="1385317" cy="7835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500"/>
              </a:lvl1pPr>
            </a:lstStyle>
            <a:p>
              <a:r>
                <a:t>1963</a:t>
              </a:r>
            </a:p>
          </p:txBody>
        </p:sp>
        <p:sp>
          <p:nvSpPr>
            <p:cNvPr id="203" name="1999"/>
            <p:cNvSpPr txBox="1"/>
            <p:nvPr/>
          </p:nvSpPr>
          <p:spPr>
            <a:xfrm>
              <a:off x="5153157" y="-1"/>
              <a:ext cx="1385317" cy="7835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500"/>
              </a:lvl1pPr>
            </a:lstStyle>
            <a:p>
              <a:r>
                <a:t>1999</a:t>
              </a:r>
            </a:p>
          </p:txBody>
        </p:sp>
      </p:grpSp>
      <p:sp>
        <p:nvSpPr>
          <p:cNvPr id="205" name="“More Americans are moving toward an interpretation of the Bible as a book of fables, history, and moral precepts…Attempts at demythologizing the Bible that have been ongoing in the academy for years seem to be moving more and more from the classroom to "/>
          <p:cNvSpPr txBox="1">
            <a:spLocks noGrp="1"/>
          </p:cNvSpPr>
          <p:nvPr>
            <p:ph type="body" idx="4294967295"/>
          </p:nvPr>
        </p:nvSpPr>
        <p:spPr>
          <a:xfrm>
            <a:off x="440531" y="2451100"/>
            <a:ext cx="23611154" cy="9435307"/>
          </a:xfrm>
          <a:prstGeom prst="rect">
            <a:avLst/>
          </a:prstGeom>
        </p:spPr>
        <p:txBody>
          <a:bodyPr anchor="t">
            <a:noAutofit/>
          </a:bodyPr>
          <a:lstStyle/>
          <a:p>
            <a:pPr marL="0" indent="0" algn="ctr" defTabSz="584200">
              <a:spcBef>
                <a:spcPts val="800"/>
              </a:spcBef>
              <a:buClr>
                <a:srgbClr val="FF2600"/>
              </a:buClr>
              <a:buSzTx/>
              <a:buNone/>
              <a:defRPr sz="5500" b="1">
                <a:effectLst>
                  <a:outerShdw blurRad="12700" dist="38100" dir="2400000" rotWithShape="0">
                    <a:srgbClr val="000000"/>
                  </a:outerShdw>
                </a:effectLst>
                <a:latin typeface="Cambria"/>
                <a:ea typeface="Cambria"/>
                <a:cs typeface="Cambria"/>
                <a:sym typeface="Cambria"/>
              </a:defRPr>
            </a:pPr>
            <a:r>
              <a:t>“More Americans are moving toward an interpretation of the Bible as a book of fables, history, and moral precepts…Attempts at demythologizing the Bible that have been ongoing in the academy for years seem to be moving more and more from the classroom to the pews…As recently as 1963, two persons in three viewed the Bible as the actual word of God, to be taken literally, word for word. Today, only one person in three still holds to that interpretation.”  </a:t>
            </a:r>
          </a:p>
          <a:p>
            <a:pPr marL="0" indent="0" algn="ctr" defTabSz="584200">
              <a:spcBef>
                <a:spcPts val="800"/>
              </a:spcBef>
              <a:buClr>
                <a:srgbClr val="FF2600"/>
              </a:buClr>
              <a:buSzTx/>
              <a:buNone/>
              <a:defRPr sz="5000" b="1">
                <a:solidFill>
                  <a:srgbClr val="008F00"/>
                </a:solidFill>
                <a:effectLst>
                  <a:outerShdw blurRad="12700" dist="38100" dir="2400000" rotWithShape="0">
                    <a:srgbClr val="000000"/>
                  </a:outerShdw>
                </a:effectLst>
                <a:latin typeface="Cambria"/>
                <a:ea typeface="Cambria"/>
                <a:cs typeface="Cambria"/>
                <a:sym typeface="Cambria"/>
              </a:defRPr>
            </a:pPr>
            <a:r>
              <a:t>(George Gallup, Jr. &amp; D. Michael Lindsay, </a:t>
            </a:r>
            <a:r>
              <a:rPr i="1"/>
              <a:t>Surveying the Religious Landscape: Trends in U.S. Beliefs</a:t>
            </a:r>
            <a:r>
              <a:t>, 1999, p. 36)</a:t>
            </a:r>
          </a:p>
        </p:txBody>
      </p:sp>
      <p:sp>
        <p:nvSpPr>
          <p:cNvPr id="206" name="Is the Bible Divine Revelation?"/>
          <p:cNvSpPr txBox="1">
            <a:spLocks noGrp="1"/>
          </p:cNvSpPr>
          <p:nvPr>
            <p:ph type="title" idx="4294967295"/>
          </p:nvPr>
        </p:nvSpPr>
        <p:spPr>
          <a:xfrm>
            <a:off x="62970" y="338666"/>
            <a:ext cx="24366275" cy="1910227"/>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Is the Bible Divine Revelation?</a:t>
            </a:r>
          </a:p>
        </p:txBody>
      </p:sp>
      <p:sp>
        <p:nvSpPr>
          <p:cNvPr id="207" name="Rounded Rectangle"/>
          <p:cNvSpPr/>
          <p:nvPr/>
        </p:nvSpPr>
        <p:spPr>
          <a:xfrm>
            <a:off x="1416177" y="11326067"/>
            <a:ext cx="5642615" cy="1077318"/>
          </a:xfrm>
          <a:prstGeom prst="roundRect">
            <a:avLst>
              <a:gd name="adj" fmla="val 17683"/>
            </a:avLst>
          </a:prstGeom>
          <a:solidFill>
            <a:srgbClr val="94175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122714519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Fewer than one in four Americans (24%) now believe the Bible is ‘the actual word of God, and is to be taken literally, word for word,’ similar to the 26% who view it as ‘a book of fables, legends, history and moral precepts recorded by man.’ This is the"/>
          <p:cNvSpPr txBox="1">
            <a:spLocks noGrp="1"/>
          </p:cNvSpPr>
          <p:nvPr>
            <p:ph type="body" idx="4294967295"/>
          </p:nvPr>
        </p:nvSpPr>
        <p:spPr>
          <a:xfrm>
            <a:off x="440531" y="2140346"/>
            <a:ext cx="23611154" cy="8286652"/>
          </a:xfrm>
          <a:prstGeom prst="rect">
            <a:avLst/>
          </a:prstGeom>
        </p:spPr>
        <p:txBody>
          <a:bodyPr anchor="t">
            <a:noAutofit/>
          </a:bodyPr>
          <a:lstStyle/>
          <a:p>
            <a:pPr marL="0" indent="0" algn="ctr" defTabSz="584200">
              <a:spcBef>
                <a:spcPts val="800"/>
              </a:spcBef>
              <a:buClr>
                <a:srgbClr val="FF2600"/>
              </a:buClr>
              <a:buSzTx/>
              <a:buNone/>
              <a:defRPr sz="5500" b="1">
                <a:effectLst>
                  <a:outerShdw blurRad="12700" dist="38100" dir="2400000" rotWithShape="0">
                    <a:srgbClr val="000000"/>
                  </a:outerShdw>
                </a:effectLst>
                <a:latin typeface="Cambria"/>
                <a:ea typeface="Cambria"/>
                <a:cs typeface="Cambria"/>
                <a:sym typeface="Cambria"/>
              </a:defRPr>
            </a:pPr>
            <a:r>
              <a:t>“Fewer than one in four Americans (24%) now believe </a:t>
            </a:r>
            <a:r>
              <a:rPr>
                <a:solidFill>
                  <a:srgbClr val="0096FF"/>
                </a:solidFill>
              </a:rPr>
              <a:t>the Bible is ‘the actual word of God,</a:t>
            </a:r>
            <a:r>
              <a:t> and is to be taken literally, word for word,’ similar to the 26% who view it as ‘</a:t>
            </a:r>
            <a:r>
              <a:rPr>
                <a:solidFill>
                  <a:srgbClr val="FF2600"/>
                </a:solidFill>
              </a:rPr>
              <a:t>a book of fables, legends, history and moral precepts recorded by man</a:t>
            </a:r>
            <a:r>
              <a:t>.’ This is the first time in Gallup's four-decade trend that biblical literalism has not surpassed biblical skepticism. Meanwhile, about half of Americans -- a proportion largely unchanged over the years -- fall in the middle, saying the Bible is the inspired word of God but that not all of it should be taken literally.” </a:t>
            </a:r>
          </a:p>
          <a:p>
            <a:pPr marL="0" indent="0" algn="ctr" defTabSz="584200">
              <a:spcBef>
                <a:spcPts val="800"/>
              </a:spcBef>
              <a:buClr>
                <a:srgbClr val="FF2600"/>
              </a:buClr>
              <a:buSzTx/>
              <a:buNone/>
              <a:defRPr sz="4600" b="1">
                <a:solidFill>
                  <a:srgbClr val="008F00"/>
                </a:solidFill>
                <a:effectLst>
                  <a:outerShdw blurRad="12700" dist="38100" dir="2400000" rotWithShape="0">
                    <a:srgbClr val="000000"/>
                  </a:outerShdw>
                </a:effectLst>
                <a:latin typeface="Cambria"/>
                <a:ea typeface="Cambria"/>
                <a:cs typeface="Cambria"/>
                <a:sym typeface="Cambria"/>
              </a:defRPr>
            </a:pPr>
            <a:r>
              <a:t>(https://news.gallup.com/poll/210704/record-few-americans-believe-bible-literal-word-god.aspx; May 15, 2017)</a:t>
            </a:r>
          </a:p>
        </p:txBody>
      </p:sp>
      <p:sp>
        <p:nvSpPr>
          <p:cNvPr id="211" name="Is the Bible Divine Revelation?"/>
          <p:cNvSpPr txBox="1">
            <a:spLocks noGrp="1"/>
          </p:cNvSpPr>
          <p:nvPr>
            <p:ph type="title" idx="4294967295"/>
          </p:nvPr>
        </p:nvSpPr>
        <p:spPr>
          <a:xfrm>
            <a:off x="62970" y="338666"/>
            <a:ext cx="24366275" cy="1910227"/>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Is the Bible Divine Revelation?</a:t>
            </a:r>
          </a:p>
        </p:txBody>
      </p:sp>
      <p:sp>
        <p:nvSpPr>
          <p:cNvPr id="212" name="Rectangle"/>
          <p:cNvSpPr/>
          <p:nvPr/>
        </p:nvSpPr>
        <p:spPr>
          <a:xfrm>
            <a:off x="1339849" y="11238706"/>
            <a:ext cx="17312185" cy="1270001"/>
          </a:xfrm>
          <a:prstGeom prst="rect">
            <a:avLst/>
          </a:prstGeom>
          <a:solidFill>
            <a:srgbClr val="FFFFFF"/>
          </a:solidFill>
          <a:ln w="63500">
            <a:solidFill>
              <a:srgbClr val="000000"/>
            </a:solidFill>
            <a:miter/>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3" name="Rounded Rectangle"/>
          <p:cNvSpPr/>
          <p:nvPr/>
        </p:nvSpPr>
        <p:spPr>
          <a:xfrm>
            <a:off x="1416177" y="11326067"/>
            <a:ext cx="4323899" cy="1077318"/>
          </a:xfrm>
          <a:prstGeom prst="roundRect">
            <a:avLst>
              <a:gd name="adj" fmla="val 17683"/>
            </a:avLst>
          </a:prstGeom>
          <a:solidFill>
            <a:srgbClr val="0096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4" name="0%"/>
          <p:cNvSpPr txBox="1"/>
          <p:nvPr/>
        </p:nvSpPr>
        <p:spPr>
          <a:xfrm>
            <a:off x="1047623" y="12688412"/>
            <a:ext cx="1003555" cy="783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0%</a:t>
            </a:r>
          </a:p>
        </p:txBody>
      </p:sp>
      <p:sp>
        <p:nvSpPr>
          <p:cNvPr id="215" name="26%"/>
          <p:cNvSpPr txBox="1"/>
          <p:nvPr/>
        </p:nvSpPr>
        <p:spPr>
          <a:xfrm>
            <a:off x="13868145" y="12688412"/>
            <a:ext cx="1321309" cy="783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26%</a:t>
            </a:r>
          </a:p>
        </p:txBody>
      </p:sp>
      <p:sp>
        <p:nvSpPr>
          <p:cNvPr id="216" name="24%"/>
          <p:cNvSpPr txBox="1"/>
          <p:nvPr/>
        </p:nvSpPr>
        <p:spPr>
          <a:xfrm>
            <a:off x="5079421" y="12688412"/>
            <a:ext cx="1321309" cy="783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500"/>
            </a:lvl1pPr>
          </a:lstStyle>
          <a:p>
            <a:r>
              <a:t>24%</a:t>
            </a:r>
          </a:p>
        </p:txBody>
      </p:sp>
      <p:sp>
        <p:nvSpPr>
          <p:cNvPr id="217" name="Rounded Rectangle"/>
          <p:cNvSpPr/>
          <p:nvPr/>
        </p:nvSpPr>
        <p:spPr>
          <a:xfrm>
            <a:off x="14108265" y="11335047"/>
            <a:ext cx="4448519" cy="1077318"/>
          </a:xfrm>
          <a:prstGeom prst="roundRect">
            <a:avLst>
              <a:gd name="adj" fmla="val 17683"/>
            </a:avLst>
          </a:prstGeom>
          <a:solidFill>
            <a:srgbClr val="FF26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20" name="“You believe in a book that has talking animals, wizards, witches, demons, sticks turning into snakes, burning bushes, food falling from the sky, people walking on water, and all sorts of magical absurd and primitive stories, and you say that we are the "/>
          <p:cNvSpPr txBox="1">
            <a:spLocks noGrp="1"/>
          </p:cNvSpPr>
          <p:nvPr>
            <p:ph type="body" sz="half" idx="4294967295"/>
          </p:nvPr>
        </p:nvSpPr>
        <p:spPr>
          <a:xfrm>
            <a:off x="13508104" y="301980"/>
            <a:ext cx="10543580" cy="11105654"/>
          </a:xfrm>
          <a:prstGeom prst="rect">
            <a:avLst/>
          </a:prstGeom>
        </p:spPr>
        <p:txBody>
          <a:bodyPr anchor="t">
            <a:noAutofit/>
          </a:bodyPr>
          <a:lstStyle/>
          <a:p>
            <a:pPr marL="0" indent="0" algn="ctr" defTabSz="584200">
              <a:spcBef>
                <a:spcPts val="800"/>
              </a:spcBef>
              <a:buClr>
                <a:srgbClr val="FF2600"/>
              </a:buClr>
              <a:buSzTx/>
              <a:buNone/>
              <a:defRPr sz="5700" b="1">
                <a:solidFill>
                  <a:srgbClr val="FFFFFF"/>
                </a:solidFill>
                <a:effectLst>
                  <a:outerShdw blurRad="12700" dist="38100" dir="2400000" rotWithShape="0">
                    <a:srgbClr val="000000"/>
                  </a:outerShdw>
                </a:effectLst>
                <a:latin typeface="Cambria"/>
                <a:ea typeface="Cambria"/>
                <a:cs typeface="Cambria"/>
                <a:sym typeface="Cambria"/>
              </a:defRPr>
            </a:pPr>
            <a:r>
              <a:t>“You believe in a book that has talking animals, wizards, witches, demons, sticks turning into snakes, burning bushes, food falling from the sky, people walking on water, and all sorts of magical absurd and primitive stories, and you say that we are the ones that need help.”  </a:t>
            </a:r>
          </a:p>
          <a:p>
            <a:pPr marL="0" indent="0" algn="ctr" defTabSz="584200">
              <a:spcBef>
                <a:spcPts val="800"/>
              </a:spcBef>
              <a:buClr>
                <a:srgbClr val="FF2600"/>
              </a:buClr>
              <a:buSzTx/>
              <a:buNone/>
              <a:defRPr sz="5700" b="1">
                <a:solidFill>
                  <a:srgbClr val="00F900"/>
                </a:solidFill>
                <a:effectLst>
                  <a:outerShdw blurRad="12700" dist="38100" dir="2400000" rotWithShape="0">
                    <a:srgbClr val="000000"/>
                  </a:outerShdw>
                </a:effectLst>
                <a:latin typeface="Cambria"/>
                <a:ea typeface="Cambria"/>
                <a:cs typeface="Cambria"/>
                <a:sym typeface="Cambria"/>
              </a:defRPr>
            </a:pPr>
            <a:r>
              <a:t>— Mark Twain</a:t>
            </a:r>
          </a:p>
          <a:p>
            <a:pPr marL="0" indent="0" algn="ctr" defTabSz="584200">
              <a:spcBef>
                <a:spcPts val="800"/>
              </a:spcBef>
              <a:buClr>
                <a:srgbClr val="FF2600"/>
              </a:buClr>
              <a:buSzTx/>
              <a:buNone/>
              <a:defRPr sz="5700" b="1">
                <a:solidFill>
                  <a:srgbClr val="00F900"/>
                </a:solidFill>
                <a:effectLst>
                  <a:outerShdw blurRad="12700" dist="38100" dir="2400000" rotWithShape="0">
                    <a:srgbClr val="000000"/>
                  </a:outerShdw>
                </a:effectLst>
                <a:latin typeface="Cambria"/>
                <a:ea typeface="Cambria"/>
                <a:cs typeface="Cambria"/>
                <a:sym typeface="Cambria"/>
              </a:defRPr>
            </a:pPr>
            <a:r>
              <a:t>(Samuel Clemens)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Image" descr="Image"/>
          <p:cNvPicPr>
            <a:picLocks noChangeAspect="1"/>
          </p:cNvPicPr>
          <p:nvPr/>
        </p:nvPicPr>
        <p:blipFill>
          <a:blip r:embed="rId2"/>
          <a:stretch>
            <a:fillRect/>
          </a:stretch>
        </p:blipFill>
        <p:spPr>
          <a:xfrm>
            <a:off x="-1261137" y="0"/>
            <a:ext cx="26471082" cy="13831141"/>
          </a:xfrm>
          <a:prstGeom prst="rect">
            <a:avLst/>
          </a:prstGeom>
          <a:ln w="12700">
            <a:miter lim="400000"/>
          </a:ln>
        </p:spPr>
      </p:pic>
      <p:sp>
        <p:nvSpPr>
          <p:cNvPr id="223" name="The Bible Claims to be the Word of God"/>
          <p:cNvSpPr txBox="1">
            <a:spLocks noGrp="1"/>
          </p:cNvSpPr>
          <p:nvPr>
            <p:ph type="title" idx="4294967295"/>
          </p:nvPr>
        </p:nvSpPr>
        <p:spPr>
          <a:xfrm>
            <a:off x="-441824" y="1158313"/>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solidFill>
                  <a:srgbClr val="FFFFFF"/>
                </a:solidFill>
                <a:latin typeface="Arial Black"/>
                <a:ea typeface="Arial Black"/>
                <a:cs typeface="Arial Black"/>
                <a:sym typeface="Arial Black"/>
              </a:defRPr>
            </a:lvl1pPr>
          </a:lstStyle>
          <a:p>
            <a:r>
              <a:rPr dirty="0"/>
              <a:t>The Bible Claims to be the Word of God</a:t>
            </a:r>
          </a:p>
        </p:txBody>
      </p:sp>
      <p:sp>
        <p:nvSpPr>
          <p:cNvPr id="225" name="The Claim"/>
          <p:cNvSpPr txBox="1"/>
          <p:nvPr/>
        </p:nvSpPr>
        <p:spPr>
          <a:xfrm>
            <a:off x="0" y="447112"/>
            <a:ext cx="438225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Claim</a:t>
            </a:r>
          </a:p>
        </p:txBody>
      </p:sp>
      <p:sp>
        <p:nvSpPr>
          <p:cNvPr id="4" name="TextBox 3">
            <a:extLst>
              <a:ext uri="{FF2B5EF4-FFF2-40B4-BE49-F238E27FC236}">
                <a16:creationId xmlns:a16="http://schemas.microsoft.com/office/drawing/2014/main" id="{1FC7F320-425B-DE95-1EC4-C1A93BDF06C8}"/>
              </a:ext>
            </a:extLst>
          </p:cNvPr>
          <p:cNvSpPr txBox="1"/>
          <p:nvPr/>
        </p:nvSpPr>
        <p:spPr>
          <a:xfrm>
            <a:off x="12381471" y="3930290"/>
            <a:ext cx="11145794" cy="2595582"/>
          </a:xfrm>
          <a:prstGeom prst="rect">
            <a:avLst/>
          </a:prstGeom>
          <a:solidFill>
            <a:schemeClr val="accent1">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R="0" algn="l" defTabSz="825500" rtl="0" fontAlgn="auto" latinLnBrk="0" hangingPunct="0">
              <a:spcBef>
                <a:spcPts val="0"/>
              </a:spcBef>
              <a:spcAft>
                <a:spcPts val="0"/>
              </a:spcAft>
              <a:buClr>
                <a:srgbClr val="00B0F0"/>
              </a:buClr>
              <a:buSzTx/>
              <a:tabLst/>
            </a:pPr>
            <a:r>
              <a:rPr kumimoji="0" lang="en-US" sz="5400" b="1" i="0" u="none" strike="noStrike" cap="none" spc="0" normalizeH="0" baseline="0" dirty="0">
                <a:ln>
                  <a:noFill/>
                </a:ln>
                <a:solidFill>
                  <a:schemeClr val="tx1"/>
                </a:solidFill>
                <a:effectLst/>
                <a:uFillTx/>
                <a:latin typeface="Helvetica Neue"/>
                <a:ea typeface="Helvetica Neue"/>
                <a:cs typeface="Helvetica Neue"/>
                <a:sym typeface="Helvetica Neue"/>
              </a:rPr>
              <a:t>The OT prophets claimed to speak for God.</a:t>
            </a:r>
            <a:r>
              <a:rPr lang="en-US" sz="5400" dirty="0">
                <a:solidFill>
                  <a:schemeClr val="tx1"/>
                </a:solidFill>
                <a:sym typeface="Wingdings" pitchFamily="2" charset="2"/>
              </a:rPr>
              <a:t> </a:t>
            </a:r>
          </a:p>
          <a:p>
            <a:pPr marR="0" algn="l" defTabSz="825500" rtl="0" fontAlgn="auto" latinLnBrk="0" hangingPunct="0">
              <a:spcBef>
                <a:spcPts val="0"/>
              </a:spcBef>
              <a:spcAft>
                <a:spcPts val="0"/>
              </a:spcAft>
              <a:buClr>
                <a:srgbClr val="00B0F0"/>
              </a:buClr>
              <a:buSzTx/>
              <a:tabLst/>
            </a:pPr>
            <a:r>
              <a:rPr lang="en-US" sz="5400" dirty="0">
                <a:solidFill>
                  <a:schemeClr val="tx1"/>
                </a:solidFill>
                <a:sym typeface="Wingdings" pitchFamily="2" charset="2"/>
              </a:rPr>
              <a:t>(e.g., Jer. 1:7, 9, 2:1; Ezek. 2:7-3:4)</a:t>
            </a:r>
          </a:p>
        </p:txBody>
      </p:sp>
    </p:spTree>
    <p:extLst>
      <p:ext uri="{BB962C8B-B14F-4D97-AF65-F5344CB8AC3E}">
        <p14:creationId xmlns:p14="http://schemas.microsoft.com/office/powerpoint/2010/main" val="157778708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Image" descr="Image"/>
          <p:cNvPicPr>
            <a:picLocks noChangeAspect="1"/>
          </p:cNvPicPr>
          <p:nvPr/>
        </p:nvPicPr>
        <p:blipFill>
          <a:blip r:embed="rId2"/>
          <a:stretch>
            <a:fillRect/>
          </a:stretch>
        </p:blipFill>
        <p:spPr>
          <a:xfrm>
            <a:off x="-1261137" y="0"/>
            <a:ext cx="26471082" cy="13831141"/>
          </a:xfrm>
          <a:prstGeom prst="rect">
            <a:avLst/>
          </a:prstGeom>
          <a:ln w="12700">
            <a:miter lim="400000"/>
          </a:ln>
        </p:spPr>
      </p:pic>
      <p:sp>
        <p:nvSpPr>
          <p:cNvPr id="223" name="The Bible Claims to be the Word of God"/>
          <p:cNvSpPr txBox="1">
            <a:spLocks noGrp="1"/>
          </p:cNvSpPr>
          <p:nvPr>
            <p:ph type="title" idx="4294967295"/>
          </p:nvPr>
        </p:nvSpPr>
        <p:spPr>
          <a:xfrm>
            <a:off x="-441824" y="1158313"/>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solidFill>
                  <a:srgbClr val="FFFFFF"/>
                </a:solidFill>
                <a:latin typeface="Arial Black"/>
                <a:ea typeface="Arial Black"/>
                <a:cs typeface="Arial Black"/>
                <a:sym typeface="Arial Black"/>
              </a:defRPr>
            </a:lvl1pPr>
          </a:lstStyle>
          <a:p>
            <a:r>
              <a:rPr dirty="0"/>
              <a:t>The Bible Claims to be the Word of God</a:t>
            </a:r>
          </a:p>
        </p:txBody>
      </p:sp>
      <p:sp>
        <p:nvSpPr>
          <p:cNvPr id="2" name="TextBox 1">
            <a:extLst>
              <a:ext uri="{FF2B5EF4-FFF2-40B4-BE49-F238E27FC236}">
                <a16:creationId xmlns:a16="http://schemas.microsoft.com/office/drawing/2014/main" id="{3A332901-3267-8D82-EA2E-247D682C70DA}"/>
              </a:ext>
            </a:extLst>
          </p:cNvPr>
          <p:cNvSpPr txBox="1"/>
          <p:nvPr/>
        </p:nvSpPr>
        <p:spPr>
          <a:xfrm>
            <a:off x="296562" y="3249660"/>
            <a:ext cx="9292281"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457200" marR="0" indent="-457200" algn="l" defTabSz="825500" rtl="0" fontAlgn="auto" latinLnBrk="0" hangingPunct="0">
              <a:lnSpc>
                <a:spcPct val="200000"/>
              </a:lnSpc>
              <a:spcBef>
                <a:spcPts val="0"/>
              </a:spcBef>
              <a:spcAft>
                <a:spcPts val="0"/>
              </a:spcAft>
              <a:buClr>
                <a:srgbClr val="00B0F0"/>
              </a:buClr>
              <a:buSzTx/>
              <a:buFont typeface="Wingdings" pitchFamily="2" charset="2"/>
              <a:buChar char="§"/>
              <a:tabLst/>
            </a:pPr>
            <a:r>
              <a:rPr kumimoji="0" lang="en-US" sz="4800" b="1" i="0" u="none" strike="noStrike" cap="none" spc="0" normalizeH="0" baseline="0" dirty="0">
                <a:ln>
                  <a:noFill/>
                </a:ln>
                <a:solidFill>
                  <a:srgbClr val="FFFF00"/>
                </a:solidFill>
                <a:effectLst/>
                <a:uFillTx/>
                <a:latin typeface="Helvetica Neue"/>
                <a:ea typeface="Helvetica Neue"/>
                <a:cs typeface="Helvetica Neue"/>
                <a:sym typeface="Helvetica Neue"/>
              </a:rPr>
              <a:t>2 Timothy 3:16</a:t>
            </a:r>
          </a:p>
          <a:p>
            <a:pPr marL="457200" marR="0" indent="-457200" algn="l" defTabSz="825500" rtl="0" fontAlgn="auto" latinLnBrk="0" hangingPunct="0">
              <a:lnSpc>
                <a:spcPct val="200000"/>
              </a:lnSpc>
              <a:spcBef>
                <a:spcPts val="0"/>
              </a:spcBef>
              <a:spcAft>
                <a:spcPts val="0"/>
              </a:spcAft>
              <a:buClr>
                <a:srgbClr val="00B0F0"/>
              </a:buClr>
              <a:buSzTx/>
              <a:buFont typeface="Wingdings" pitchFamily="2" charset="2"/>
              <a:buChar char="§"/>
              <a:tabLst/>
            </a:pPr>
            <a:r>
              <a:rPr lang="en-US" sz="4800" dirty="0">
                <a:solidFill>
                  <a:srgbClr val="FFFF00"/>
                </a:solidFill>
              </a:rPr>
              <a:t>2 Peter 1:21</a:t>
            </a:r>
          </a:p>
          <a:p>
            <a:pPr marL="457200" marR="0" indent="-457200" algn="l" defTabSz="825500" rtl="0" fontAlgn="auto" latinLnBrk="0" hangingPunct="0">
              <a:lnSpc>
                <a:spcPct val="200000"/>
              </a:lnSpc>
              <a:spcBef>
                <a:spcPts val="0"/>
              </a:spcBef>
              <a:spcAft>
                <a:spcPts val="0"/>
              </a:spcAft>
              <a:buClr>
                <a:srgbClr val="00B0F0"/>
              </a:buClr>
              <a:buSzTx/>
              <a:buFont typeface="Wingdings" pitchFamily="2" charset="2"/>
              <a:buChar char="§"/>
              <a:tabLst/>
            </a:pPr>
            <a:r>
              <a:rPr kumimoji="0" lang="en-US" sz="4800" b="1" i="0" u="none" strike="noStrike" cap="none" spc="0" normalizeH="0" baseline="0" dirty="0">
                <a:ln>
                  <a:noFill/>
                </a:ln>
                <a:solidFill>
                  <a:srgbClr val="FFFF00"/>
                </a:solidFill>
                <a:effectLst/>
                <a:uFillTx/>
                <a:latin typeface="Helvetica Neue"/>
                <a:ea typeface="Helvetica Neue"/>
                <a:cs typeface="Helvetica Neue"/>
                <a:sym typeface="Helvetica Neue"/>
              </a:rPr>
              <a:t>John 14:25-26; 15:26; 16:13</a:t>
            </a:r>
          </a:p>
        </p:txBody>
      </p:sp>
      <p:sp>
        <p:nvSpPr>
          <p:cNvPr id="4" name="TextBox 3">
            <a:extLst>
              <a:ext uri="{FF2B5EF4-FFF2-40B4-BE49-F238E27FC236}">
                <a16:creationId xmlns:a16="http://schemas.microsoft.com/office/drawing/2014/main" id="{1FC7F320-425B-DE95-1EC4-C1A93BDF06C8}"/>
              </a:ext>
            </a:extLst>
          </p:cNvPr>
          <p:cNvSpPr txBox="1"/>
          <p:nvPr/>
        </p:nvSpPr>
        <p:spPr>
          <a:xfrm>
            <a:off x="12381471" y="3930290"/>
            <a:ext cx="11145794" cy="2595582"/>
          </a:xfrm>
          <a:prstGeom prst="rect">
            <a:avLst/>
          </a:prstGeom>
          <a:solidFill>
            <a:schemeClr val="accent1">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R="0" algn="l" defTabSz="825500" rtl="0" fontAlgn="auto" latinLnBrk="0" hangingPunct="0">
              <a:spcBef>
                <a:spcPts val="0"/>
              </a:spcBef>
              <a:spcAft>
                <a:spcPts val="0"/>
              </a:spcAft>
              <a:buClr>
                <a:srgbClr val="00B0F0"/>
              </a:buClr>
              <a:buSzTx/>
              <a:tabLst/>
            </a:pPr>
            <a:r>
              <a:rPr kumimoji="0" lang="en-US" sz="5400" b="1" i="0" u="none" strike="noStrike" cap="none" spc="0" normalizeH="0" baseline="0" dirty="0">
                <a:ln>
                  <a:noFill/>
                </a:ln>
                <a:solidFill>
                  <a:schemeClr val="tx1"/>
                </a:solidFill>
                <a:effectLst/>
                <a:uFillTx/>
                <a:latin typeface="Helvetica Neue"/>
                <a:ea typeface="Helvetica Neue"/>
                <a:cs typeface="Helvetica Neue"/>
                <a:sym typeface="Helvetica Neue"/>
              </a:rPr>
              <a:t>The OT prophets claimed to speak for God.</a:t>
            </a:r>
            <a:r>
              <a:rPr lang="en-US" sz="5400" dirty="0">
                <a:solidFill>
                  <a:schemeClr val="tx1"/>
                </a:solidFill>
                <a:sym typeface="Wingdings" pitchFamily="2" charset="2"/>
              </a:rPr>
              <a:t> </a:t>
            </a:r>
          </a:p>
          <a:p>
            <a:pPr marR="0" algn="l" defTabSz="825500" rtl="0" fontAlgn="auto" latinLnBrk="0" hangingPunct="0">
              <a:spcBef>
                <a:spcPts val="0"/>
              </a:spcBef>
              <a:spcAft>
                <a:spcPts val="0"/>
              </a:spcAft>
              <a:buClr>
                <a:srgbClr val="00B0F0"/>
              </a:buClr>
              <a:buSzTx/>
              <a:tabLst/>
            </a:pPr>
            <a:r>
              <a:rPr lang="en-US" sz="5400" dirty="0">
                <a:solidFill>
                  <a:schemeClr val="tx1"/>
                </a:solidFill>
                <a:sym typeface="Wingdings" pitchFamily="2" charset="2"/>
              </a:rPr>
              <a:t>(e.g., Jer. 1:7, 9, 2:1; Ezek. 2:7-3:4)</a:t>
            </a:r>
          </a:p>
        </p:txBody>
      </p:sp>
      <p:sp>
        <p:nvSpPr>
          <p:cNvPr id="5" name="The Claim">
            <a:extLst>
              <a:ext uri="{FF2B5EF4-FFF2-40B4-BE49-F238E27FC236}">
                <a16:creationId xmlns:a16="http://schemas.microsoft.com/office/drawing/2014/main" id="{5AEBFEAA-4C28-47FC-9979-B733303DCFBB}"/>
              </a:ext>
            </a:extLst>
          </p:cNvPr>
          <p:cNvSpPr txBox="1"/>
          <p:nvPr/>
        </p:nvSpPr>
        <p:spPr>
          <a:xfrm>
            <a:off x="0" y="447112"/>
            <a:ext cx="438225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Claim</a:t>
            </a:r>
          </a:p>
        </p:txBody>
      </p:sp>
    </p:spTree>
    <p:extLst>
      <p:ext uri="{BB962C8B-B14F-4D97-AF65-F5344CB8AC3E}">
        <p14:creationId xmlns:p14="http://schemas.microsoft.com/office/powerpoint/2010/main" val="166156154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Image" descr="Image"/>
          <p:cNvPicPr>
            <a:picLocks noChangeAspect="1"/>
          </p:cNvPicPr>
          <p:nvPr/>
        </p:nvPicPr>
        <p:blipFill>
          <a:blip r:embed="rId2"/>
          <a:stretch>
            <a:fillRect/>
          </a:stretch>
        </p:blipFill>
        <p:spPr>
          <a:xfrm>
            <a:off x="-1261137" y="0"/>
            <a:ext cx="26471082" cy="13831141"/>
          </a:xfrm>
          <a:prstGeom prst="rect">
            <a:avLst/>
          </a:prstGeom>
          <a:ln w="12700">
            <a:miter lim="400000"/>
          </a:ln>
        </p:spPr>
      </p:pic>
      <p:sp>
        <p:nvSpPr>
          <p:cNvPr id="223" name="The Bible Claims to be the Word of God"/>
          <p:cNvSpPr txBox="1">
            <a:spLocks noGrp="1"/>
          </p:cNvSpPr>
          <p:nvPr>
            <p:ph type="title" idx="4294967295"/>
          </p:nvPr>
        </p:nvSpPr>
        <p:spPr>
          <a:xfrm>
            <a:off x="-441824" y="1158313"/>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solidFill>
                  <a:srgbClr val="FFFFFF"/>
                </a:solidFill>
                <a:latin typeface="Arial Black"/>
                <a:ea typeface="Arial Black"/>
                <a:cs typeface="Arial Black"/>
                <a:sym typeface="Arial Black"/>
              </a:defRPr>
            </a:lvl1pPr>
          </a:lstStyle>
          <a:p>
            <a:r>
              <a:rPr dirty="0"/>
              <a:t>The Bible Claims to be the Word of God</a:t>
            </a:r>
          </a:p>
        </p:txBody>
      </p:sp>
      <p:sp>
        <p:nvSpPr>
          <p:cNvPr id="2" name="TextBox 1">
            <a:extLst>
              <a:ext uri="{FF2B5EF4-FFF2-40B4-BE49-F238E27FC236}">
                <a16:creationId xmlns:a16="http://schemas.microsoft.com/office/drawing/2014/main" id="{3A332901-3267-8D82-EA2E-247D682C70DA}"/>
              </a:ext>
            </a:extLst>
          </p:cNvPr>
          <p:cNvSpPr txBox="1"/>
          <p:nvPr/>
        </p:nvSpPr>
        <p:spPr>
          <a:xfrm>
            <a:off x="296562" y="3249660"/>
            <a:ext cx="9292281"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457200" marR="0" indent="-457200" algn="l" defTabSz="825500" rtl="0" fontAlgn="auto" latinLnBrk="0" hangingPunct="0">
              <a:lnSpc>
                <a:spcPct val="200000"/>
              </a:lnSpc>
              <a:spcBef>
                <a:spcPts val="0"/>
              </a:spcBef>
              <a:spcAft>
                <a:spcPts val="0"/>
              </a:spcAft>
              <a:buClr>
                <a:srgbClr val="00B0F0"/>
              </a:buClr>
              <a:buSzTx/>
              <a:buFont typeface="Wingdings" pitchFamily="2" charset="2"/>
              <a:buChar char="§"/>
              <a:tabLst/>
            </a:pPr>
            <a:r>
              <a:rPr kumimoji="0" lang="en-US" sz="4800" b="1" i="0" u="none" strike="noStrike" cap="none" spc="0" normalizeH="0" baseline="0" dirty="0">
                <a:ln>
                  <a:noFill/>
                </a:ln>
                <a:solidFill>
                  <a:srgbClr val="FFFF00"/>
                </a:solidFill>
                <a:effectLst/>
                <a:uFillTx/>
                <a:latin typeface="Helvetica Neue"/>
                <a:ea typeface="Helvetica Neue"/>
                <a:cs typeface="Helvetica Neue"/>
                <a:sym typeface="Helvetica Neue"/>
              </a:rPr>
              <a:t>2 Timothy 3:16</a:t>
            </a:r>
          </a:p>
          <a:p>
            <a:pPr marL="457200" marR="0" indent="-457200" algn="l" defTabSz="825500" rtl="0" fontAlgn="auto" latinLnBrk="0" hangingPunct="0">
              <a:lnSpc>
                <a:spcPct val="200000"/>
              </a:lnSpc>
              <a:spcBef>
                <a:spcPts val="0"/>
              </a:spcBef>
              <a:spcAft>
                <a:spcPts val="0"/>
              </a:spcAft>
              <a:buClr>
                <a:srgbClr val="00B0F0"/>
              </a:buClr>
              <a:buSzTx/>
              <a:buFont typeface="Wingdings" pitchFamily="2" charset="2"/>
              <a:buChar char="§"/>
              <a:tabLst/>
            </a:pPr>
            <a:r>
              <a:rPr lang="en-US" sz="4800" dirty="0">
                <a:solidFill>
                  <a:srgbClr val="FFFF00"/>
                </a:solidFill>
              </a:rPr>
              <a:t>2 Peter 1:21</a:t>
            </a:r>
          </a:p>
          <a:p>
            <a:pPr marL="457200" marR="0" indent="-457200" algn="l" defTabSz="825500" rtl="0" fontAlgn="auto" latinLnBrk="0" hangingPunct="0">
              <a:lnSpc>
                <a:spcPct val="200000"/>
              </a:lnSpc>
              <a:spcBef>
                <a:spcPts val="0"/>
              </a:spcBef>
              <a:spcAft>
                <a:spcPts val="0"/>
              </a:spcAft>
              <a:buClr>
                <a:srgbClr val="00B0F0"/>
              </a:buClr>
              <a:buSzTx/>
              <a:buFont typeface="Wingdings" pitchFamily="2" charset="2"/>
              <a:buChar char="§"/>
              <a:tabLst/>
            </a:pPr>
            <a:r>
              <a:rPr kumimoji="0" lang="en-US" sz="4800" b="1" i="0" u="none" strike="noStrike" cap="none" spc="0" normalizeH="0" baseline="0" dirty="0">
                <a:ln>
                  <a:noFill/>
                </a:ln>
                <a:solidFill>
                  <a:srgbClr val="FFFF00"/>
                </a:solidFill>
                <a:effectLst/>
                <a:uFillTx/>
                <a:latin typeface="Helvetica Neue"/>
                <a:ea typeface="Helvetica Neue"/>
                <a:cs typeface="Helvetica Neue"/>
                <a:sym typeface="Helvetica Neue"/>
              </a:rPr>
              <a:t>John 14:25-26; 15:26; 16:13</a:t>
            </a:r>
          </a:p>
        </p:txBody>
      </p:sp>
      <p:sp>
        <p:nvSpPr>
          <p:cNvPr id="4" name="TextBox 3">
            <a:extLst>
              <a:ext uri="{FF2B5EF4-FFF2-40B4-BE49-F238E27FC236}">
                <a16:creationId xmlns:a16="http://schemas.microsoft.com/office/drawing/2014/main" id="{1FC7F320-425B-DE95-1EC4-C1A93BDF06C8}"/>
              </a:ext>
            </a:extLst>
          </p:cNvPr>
          <p:cNvSpPr txBox="1"/>
          <p:nvPr/>
        </p:nvSpPr>
        <p:spPr>
          <a:xfrm>
            <a:off x="12381471" y="3930290"/>
            <a:ext cx="11145794" cy="2595582"/>
          </a:xfrm>
          <a:prstGeom prst="rect">
            <a:avLst/>
          </a:prstGeom>
          <a:solidFill>
            <a:schemeClr val="accent1">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R="0" algn="l" defTabSz="825500" rtl="0" fontAlgn="auto" latinLnBrk="0" hangingPunct="0">
              <a:spcBef>
                <a:spcPts val="0"/>
              </a:spcBef>
              <a:spcAft>
                <a:spcPts val="0"/>
              </a:spcAft>
              <a:buClr>
                <a:srgbClr val="00B0F0"/>
              </a:buClr>
              <a:buSzTx/>
              <a:tabLst/>
            </a:pPr>
            <a:r>
              <a:rPr kumimoji="0" lang="en-US" sz="5400" b="1" i="0" u="none" strike="noStrike" cap="none" spc="0" normalizeH="0" baseline="0" dirty="0">
                <a:ln>
                  <a:noFill/>
                </a:ln>
                <a:solidFill>
                  <a:schemeClr val="tx1"/>
                </a:solidFill>
                <a:effectLst/>
                <a:uFillTx/>
                <a:latin typeface="Helvetica Neue"/>
                <a:ea typeface="Helvetica Neue"/>
                <a:cs typeface="Helvetica Neue"/>
                <a:sym typeface="Helvetica Neue"/>
              </a:rPr>
              <a:t>The OT prophets claimed to speak for God.</a:t>
            </a:r>
            <a:r>
              <a:rPr lang="en-US" sz="5400" dirty="0">
                <a:solidFill>
                  <a:schemeClr val="tx1"/>
                </a:solidFill>
                <a:sym typeface="Wingdings" pitchFamily="2" charset="2"/>
              </a:rPr>
              <a:t> </a:t>
            </a:r>
          </a:p>
          <a:p>
            <a:pPr marR="0" algn="l" defTabSz="825500" rtl="0" fontAlgn="auto" latinLnBrk="0" hangingPunct="0">
              <a:spcBef>
                <a:spcPts val="0"/>
              </a:spcBef>
              <a:spcAft>
                <a:spcPts val="0"/>
              </a:spcAft>
              <a:buClr>
                <a:srgbClr val="00B0F0"/>
              </a:buClr>
              <a:buSzTx/>
              <a:tabLst/>
            </a:pPr>
            <a:r>
              <a:rPr lang="en-US" sz="5400" dirty="0">
                <a:solidFill>
                  <a:schemeClr val="tx1"/>
                </a:solidFill>
                <a:sym typeface="Wingdings" pitchFamily="2" charset="2"/>
              </a:rPr>
              <a:t>(e.g., Jer. 1:7, 9, 2:1; Ezek. 2:7-3:4)</a:t>
            </a:r>
          </a:p>
        </p:txBody>
      </p:sp>
      <p:sp>
        <p:nvSpPr>
          <p:cNvPr id="3" name="Paul claimed that he had received from the Holy Spirit the very words he used to preach the gospel.">
            <a:extLst>
              <a:ext uri="{FF2B5EF4-FFF2-40B4-BE49-F238E27FC236}">
                <a16:creationId xmlns:a16="http://schemas.microsoft.com/office/drawing/2014/main" id="{826F5725-7087-7316-2658-D4275DE81636}"/>
              </a:ext>
            </a:extLst>
          </p:cNvPr>
          <p:cNvSpPr txBox="1"/>
          <p:nvPr/>
        </p:nvSpPr>
        <p:spPr>
          <a:xfrm>
            <a:off x="2810372" y="10466340"/>
            <a:ext cx="17331227" cy="2641749"/>
          </a:xfrm>
          <a:prstGeom prst="rect">
            <a:avLst/>
          </a:prstGeom>
          <a:solidFill>
            <a:schemeClr val="accent1">
              <a:lumMod val="60000"/>
              <a:lumOff val="4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500"/>
            </a:lvl1pPr>
          </a:lstStyle>
          <a:p>
            <a:r>
              <a:rPr dirty="0"/>
              <a:t>Paul claimed that he had received from the Holy Spirit the very words he used to preach the gospel</a:t>
            </a:r>
            <a:endParaRPr lang="en-US" dirty="0"/>
          </a:p>
          <a:p>
            <a:r>
              <a:rPr lang="en-US" dirty="0"/>
              <a:t>(1 Corinthians 2:13)</a:t>
            </a:r>
            <a:r>
              <a:rPr dirty="0"/>
              <a:t>.</a:t>
            </a:r>
          </a:p>
        </p:txBody>
      </p:sp>
      <p:sp>
        <p:nvSpPr>
          <p:cNvPr id="5" name="The Claim">
            <a:extLst>
              <a:ext uri="{FF2B5EF4-FFF2-40B4-BE49-F238E27FC236}">
                <a16:creationId xmlns:a16="http://schemas.microsoft.com/office/drawing/2014/main" id="{5AEBFEAA-4C28-47FC-9979-B733303DCFBB}"/>
              </a:ext>
            </a:extLst>
          </p:cNvPr>
          <p:cNvSpPr txBox="1"/>
          <p:nvPr/>
        </p:nvSpPr>
        <p:spPr>
          <a:xfrm>
            <a:off x="0" y="447112"/>
            <a:ext cx="4382254"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Claim</a:t>
            </a:r>
          </a:p>
        </p:txBody>
      </p:sp>
    </p:spTree>
    <p:extLst>
      <p:ext uri="{BB962C8B-B14F-4D97-AF65-F5344CB8AC3E}">
        <p14:creationId xmlns:p14="http://schemas.microsoft.com/office/powerpoint/2010/main" val="35740598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AAAE7E-878D-D66F-6A3C-D705BE13851D}"/>
              </a:ext>
            </a:extLst>
          </p:cNvPr>
          <p:cNvSpPr/>
          <p:nvPr/>
        </p:nvSpPr>
        <p:spPr>
          <a:xfrm>
            <a:off x="637953" y="12674009"/>
            <a:ext cx="850605" cy="552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Image" descr="Image"/>
          <p:cNvPicPr>
            <a:picLocks noChangeAspect="1"/>
          </p:cNvPicPr>
          <p:nvPr/>
        </p:nvPicPr>
        <p:blipFill>
          <a:blip r:embed="rId2"/>
          <a:stretch>
            <a:fillRect/>
          </a:stretch>
        </p:blipFill>
        <p:spPr>
          <a:xfrm>
            <a:off x="0" y="0"/>
            <a:ext cx="26412779" cy="13866711"/>
          </a:xfrm>
          <a:prstGeom prst="rect">
            <a:avLst/>
          </a:prstGeom>
          <a:ln w="12700">
            <a:miter lim="400000"/>
          </a:ln>
        </p:spPr>
      </p:pic>
      <p:sp>
        <p:nvSpPr>
          <p:cNvPr id="237" name="The Scriptures Should Be Inerrant"/>
          <p:cNvSpPr txBox="1">
            <a:spLocks noGrp="1"/>
          </p:cNvSpPr>
          <p:nvPr>
            <p:ph type="title" idx="4294967295"/>
          </p:nvPr>
        </p:nvSpPr>
        <p:spPr>
          <a:xfrm>
            <a:off x="444557" y="1056681"/>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latin typeface="Arial Black"/>
                <a:ea typeface="Arial Black"/>
                <a:cs typeface="Arial Black"/>
                <a:sym typeface="Arial Black"/>
              </a:defRPr>
            </a:lvl1pPr>
          </a:lstStyle>
          <a:p>
            <a:r>
              <a:rPr dirty="0"/>
              <a:t>The Scriptures Should Be Inerrant</a:t>
            </a:r>
          </a:p>
        </p:txBody>
      </p:sp>
      <p:sp>
        <p:nvSpPr>
          <p:cNvPr id="238" name="The Implication"/>
          <p:cNvSpPr txBox="1"/>
          <p:nvPr/>
        </p:nvSpPr>
        <p:spPr>
          <a:xfrm>
            <a:off x="444557" y="373869"/>
            <a:ext cx="438225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Implication</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Image" descr="Image"/>
          <p:cNvPicPr>
            <a:picLocks noChangeAspect="1"/>
          </p:cNvPicPr>
          <p:nvPr/>
        </p:nvPicPr>
        <p:blipFill>
          <a:blip r:embed="rId2"/>
          <a:stretch>
            <a:fillRect/>
          </a:stretch>
        </p:blipFill>
        <p:spPr>
          <a:xfrm>
            <a:off x="0" y="0"/>
            <a:ext cx="26412779" cy="13866711"/>
          </a:xfrm>
          <a:prstGeom prst="rect">
            <a:avLst/>
          </a:prstGeom>
          <a:ln w="12700">
            <a:miter lim="400000"/>
          </a:ln>
        </p:spPr>
      </p:pic>
      <p:sp>
        <p:nvSpPr>
          <p:cNvPr id="237" name="The Scriptures Should Be Inerrant"/>
          <p:cNvSpPr txBox="1">
            <a:spLocks noGrp="1"/>
          </p:cNvSpPr>
          <p:nvPr>
            <p:ph type="title" idx="4294967295"/>
          </p:nvPr>
        </p:nvSpPr>
        <p:spPr>
          <a:xfrm>
            <a:off x="444557" y="1056681"/>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latin typeface="Arial Black"/>
                <a:ea typeface="Arial Black"/>
                <a:cs typeface="Arial Black"/>
                <a:sym typeface="Arial Black"/>
              </a:defRPr>
            </a:lvl1pPr>
          </a:lstStyle>
          <a:p>
            <a:r>
              <a:rPr dirty="0"/>
              <a:t>The Scriptures Should Be Inerrant</a:t>
            </a:r>
          </a:p>
        </p:txBody>
      </p:sp>
      <p:sp>
        <p:nvSpPr>
          <p:cNvPr id="238" name="The Implication"/>
          <p:cNvSpPr txBox="1"/>
          <p:nvPr/>
        </p:nvSpPr>
        <p:spPr>
          <a:xfrm>
            <a:off x="444557" y="373869"/>
            <a:ext cx="4382254"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Implication</a:t>
            </a:r>
          </a:p>
        </p:txBody>
      </p:sp>
      <p:sp>
        <p:nvSpPr>
          <p:cNvPr id="240" name="Human knowledge regarding the past is limited."/>
          <p:cNvSpPr txBox="1"/>
          <p:nvPr/>
        </p:nvSpPr>
        <p:spPr>
          <a:xfrm>
            <a:off x="1554725" y="4749659"/>
            <a:ext cx="22748546"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rPr dirty="0"/>
              <a:t>Human knowledge regarding the past is limited.</a:t>
            </a:r>
          </a:p>
        </p:txBody>
      </p:sp>
      <p:sp>
        <p:nvSpPr>
          <p:cNvPr id="241" name="Some Caveats:"/>
          <p:cNvSpPr txBox="1"/>
          <p:nvPr/>
        </p:nvSpPr>
        <p:spPr>
          <a:xfrm>
            <a:off x="1537054" y="3368327"/>
            <a:ext cx="5030115" cy="932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400">
                <a:solidFill>
                  <a:srgbClr val="0433FF"/>
                </a:solidFill>
              </a:defRPr>
            </a:lvl1pPr>
          </a:lstStyle>
          <a:p>
            <a:r>
              <a:rPr dirty="0"/>
              <a:t>Some Caveats:</a:t>
            </a:r>
          </a:p>
        </p:txBody>
      </p:sp>
    </p:spTree>
    <p:extLst>
      <p:ext uri="{BB962C8B-B14F-4D97-AF65-F5344CB8AC3E}">
        <p14:creationId xmlns:p14="http://schemas.microsoft.com/office/powerpoint/2010/main" val="295367570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Image" descr="Image"/>
          <p:cNvPicPr>
            <a:picLocks noChangeAspect="1"/>
          </p:cNvPicPr>
          <p:nvPr/>
        </p:nvPicPr>
        <p:blipFill>
          <a:blip r:embed="rId2"/>
          <a:stretch>
            <a:fillRect/>
          </a:stretch>
        </p:blipFill>
        <p:spPr>
          <a:xfrm>
            <a:off x="0" y="0"/>
            <a:ext cx="26412779" cy="13866711"/>
          </a:xfrm>
          <a:prstGeom prst="rect">
            <a:avLst/>
          </a:prstGeom>
          <a:ln w="12700">
            <a:miter lim="400000"/>
          </a:ln>
        </p:spPr>
      </p:pic>
      <p:sp>
        <p:nvSpPr>
          <p:cNvPr id="237" name="The Scriptures Should Be Inerrant"/>
          <p:cNvSpPr txBox="1">
            <a:spLocks noGrp="1"/>
          </p:cNvSpPr>
          <p:nvPr>
            <p:ph type="title" idx="4294967295"/>
          </p:nvPr>
        </p:nvSpPr>
        <p:spPr>
          <a:xfrm>
            <a:off x="444557" y="1056681"/>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latin typeface="Arial Black"/>
                <a:ea typeface="Arial Black"/>
                <a:cs typeface="Arial Black"/>
                <a:sym typeface="Arial Black"/>
              </a:defRPr>
            </a:lvl1pPr>
          </a:lstStyle>
          <a:p>
            <a:r>
              <a:rPr dirty="0"/>
              <a:t>The Scriptures Should Be Inerrant</a:t>
            </a:r>
          </a:p>
        </p:txBody>
      </p:sp>
      <p:sp>
        <p:nvSpPr>
          <p:cNvPr id="238" name="The Implication"/>
          <p:cNvSpPr txBox="1"/>
          <p:nvPr/>
        </p:nvSpPr>
        <p:spPr>
          <a:xfrm>
            <a:off x="444557" y="373869"/>
            <a:ext cx="438225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Implication</a:t>
            </a:r>
          </a:p>
        </p:txBody>
      </p:sp>
      <p:sp>
        <p:nvSpPr>
          <p:cNvPr id="240" name="Human knowledge regarding the past is limited."/>
          <p:cNvSpPr txBox="1"/>
          <p:nvPr/>
        </p:nvSpPr>
        <p:spPr>
          <a:xfrm>
            <a:off x="1554725" y="4749659"/>
            <a:ext cx="22748546" cy="98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rPr dirty="0"/>
              <a:t>Human knowledge regarding the past is limited.</a:t>
            </a:r>
          </a:p>
        </p:txBody>
      </p:sp>
      <p:sp>
        <p:nvSpPr>
          <p:cNvPr id="241" name="Some Caveats:"/>
          <p:cNvSpPr txBox="1"/>
          <p:nvPr/>
        </p:nvSpPr>
        <p:spPr>
          <a:xfrm>
            <a:off x="1537054" y="3368327"/>
            <a:ext cx="5030115" cy="932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400">
                <a:solidFill>
                  <a:srgbClr val="0433FF"/>
                </a:solidFill>
              </a:defRPr>
            </a:lvl1pPr>
          </a:lstStyle>
          <a:p>
            <a:r>
              <a:rPr dirty="0"/>
              <a:t>Some Caveats:</a:t>
            </a:r>
          </a:p>
        </p:txBody>
      </p:sp>
      <p:sp>
        <p:nvSpPr>
          <p:cNvPr id="242" name="The Bible employs figurative language."/>
          <p:cNvSpPr txBox="1"/>
          <p:nvPr/>
        </p:nvSpPr>
        <p:spPr>
          <a:xfrm>
            <a:off x="1554725" y="6222859"/>
            <a:ext cx="22748546" cy="98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rPr dirty="0"/>
              <a:t>The Bible employs figurative language.</a:t>
            </a:r>
          </a:p>
        </p:txBody>
      </p:sp>
    </p:spTree>
    <p:extLst>
      <p:ext uri="{BB962C8B-B14F-4D97-AF65-F5344CB8AC3E}">
        <p14:creationId xmlns:p14="http://schemas.microsoft.com/office/powerpoint/2010/main" val="44382286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Image" descr="Image"/>
          <p:cNvPicPr>
            <a:picLocks noChangeAspect="1"/>
          </p:cNvPicPr>
          <p:nvPr/>
        </p:nvPicPr>
        <p:blipFill>
          <a:blip r:embed="rId2"/>
          <a:stretch>
            <a:fillRect/>
          </a:stretch>
        </p:blipFill>
        <p:spPr>
          <a:xfrm>
            <a:off x="0" y="0"/>
            <a:ext cx="26412779" cy="13866711"/>
          </a:xfrm>
          <a:prstGeom prst="rect">
            <a:avLst/>
          </a:prstGeom>
          <a:ln w="12700">
            <a:miter lim="400000"/>
          </a:ln>
        </p:spPr>
      </p:pic>
      <p:sp>
        <p:nvSpPr>
          <p:cNvPr id="237" name="The Scriptures Should Be Inerrant"/>
          <p:cNvSpPr txBox="1">
            <a:spLocks noGrp="1"/>
          </p:cNvSpPr>
          <p:nvPr>
            <p:ph type="title" idx="4294967295"/>
          </p:nvPr>
        </p:nvSpPr>
        <p:spPr>
          <a:xfrm>
            <a:off x="444557" y="1056681"/>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latin typeface="Arial Black"/>
                <a:ea typeface="Arial Black"/>
                <a:cs typeface="Arial Black"/>
                <a:sym typeface="Arial Black"/>
              </a:defRPr>
            </a:lvl1pPr>
          </a:lstStyle>
          <a:p>
            <a:r>
              <a:rPr dirty="0"/>
              <a:t>The Scriptures Should Be Inerrant</a:t>
            </a:r>
          </a:p>
        </p:txBody>
      </p:sp>
      <p:sp>
        <p:nvSpPr>
          <p:cNvPr id="238" name="The Implication"/>
          <p:cNvSpPr txBox="1"/>
          <p:nvPr/>
        </p:nvSpPr>
        <p:spPr>
          <a:xfrm>
            <a:off x="444557" y="373869"/>
            <a:ext cx="4382254"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Implication</a:t>
            </a:r>
          </a:p>
        </p:txBody>
      </p:sp>
      <p:sp>
        <p:nvSpPr>
          <p:cNvPr id="240" name="Human knowledge regarding the past is limited."/>
          <p:cNvSpPr txBox="1"/>
          <p:nvPr/>
        </p:nvSpPr>
        <p:spPr>
          <a:xfrm>
            <a:off x="1554725" y="4749659"/>
            <a:ext cx="22748546"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rPr dirty="0"/>
              <a:t>Human knowledge regarding the past is limited.</a:t>
            </a:r>
          </a:p>
        </p:txBody>
      </p:sp>
      <p:sp>
        <p:nvSpPr>
          <p:cNvPr id="241" name="Some Caveats:"/>
          <p:cNvSpPr txBox="1"/>
          <p:nvPr/>
        </p:nvSpPr>
        <p:spPr>
          <a:xfrm>
            <a:off x="1537054" y="3368327"/>
            <a:ext cx="5030115" cy="932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400">
                <a:solidFill>
                  <a:srgbClr val="0433FF"/>
                </a:solidFill>
              </a:defRPr>
            </a:lvl1pPr>
          </a:lstStyle>
          <a:p>
            <a:r>
              <a:rPr dirty="0"/>
              <a:t>Some Caveats:</a:t>
            </a:r>
          </a:p>
        </p:txBody>
      </p:sp>
      <p:sp>
        <p:nvSpPr>
          <p:cNvPr id="242" name="The Bible employs figurative language."/>
          <p:cNvSpPr txBox="1"/>
          <p:nvPr/>
        </p:nvSpPr>
        <p:spPr>
          <a:xfrm>
            <a:off x="1554725" y="6222859"/>
            <a:ext cx="22748546"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rPr dirty="0"/>
              <a:t>The Bible employs figurative language.</a:t>
            </a:r>
          </a:p>
        </p:txBody>
      </p:sp>
      <p:sp>
        <p:nvSpPr>
          <p:cNvPr id="243" name="Some of what we “know” about ancient history is NOT accurate."/>
          <p:cNvSpPr txBox="1"/>
          <p:nvPr/>
        </p:nvSpPr>
        <p:spPr>
          <a:xfrm>
            <a:off x="1505008" y="7696059"/>
            <a:ext cx="22748545"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pPr>
            <a:r>
              <a:t>Some of what we “know” about ancient history is </a:t>
            </a:r>
            <a:r>
              <a:rPr>
                <a:solidFill>
                  <a:srgbClr val="FF2600"/>
                </a:solidFill>
              </a:rPr>
              <a:t>NOT </a:t>
            </a:r>
            <a:r>
              <a:t>accurate.</a:t>
            </a:r>
          </a:p>
        </p:txBody>
      </p:sp>
    </p:spTree>
    <p:extLst>
      <p:ext uri="{BB962C8B-B14F-4D97-AF65-F5344CB8AC3E}">
        <p14:creationId xmlns:p14="http://schemas.microsoft.com/office/powerpoint/2010/main" val="240307260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Image" descr="Image"/>
          <p:cNvPicPr>
            <a:picLocks noChangeAspect="1"/>
          </p:cNvPicPr>
          <p:nvPr/>
        </p:nvPicPr>
        <p:blipFill>
          <a:blip r:embed="rId2"/>
          <a:stretch>
            <a:fillRect/>
          </a:stretch>
        </p:blipFill>
        <p:spPr>
          <a:xfrm>
            <a:off x="1" y="0"/>
            <a:ext cx="26412780" cy="13866711"/>
          </a:xfrm>
          <a:prstGeom prst="rect">
            <a:avLst/>
          </a:prstGeom>
          <a:ln w="12700">
            <a:miter lim="400000"/>
          </a:ln>
        </p:spPr>
      </p:pic>
      <p:sp>
        <p:nvSpPr>
          <p:cNvPr id="237" name="The Scriptures Should Be Inerrant"/>
          <p:cNvSpPr txBox="1">
            <a:spLocks noGrp="1"/>
          </p:cNvSpPr>
          <p:nvPr>
            <p:ph type="title" idx="4294967295"/>
          </p:nvPr>
        </p:nvSpPr>
        <p:spPr>
          <a:xfrm>
            <a:off x="444557" y="1056681"/>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latin typeface="Arial Black"/>
                <a:ea typeface="Arial Black"/>
                <a:cs typeface="Arial Black"/>
                <a:sym typeface="Arial Black"/>
              </a:defRPr>
            </a:lvl1pPr>
          </a:lstStyle>
          <a:p>
            <a:r>
              <a:rPr dirty="0"/>
              <a:t>The Scriptures Should Be Inerrant</a:t>
            </a:r>
          </a:p>
        </p:txBody>
      </p:sp>
      <p:sp>
        <p:nvSpPr>
          <p:cNvPr id="238" name="The Implication"/>
          <p:cNvSpPr txBox="1"/>
          <p:nvPr/>
        </p:nvSpPr>
        <p:spPr>
          <a:xfrm>
            <a:off x="444557" y="373869"/>
            <a:ext cx="438225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Implication</a:t>
            </a:r>
          </a:p>
        </p:txBody>
      </p:sp>
      <p:sp>
        <p:nvSpPr>
          <p:cNvPr id="240" name="Human knowledge regarding the past is limited."/>
          <p:cNvSpPr txBox="1"/>
          <p:nvPr/>
        </p:nvSpPr>
        <p:spPr>
          <a:xfrm>
            <a:off x="1554725" y="4749659"/>
            <a:ext cx="22748546" cy="98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rPr dirty="0"/>
              <a:t>Human knowledge regarding the past is limited.</a:t>
            </a:r>
          </a:p>
        </p:txBody>
      </p:sp>
      <p:sp>
        <p:nvSpPr>
          <p:cNvPr id="241" name="Some Caveats:"/>
          <p:cNvSpPr txBox="1"/>
          <p:nvPr/>
        </p:nvSpPr>
        <p:spPr>
          <a:xfrm>
            <a:off x="1537054" y="3368327"/>
            <a:ext cx="5030115" cy="932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400">
                <a:solidFill>
                  <a:srgbClr val="0433FF"/>
                </a:solidFill>
              </a:defRPr>
            </a:lvl1pPr>
          </a:lstStyle>
          <a:p>
            <a:r>
              <a:rPr dirty="0"/>
              <a:t>Some Caveats:</a:t>
            </a:r>
          </a:p>
        </p:txBody>
      </p:sp>
      <p:sp>
        <p:nvSpPr>
          <p:cNvPr id="242" name="The Bible employs figurative language."/>
          <p:cNvSpPr txBox="1"/>
          <p:nvPr/>
        </p:nvSpPr>
        <p:spPr>
          <a:xfrm>
            <a:off x="1554725" y="6222859"/>
            <a:ext cx="22748546" cy="98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rPr dirty="0"/>
              <a:t>The Bible employs figurative language.</a:t>
            </a:r>
          </a:p>
        </p:txBody>
      </p:sp>
      <p:sp>
        <p:nvSpPr>
          <p:cNvPr id="243" name="Some of what we “know” about ancient history is NOT accurate."/>
          <p:cNvSpPr txBox="1"/>
          <p:nvPr/>
        </p:nvSpPr>
        <p:spPr>
          <a:xfrm>
            <a:off x="1505008" y="7696059"/>
            <a:ext cx="22748545" cy="98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pPr>
            <a:r>
              <a:t>Some of what we “know” about ancient history is </a:t>
            </a:r>
            <a:r>
              <a:rPr>
                <a:solidFill>
                  <a:srgbClr val="FF2600"/>
                </a:solidFill>
              </a:rPr>
              <a:t>NOT </a:t>
            </a:r>
            <a:r>
              <a:t>accurate.</a:t>
            </a:r>
          </a:p>
        </p:txBody>
      </p:sp>
      <p:sp>
        <p:nvSpPr>
          <p:cNvPr id="244" name="Inspiration does not guarantee perfect replication of ancient documents."/>
          <p:cNvSpPr txBox="1"/>
          <p:nvPr/>
        </p:nvSpPr>
        <p:spPr>
          <a:xfrm>
            <a:off x="1505008" y="9275091"/>
            <a:ext cx="22748545" cy="1808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t>Inspiration does not guarantee perfect replication of ancient documents.</a:t>
            </a:r>
          </a:p>
        </p:txBody>
      </p:sp>
    </p:spTree>
    <p:extLst>
      <p:ext uri="{BB962C8B-B14F-4D97-AF65-F5344CB8AC3E}">
        <p14:creationId xmlns:p14="http://schemas.microsoft.com/office/powerpoint/2010/main" val="212027551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Image" descr="Image"/>
          <p:cNvPicPr>
            <a:picLocks noChangeAspect="1"/>
          </p:cNvPicPr>
          <p:nvPr/>
        </p:nvPicPr>
        <p:blipFill>
          <a:blip r:embed="rId2"/>
          <a:stretch>
            <a:fillRect/>
          </a:stretch>
        </p:blipFill>
        <p:spPr>
          <a:xfrm>
            <a:off x="0" y="0"/>
            <a:ext cx="26317758" cy="13816825"/>
          </a:xfrm>
          <a:prstGeom prst="rect">
            <a:avLst/>
          </a:prstGeom>
          <a:ln w="12700">
            <a:miter lim="400000"/>
          </a:ln>
        </p:spPr>
      </p:pic>
      <p:sp>
        <p:nvSpPr>
          <p:cNvPr id="237" name="The Scriptures Should Be Inerrant"/>
          <p:cNvSpPr txBox="1">
            <a:spLocks noGrp="1"/>
          </p:cNvSpPr>
          <p:nvPr>
            <p:ph type="title" idx="4294967295"/>
          </p:nvPr>
        </p:nvSpPr>
        <p:spPr>
          <a:xfrm>
            <a:off x="444557" y="1056681"/>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latin typeface="Arial Black"/>
                <a:ea typeface="Arial Black"/>
                <a:cs typeface="Arial Black"/>
                <a:sym typeface="Arial Black"/>
              </a:defRPr>
            </a:lvl1pPr>
          </a:lstStyle>
          <a:p>
            <a:r>
              <a:rPr dirty="0"/>
              <a:t>The Scriptures Should Be Inerrant</a:t>
            </a:r>
          </a:p>
        </p:txBody>
      </p:sp>
      <p:sp>
        <p:nvSpPr>
          <p:cNvPr id="238" name="The Implication"/>
          <p:cNvSpPr txBox="1"/>
          <p:nvPr/>
        </p:nvSpPr>
        <p:spPr>
          <a:xfrm>
            <a:off x="444557" y="373869"/>
            <a:ext cx="4382254"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Implication</a:t>
            </a:r>
          </a:p>
        </p:txBody>
      </p:sp>
      <p:sp>
        <p:nvSpPr>
          <p:cNvPr id="239" name="The Bible isn’t true because it is confirmed by exterior evidence; exterior evidence confirms the accuracy of the Bible because it is true!"/>
          <p:cNvSpPr txBox="1"/>
          <p:nvPr/>
        </p:nvSpPr>
        <p:spPr>
          <a:xfrm>
            <a:off x="444557" y="11658592"/>
            <a:ext cx="23756509" cy="1795363"/>
          </a:xfrm>
          <a:prstGeom prst="rect">
            <a:avLst/>
          </a:prstGeom>
          <a:solidFill>
            <a:srgbClr val="C0C0C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5500"/>
            </a:lvl1pPr>
          </a:lstStyle>
          <a:p>
            <a:r>
              <a:rPr dirty="0"/>
              <a:t>The Bible isn’t true because it is confirmed by exterior evidence; exterior evidence confirms the accuracy of the Bible because it is true!</a:t>
            </a:r>
          </a:p>
        </p:txBody>
      </p:sp>
      <p:sp>
        <p:nvSpPr>
          <p:cNvPr id="240" name="Human knowledge regarding the past is limited."/>
          <p:cNvSpPr txBox="1"/>
          <p:nvPr/>
        </p:nvSpPr>
        <p:spPr>
          <a:xfrm>
            <a:off x="1554725" y="4749659"/>
            <a:ext cx="22748546"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rPr dirty="0"/>
              <a:t>Human knowledge regarding the past is limited.</a:t>
            </a:r>
          </a:p>
        </p:txBody>
      </p:sp>
      <p:sp>
        <p:nvSpPr>
          <p:cNvPr id="241" name="Some Caveats:"/>
          <p:cNvSpPr txBox="1"/>
          <p:nvPr/>
        </p:nvSpPr>
        <p:spPr>
          <a:xfrm>
            <a:off x="1537054" y="3368327"/>
            <a:ext cx="5030115" cy="932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400">
                <a:solidFill>
                  <a:srgbClr val="0433FF"/>
                </a:solidFill>
              </a:defRPr>
            </a:lvl1pPr>
          </a:lstStyle>
          <a:p>
            <a:r>
              <a:rPr dirty="0"/>
              <a:t>Some Caveats:</a:t>
            </a:r>
          </a:p>
        </p:txBody>
      </p:sp>
      <p:sp>
        <p:nvSpPr>
          <p:cNvPr id="242" name="The Bible employs figurative language."/>
          <p:cNvSpPr txBox="1"/>
          <p:nvPr/>
        </p:nvSpPr>
        <p:spPr>
          <a:xfrm>
            <a:off x="1554725" y="6222859"/>
            <a:ext cx="22748546"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rPr dirty="0"/>
              <a:t>The Bible employs figurative language.</a:t>
            </a:r>
          </a:p>
        </p:txBody>
      </p:sp>
      <p:sp>
        <p:nvSpPr>
          <p:cNvPr id="243" name="Some of what we “know” about ancient history is NOT accurate."/>
          <p:cNvSpPr txBox="1"/>
          <p:nvPr/>
        </p:nvSpPr>
        <p:spPr>
          <a:xfrm>
            <a:off x="1505008" y="7696059"/>
            <a:ext cx="22748545"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pPr>
            <a:r>
              <a:t>Some of what we “know” about ancient history is </a:t>
            </a:r>
            <a:r>
              <a:rPr>
                <a:solidFill>
                  <a:srgbClr val="FF2600"/>
                </a:solidFill>
              </a:rPr>
              <a:t>NOT </a:t>
            </a:r>
            <a:r>
              <a:t>accurate.</a:t>
            </a:r>
          </a:p>
        </p:txBody>
      </p:sp>
      <p:sp>
        <p:nvSpPr>
          <p:cNvPr id="244" name="Inspiration does not guarantee perfect replication of ancient documents."/>
          <p:cNvSpPr txBox="1"/>
          <p:nvPr/>
        </p:nvSpPr>
        <p:spPr>
          <a:xfrm>
            <a:off x="1505008" y="9275091"/>
            <a:ext cx="22748545" cy="1808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effectLst>
                  <a:outerShdw blurRad="12700" dist="12700" dir="2400000" rotWithShape="0">
                    <a:srgbClr val="000000"/>
                  </a:outerShdw>
                </a:effectLst>
                <a:latin typeface="Arial Rounded MT Bold"/>
                <a:ea typeface="Arial Rounded MT Bold"/>
                <a:cs typeface="Arial Rounded MT Bold"/>
                <a:sym typeface="Arial Rounded MT Bold"/>
              </a:defRPr>
            </a:lvl1pPr>
          </a:lstStyle>
          <a:p>
            <a:r>
              <a:t>Inspiration does not guarantee perfect replication of ancient documents.</a:t>
            </a:r>
          </a:p>
        </p:txBody>
      </p:sp>
    </p:spTree>
    <p:extLst>
      <p:ext uri="{BB962C8B-B14F-4D97-AF65-F5344CB8AC3E}">
        <p14:creationId xmlns:p14="http://schemas.microsoft.com/office/powerpoint/2010/main" val="280298297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Image" descr="Image"/>
          <p:cNvPicPr>
            <a:picLocks noChangeAspect="1"/>
          </p:cNvPicPr>
          <p:nvPr/>
        </p:nvPicPr>
        <p:blipFill>
          <a:blip r:embed="rId2"/>
          <a:stretch>
            <a:fillRect/>
          </a:stretch>
        </p:blipFill>
        <p:spPr>
          <a:xfrm>
            <a:off x="-63795" y="0"/>
            <a:ext cx="27656025" cy="13828013"/>
          </a:xfrm>
          <a:prstGeom prst="rect">
            <a:avLst/>
          </a:prstGeom>
          <a:ln w="12700">
            <a:miter lim="400000"/>
          </a:ln>
        </p:spPr>
      </p:pic>
      <p:sp>
        <p:nvSpPr>
          <p:cNvPr id="247" name="Categories of Evidence"/>
          <p:cNvSpPr txBox="1">
            <a:spLocks noGrp="1"/>
          </p:cNvSpPr>
          <p:nvPr>
            <p:ph type="title" idx="4294967295"/>
          </p:nvPr>
        </p:nvSpPr>
        <p:spPr>
          <a:xfrm>
            <a:off x="419697" y="721935"/>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solidFill>
                  <a:srgbClr val="FFFFFF"/>
                </a:solidFill>
                <a:latin typeface="Arial Black"/>
                <a:ea typeface="Arial Black"/>
                <a:cs typeface="Arial Black"/>
                <a:sym typeface="Arial Black"/>
              </a:defRPr>
            </a:lvl1pPr>
          </a:lstStyle>
          <a:p>
            <a:r>
              <a:rPr dirty="0"/>
              <a:t>Categories of Evidence</a:t>
            </a:r>
          </a:p>
        </p:txBody>
      </p:sp>
      <p:sp>
        <p:nvSpPr>
          <p:cNvPr id="248" name="The Evidence"/>
          <p:cNvSpPr txBox="1"/>
          <p:nvPr/>
        </p:nvSpPr>
        <p:spPr>
          <a:xfrm>
            <a:off x="444557" y="268651"/>
            <a:ext cx="4382254"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Evidence</a:t>
            </a:r>
          </a:p>
        </p:txBody>
      </p:sp>
      <p:sp>
        <p:nvSpPr>
          <p:cNvPr id="249" name="Fulfilled prophecies"/>
          <p:cNvSpPr txBox="1"/>
          <p:nvPr/>
        </p:nvSpPr>
        <p:spPr>
          <a:xfrm>
            <a:off x="1384606" y="2752498"/>
            <a:ext cx="8376082"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solidFill>
                  <a:srgbClr val="FFFB00"/>
                </a:solidFill>
                <a:effectLst>
                  <a:outerShdw blurRad="12700" dist="38100" dir="2400000" rotWithShape="0">
                    <a:srgbClr val="000000"/>
                  </a:outerShdw>
                </a:effectLst>
                <a:latin typeface="Arial Rounded MT Bold"/>
                <a:ea typeface="Arial Rounded MT Bold"/>
                <a:cs typeface="Arial Rounded MT Bold"/>
                <a:sym typeface="Arial Rounded MT Bold"/>
              </a:defRPr>
            </a:lvl1pPr>
          </a:lstStyle>
          <a:p>
            <a:r>
              <a:rPr dirty="0"/>
              <a:t>Fulfilled prophecies</a:t>
            </a:r>
          </a:p>
        </p:txBody>
      </p:sp>
      <p:sp>
        <p:nvSpPr>
          <p:cNvPr id="250" name="Confirmed accuracy in various disciplines"/>
          <p:cNvSpPr txBox="1"/>
          <p:nvPr/>
        </p:nvSpPr>
        <p:spPr>
          <a:xfrm>
            <a:off x="1278280" y="4190561"/>
            <a:ext cx="8992771"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solidFill>
                  <a:srgbClr val="FFFB00"/>
                </a:solidFill>
                <a:effectLst>
                  <a:outerShdw blurRad="12700" dist="38100" dir="2400000" rotWithShape="0">
                    <a:srgbClr val="000000"/>
                  </a:outerShdw>
                </a:effectLst>
                <a:latin typeface="Arial Rounded MT Bold"/>
                <a:ea typeface="Arial Rounded MT Bold"/>
                <a:cs typeface="Arial Rounded MT Bold"/>
                <a:sym typeface="Arial Rounded MT Bold"/>
              </a:defRPr>
            </a:lvl1pPr>
          </a:lstStyle>
          <a:p>
            <a:r>
              <a:rPr dirty="0"/>
              <a:t>Confirmed accuracy in various disciplines</a:t>
            </a:r>
          </a:p>
        </p:txBody>
      </p:sp>
      <p:sp>
        <p:nvSpPr>
          <p:cNvPr id="251" name="Unity of theme, doctrine"/>
          <p:cNvSpPr txBox="1"/>
          <p:nvPr/>
        </p:nvSpPr>
        <p:spPr>
          <a:xfrm>
            <a:off x="1228562" y="6546809"/>
            <a:ext cx="9042490"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solidFill>
                  <a:srgbClr val="FFFB00"/>
                </a:solidFill>
                <a:effectLst>
                  <a:outerShdw blurRad="12700" dist="38100" dir="2400000" rotWithShape="0">
                    <a:srgbClr val="000000"/>
                  </a:outerShdw>
                </a:effectLst>
                <a:latin typeface="Arial Rounded MT Bold"/>
                <a:ea typeface="Arial Rounded MT Bold"/>
                <a:cs typeface="Arial Rounded MT Bold"/>
                <a:sym typeface="Arial Rounded MT Bold"/>
              </a:defRPr>
            </a:lvl1pPr>
          </a:lstStyle>
          <a:p>
            <a:r>
              <a:rPr dirty="0"/>
              <a:t>Unity of theme, doctrine</a:t>
            </a:r>
          </a:p>
        </p:txBody>
      </p:sp>
    </p:spTree>
    <p:extLst>
      <p:ext uri="{BB962C8B-B14F-4D97-AF65-F5344CB8AC3E}">
        <p14:creationId xmlns:p14="http://schemas.microsoft.com/office/powerpoint/2010/main" val="162717348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Image" descr="Image"/>
          <p:cNvPicPr>
            <a:picLocks noChangeAspect="1"/>
          </p:cNvPicPr>
          <p:nvPr/>
        </p:nvPicPr>
        <p:blipFill>
          <a:blip r:embed="rId2"/>
          <a:stretch>
            <a:fillRect/>
          </a:stretch>
        </p:blipFill>
        <p:spPr>
          <a:xfrm>
            <a:off x="-63795" y="0"/>
            <a:ext cx="27656025" cy="13828013"/>
          </a:xfrm>
          <a:prstGeom prst="rect">
            <a:avLst/>
          </a:prstGeom>
          <a:ln w="12700">
            <a:miter lim="400000"/>
          </a:ln>
        </p:spPr>
      </p:pic>
      <p:sp>
        <p:nvSpPr>
          <p:cNvPr id="247" name="Categories of Evidence"/>
          <p:cNvSpPr txBox="1">
            <a:spLocks noGrp="1"/>
          </p:cNvSpPr>
          <p:nvPr>
            <p:ph type="title" idx="4294967295"/>
          </p:nvPr>
        </p:nvSpPr>
        <p:spPr>
          <a:xfrm>
            <a:off x="419697" y="721935"/>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solidFill>
                  <a:srgbClr val="FFFFFF"/>
                </a:solidFill>
                <a:latin typeface="Arial Black"/>
                <a:ea typeface="Arial Black"/>
                <a:cs typeface="Arial Black"/>
                <a:sym typeface="Arial Black"/>
              </a:defRPr>
            </a:lvl1pPr>
          </a:lstStyle>
          <a:p>
            <a:r>
              <a:rPr dirty="0"/>
              <a:t>Categories of Evidence</a:t>
            </a:r>
          </a:p>
        </p:txBody>
      </p:sp>
      <p:sp>
        <p:nvSpPr>
          <p:cNvPr id="248" name="The Evidence"/>
          <p:cNvSpPr txBox="1"/>
          <p:nvPr/>
        </p:nvSpPr>
        <p:spPr>
          <a:xfrm>
            <a:off x="444557" y="268651"/>
            <a:ext cx="438225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Evidence</a:t>
            </a:r>
          </a:p>
        </p:txBody>
      </p:sp>
      <p:sp>
        <p:nvSpPr>
          <p:cNvPr id="249" name="Fulfilled prophecies"/>
          <p:cNvSpPr txBox="1"/>
          <p:nvPr/>
        </p:nvSpPr>
        <p:spPr>
          <a:xfrm>
            <a:off x="1384606" y="2752498"/>
            <a:ext cx="8376082" cy="98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solidFill>
                  <a:srgbClr val="FFFB00"/>
                </a:solidFill>
                <a:effectLst>
                  <a:outerShdw blurRad="12700" dist="38100" dir="2400000" rotWithShape="0">
                    <a:srgbClr val="000000"/>
                  </a:outerShdw>
                </a:effectLst>
                <a:latin typeface="Arial Rounded MT Bold"/>
                <a:ea typeface="Arial Rounded MT Bold"/>
                <a:cs typeface="Arial Rounded MT Bold"/>
                <a:sym typeface="Arial Rounded MT Bold"/>
              </a:defRPr>
            </a:lvl1pPr>
          </a:lstStyle>
          <a:p>
            <a:r>
              <a:rPr dirty="0"/>
              <a:t>Fulfilled prophecies</a:t>
            </a:r>
          </a:p>
        </p:txBody>
      </p:sp>
      <p:sp>
        <p:nvSpPr>
          <p:cNvPr id="2" name="who says of Cyrus, ‘He is my shepherd, and he shall fulfill all my purpose’; saying of Jerusalem, ‘She shall be built,’ and of the temple, ‘Your foundation shall be laid.’ ”…">
            <a:extLst>
              <a:ext uri="{FF2B5EF4-FFF2-40B4-BE49-F238E27FC236}">
                <a16:creationId xmlns:a16="http://schemas.microsoft.com/office/drawing/2014/main" id="{DD14CC2A-E4F1-110F-9813-26A09C255AA7}"/>
              </a:ext>
            </a:extLst>
          </p:cNvPr>
          <p:cNvSpPr txBox="1">
            <a:spLocks/>
          </p:cNvSpPr>
          <p:nvPr/>
        </p:nvSpPr>
        <p:spPr>
          <a:xfrm>
            <a:off x="444557" y="5475450"/>
            <a:ext cx="20630267" cy="3609052"/>
          </a:xfrm>
          <a:prstGeom prst="rect">
            <a:avLst/>
          </a:prstGeom>
          <a:solidFill>
            <a:schemeClr val="accent1">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algn="ctr" defTabSz="584200" hangingPunct="1">
              <a:spcBef>
                <a:spcPts val="800"/>
              </a:spcBef>
              <a:buClr>
                <a:srgbClr val="FF2600"/>
              </a:buClr>
              <a:buSzTx/>
              <a:buFontTx/>
              <a:buNone/>
              <a:defRPr sz="5500" b="1">
                <a:solidFill>
                  <a:srgbClr val="FFFFFF"/>
                </a:solidFill>
                <a:effectLst>
                  <a:outerShdw blurRad="12700" dist="38100" dir="2400000" rotWithShape="0">
                    <a:srgbClr val="000000"/>
                  </a:outerShdw>
                </a:effectLst>
                <a:latin typeface="Cambria"/>
                <a:ea typeface="Cambria"/>
                <a:cs typeface="Cambria"/>
                <a:sym typeface="Cambria"/>
              </a:defRPr>
            </a:pPr>
            <a:r>
              <a:rPr lang="en-US" sz="5500" b="1" dirty="0">
                <a:solidFill>
                  <a:schemeClr val="tx1"/>
                </a:solidFill>
                <a:effectLst>
                  <a:outerShdw blurRad="12700" dist="38100" dir="2400000" rotWithShape="0">
                    <a:srgbClr val="000000"/>
                  </a:outerShdw>
                </a:effectLst>
                <a:latin typeface="Cambria"/>
                <a:ea typeface="Cambria"/>
                <a:cs typeface="Cambria"/>
                <a:sym typeface="Cambria"/>
              </a:rPr>
              <a:t>who says of </a:t>
            </a:r>
            <a:r>
              <a:rPr lang="en-US" sz="5500" b="1" dirty="0">
                <a:solidFill>
                  <a:srgbClr val="FF0000"/>
                </a:solidFill>
                <a:effectLst>
                  <a:outerShdw blurRad="12700" dist="38100" dir="2400000" rotWithShape="0">
                    <a:srgbClr val="000000"/>
                  </a:outerShdw>
                </a:effectLst>
                <a:latin typeface="Cambria"/>
                <a:ea typeface="Cambria"/>
                <a:cs typeface="Cambria"/>
                <a:sym typeface="Cambria"/>
              </a:rPr>
              <a:t>Cyrus</a:t>
            </a:r>
            <a:r>
              <a:rPr lang="en-US" sz="5500" b="1" dirty="0">
                <a:solidFill>
                  <a:schemeClr val="tx1"/>
                </a:solidFill>
                <a:effectLst>
                  <a:outerShdw blurRad="12700" dist="38100" dir="2400000" rotWithShape="0">
                    <a:srgbClr val="000000"/>
                  </a:outerShdw>
                </a:effectLst>
                <a:latin typeface="Cambria"/>
                <a:ea typeface="Cambria"/>
                <a:cs typeface="Cambria"/>
                <a:sym typeface="Cambria"/>
              </a:rPr>
              <a:t>, ‘He is my shepherd, and he shall fulfill all my purpose’; saying of Jerusalem, ‘She shall be built,’ and of the temple, ‘Your foundation shall be laid.’ ”</a:t>
            </a:r>
          </a:p>
          <a:p>
            <a:pPr marL="0" indent="0" algn="ctr" defTabSz="584200" hangingPunct="1">
              <a:spcBef>
                <a:spcPts val="800"/>
              </a:spcBef>
              <a:buClr>
                <a:srgbClr val="FF2600"/>
              </a:buClr>
              <a:buSzTx/>
              <a:buFontTx/>
              <a:buNone/>
              <a:defRPr sz="5500" b="1">
                <a:solidFill>
                  <a:srgbClr val="00FDFF"/>
                </a:solidFill>
                <a:effectLst>
                  <a:outerShdw blurRad="12700" dist="38100" dir="2400000" rotWithShape="0">
                    <a:srgbClr val="000000"/>
                  </a:outerShdw>
                </a:effectLst>
                <a:latin typeface="Cambria"/>
                <a:ea typeface="Cambria"/>
                <a:cs typeface="Cambria"/>
                <a:sym typeface="Cambria"/>
              </a:defRPr>
            </a:pPr>
            <a:r>
              <a:rPr lang="en-US" sz="5500" b="1" dirty="0">
                <a:solidFill>
                  <a:srgbClr val="0432FF"/>
                </a:solidFill>
                <a:effectLst>
                  <a:outerShdw blurRad="12700" dist="38100" dir="2400000" rotWithShape="0">
                    <a:srgbClr val="000000"/>
                  </a:outerShdw>
                </a:effectLst>
                <a:latin typeface="Cambria"/>
                <a:ea typeface="Cambria"/>
                <a:cs typeface="Cambria"/>
                <a:sym typeface="Cambria"/>
              </a:rPr>
              <a:t>— Isaiah 44:28; ESV</a:t>
            </a:r>
          </a:p>
        </p:txBody>
      </p:sp>
      <p:sp>
        <p:nvSpPr>
          <p:cNvPr id="3" name="Thus says the Lord to his anointed, to Cyrus, whose right hand I have grasped, to subdue nations before him and to loose the belts of kings, to open doors before him that gates may not be closed:…">
            <a:extLst>
              <a:ext uri="{FF2B5EF4-FFF2-40B4-BE49-F238E27FC236}">
                <a16:creationId xmlns:a16="http://schemas.microsoft.com/office/drawing/2014/main" id="{76348C83-FC4F-3974-3893-672141642485}"/>
              </a:ext>
            </a:extLst>
          </p:cNvPr>
          <p:cNvSpPr txBox="1"/>
          <p:nvPr/>
        </p:nvSpPr>
        <p:spPr>
          <a:xfrm>
            <a:off x="444557" y="9836783"/>
            <a:ext cx="21233343" cy="3609051"/>
          </a:xfrm>
          <a:prstGeom prst="rect">
            <a:avLst/>
          </a:prstGeom>
          <a:solidFill>
            <a:schemeClr val="accent1">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defTabSz="584200">
              <a:spcBef>
                <a:spcPts val="800"/>
              </a:spcBef>
              <a:buClr>
                <a:srgbClr val="FF2600"/>
              </a:buClr>
              <a:defRPr sz="5500">
                <a:solidFill>
                  <a:srgbClr val="FFFFFF"/>
                </a:solidFill>
                <a:effectLst>
                  <a:outerShdw blurRad="12700" dist="38100" dir="2400000" rotWithShape="0">
                    <a:srgbClr val="000000"/>
                  </a:outerShdw>
                </a:effectLst>
                <a:latin typeface="Cambria"/>
                <a:ea typeface="Cambria"/>
                <a:cs typeface="Cambria"/>
                <a:sym typeface="Cambria"/>
              </a:defRPr>
            </a:pPr>
            <a:r>
              <a:rPr dirty="0">
                <a:solidFill>
                  <a:schemeClr val="tx1"/>
                </a:solidFill>
              </a:rPr>
              <a:t>Thus says the Lord to his anointed, to </a:t>
            </a:r>
            <a:r>
              <a:rPr dirty="0">
                <a:solidFill>
                  <a:srgbClr val="FF0000"/>
                </a:solidFill>
              </a:rPr>
              <a:t>Cyrus</a:t>
            </a:r>
            <a:r>
              <a:rPr dirty="0">
                <a:solidFill>
                  <a:schemeClr val="tx1"/>
                </a:solidFill>
              </a:rPr>
              <a:t>, whose right hand I have grasped, to subdue nations before him and to loose the belts of kings, to open doors before him that gates may not be closed:</a:t>
            </a:r>
          </a:p>
          <a:p>
            <a:pPr defTabSz="584200">
              <a:spcBef>
                <a:spcPts val="800"/>
              </a:spcBef>
              <a:buClr>
                <a:srgbClr val="FF2600"/>
              </a:buClr>
              <a:defRPr sz="5500">
                <a:solidFill>
                  <a:srgbClr val="00FDFF"/>
                </a:solidFill>
                <a:effectLst>
                  <a:outerShdw blurRad="12700" dist="38100" dir="2400000" rotWithShape="0">
                    <a:srgbClr val="000000"/>
                  </a:outerShdw>
                </a:effectLst>
                <a:latin typeface="Cambria"/>
                <a:ea typeface="Cambria"/>
                <a:cs typeface="Cambria"/>
                <a:sym typeface="Cambria"/>
              </a:defRPr>
            </a:pPr>
            <a:r>
              <a:rPr dirty="0">
                <a:solidFill>
                  <a:srgbClr val="0432FF"/>
                </a:solidFill>
              </a:rPr>
              <a:t>— Isaiah 45:1; ESV</a:t>
            </a:r>
          </a:p>
        </p:txBody>
      </p:sp>
    </p:spTree>
    <p:extLst>
      <p:ext uri="{BB962C8B-B14F-4D97-AF65-F5344CB8AC3E}">
        <p14:creationId xmlns:p14="http://schemas.microsoft.com/office/powerpoint/2010/main" val="159901042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Image" descr="Image"/>
          <p:cNvPicPr>
            <a:picLocks noChangeAspect="1"/>
          </p:cNvPicPr>
          <p:nvPr/>
        </p:nvPicPr>
        <p:blipFill>
          <a:blip r:embed="rId2"/>
          <a:stretch>
            <a:fillRect/>
          </a:stretch>
        </p:blipFill>
        <p:spPr>
          <a:xfrm>
            <a:off x="-63795" y="602"/>
            <a:ext cx="27654821" cy="13827411"/>
          </a:xfrm>
          <a:prstGeom prst="rect">
            <a:avLst/>
          </a:prstGeom>
          <a:ln w="12700">
            <a:miter lim="400000"/>
          </a:ln>
        </p:spPr>
      </p:pic>
      <p:sp>
        <p:nvSpPr>
          <p:cNvPr id="247" name="Categories of Evidence"/>
          <p:cNvSpPr txBox="1">
            <a:spLocks noGrp="1"/>
          </p:cNvSpPr>
          <p:nvPr>
            <p:ph type="title" idx="4294967295"/>
          </p:nvPr>
        </p:nvSpPr>
        <p:spPr>
          <a:xfrm>
            <a:off x="419697" y="721935"/>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solidFill>
                  <a:srgbClr val="FFFFFF"/>
                </a:solidFill>
                <a:latin typeface="Arial Black"/>
                <a:ea typeface="Arial Black"/>
                <a:cs typeface="Arial Black"/>
                <a:sym typeface="Arial Black"/>
              </a:defRPr>
            </a:lvl1pPr>
          </a:lstStyle>
          <a:p>
            <a:r>
              <a:rPr dirty="0"/>
              <a:t>Categories of Evidence</a:t>
            </a:r>
          </a:p>
        </p:txBody>
      </p:sp>
      <p:sp>
        <p:nvSpPr>
          <p:cNvPr id="248" name="The Evidence"/>
          <p:cNvSpPr txBox="1"/>
          <p:nvPr/>
        </p:nvSpPr>
        <p:spPr>
          <a:xfrm>
            <a:off x="444557" y="268651"/>
            <a:ext cx="4382254"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Evidence</a:t>
            </a:r>
          </a:p>
        </p:txBody>
      </p:sp>
      <p:sp>
        <p:nvSpPr>
          <p:cNvPr id="249" name="Fulfilled prophecies"/>
          <p:cNvSpPr txBox="1"/>
          <p:nvPr/>
        </p:nvSpPr>
        <p:spPr>
          <a:xfrm>
            <a:off x="1384606" y="2752498"/>
            <a:ext cx="8376082"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solidFill>
                  <a:srgbClr val="FFFB00"/>
                </a:solidFill>
                <a:effectLst>
                  <a:outerShdw blurRad="12700" dist="38100" dir="2400000" rotWithShape="0">
                    <a:srgbClr val="000000"/>
                  </a:outerShdw>
                </a:effectLst>
                <a:latin typeface="Arial Rounded MT Bold"/>
                <a:ea typeface="Arial Rounded MT Bold"/>
                <a:cs typeface="Arial Rounded MT Bold"/>
                <a:sym typeface="Arial Rounded MT Bold"/>
              </a:defRPr>
            </a:lvl1pPr>
          </a:lstStyle>
          <a:p>
            <a:r>
              <a:rPr dirty="0"/>
              <a:t>Fulfilled prophecies</a:t>
            </a:r>
          </a:p>
        </p:txBody>
      </p:sp>
      <p:sp>
        <p:nvSpPr>
          <p:cNvPr id="4" name="But you, O Bethlehem Ephrathah, who are too little to be among the clans of Judah, from you shall come forth for me one who is to be ruler in Israel, whose coming forth is from of old, from ancient days.…">
            <a:extLst>
              <a:ext uri="{FF2B5EF4-FFF2-40B4-BE49-F238E27FC236}">
                <a16:creationId xmlns:a16="http://schemas.microsoft.com/office/drawing/2014/main" id="{34A101EC-6DCB-C8DA-A24A-12AD398FB890}"/>
              </a:ext>
            </a:extLst>
          </p:cNvPr>
          <p:cNvSpPr txBox="1">
            <a:spLocks/>
          </p:cNvSpPr>
          <p:nvPr/>
        </p:nvSpPr>
        <p:spPr>
          <a:xfrm>
            <a:off x="784973" y="4587587"/>
            <a:ext cx="17951430" cy="4540826"/>
          </a:xfrm>
          <a:prstGeom prst="rect">
            <a:avLst/>
          </a:prstGeom>
          <a:solidFill>
            <a:schemeClr val="accent4">
              <a:lumMod val="40000"/>
              <a:lumOff val="6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Autofit/>
          </a:bodyPr>
          <a:lst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a:lstStyle>
          <a:p>
            <a:pPr marL="0" indent="0" algn="ctr" defTabSz="584200" hangingPunct="1">
              <a:spcBef>
                <a:spcPts val="800"/>
              </a:spcBef>
              <a:buClr>
                <a:srgbClr val="FF2600"/>
              </a:buClr>
              <a:buSzTx/>
              <a:buFontTx/>
              <a:buNone/>
              <a:defRPr sz="5500" b="1">
                <a:solidFill>
                  <a:srgbClr val="FFFFFF"/>
                </a:solidFill>
                <a:effectLst>
                  <a:outerShdw blurRad="12700" dist="38100" dir="2400000" rotWithShape="0">
                    <a:srgbClr val="000000"/>
                  </a:outerShdw>
                </a:effectLst>
                <a:latin typeface="Cambria"/>
                <a:ea typeface="Cambria"/>
                <a:cs typeface="Cambria"/>
                <a:sym typeface="Cambria"/>
              </a:defRPr>
            </a:pPr>
            <a:r>
              <a:rPr lang="en-US" sz="5500" b="1" dirty="0">
                <a:solidFill>
                  <a:schemeClr val="tx1"/>
                </a:solidFill>
                <a:effectLst>
                  <a:outerShdw blurRad="12700" dist="38100" dir="2400000" rotWithShape="0">
                    <a:srgbClr val="000000"/>
                  </a:outerShdw>
                </a:effectLst>
                <a:latin typeface="Cambria"/>
                <a:ea typeface="Cambria"/>
                <a:cs typeface="Cambria"/>
                <a:sym typeface="Cambria"/>
              </a:rPr>
              <a:t>But you, O Bethlehem Ephrathah, who are too little to be among the clans of Judah, from you shall come forth for me one who is to be ruler in Israel, whose coming forth is from of old, from ancient days.</a:t>
            </a:r>
          </a:p>
          <a:p>
            <a:pPr marL="0" indent="0" algn="ctr" defTabSz="584200" hangingPunct="1">
              <a:spcBef>
                <a:spcPts val="800"/>
              </a:spcBef>
              <a:buClr>
                <a:srgbClr val="FF2600"/>
              </a:buClr>
              <a:buSzTx/>
              <a:buFontTx/>
              <a:buNone/>
              <a:defRPr sz="5500" b="1">
                <a:solidFill>
                  <a:srgbClr val="00FDFF"/>
                </a:solidFill>
                <a:effectLst>
                  <a:outerShdw blurRad="12700" dist="38100" dir="2400000" rotWithShape="0">
                    <a:srgbClr val="000000"/>
                  </a:outerShdw>
                </a:effectLst>
                <a:latin typeface="Cambria"/>
                <a:ea typeface="Cambria"/>
                <a:cs typeface="Cambria"/>
                <a:sym typeface="Cambria"/>
              </a:defRPr>
            </a:pPr>
            <a:r>
              <a:rPr lang="en-US" sz="5500" b="1" dirty="0">
                <a:solidFill>
                  <a:srgbClr val="0432FF"/>
                </a:solidFill>
                <a:effectLst>
                  <a:outerShdw blurRad="12700" dist="38100" dir="2400000" rotWithShape="0">
                    <a:srgbClr val="000000"/>
                  </a:outerShdw>
                </a:effectLst>
                <a:latin typeface="Cambria"/>
                <a:ea typeface="Cambria"/>
                <a:cs typeface="Cambria"/>
                <a:sym typeface="Cambria"/>
              </a:rPr>
              <a:t>— Micah 5:2; ESV</a:t>
            </a:r>
          </a:p>
        </p:txBody>
      </p:sp>
    </p:spTree>
    <p:extLst>
      <p:ext uri="{BB962C8B-B14F-4D97-AF65-F5344CB8AC3E}">
        <p14:creationId xmlns:p14="http://schemas.microsoft.com/office/powerpoint/2010/main" val="37718954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Image" descr="Image"/>
          <p:cNvPicPr>
            <a:picLocks noChangeAspect="1"/>
          </p:cNvPicPr>
          <p:nvPr/>
        </p:nvPicPr>
        <p:blipFill>
          <a:blip r:embed="rId2"/>
          <a:stretch>
            <a:fillRect/>
          </a:stretch>
        </p:blipFill>
        <p:spPr>
          <a:xfrm>
            <a:off x="-63795" y="0"/>
            <a:ext cx="27656025" cy="13828013"/>
          </a:xfrm>
          <a:prstGeom prst="rect">
            <a:avLst/>
          </a:prstGeom>
          <a:ln w="12700">
            <a:miter lim="400000"/>
          </a:ln>
        </p:spPr>
      </p:pic>
      <p:sp>
        <p:nvSpPr>
          <p:cNvPr id="247" name="Categories of Evidence"/>
          <p:cNvSpPr txBox="1">
            <a:spLocks noGrp="1"/>
          </p:cNvSpPr>
          <p:nvPr>
            <p:ph type="title" idx="4294967295"/>
          </p:nvPr>
        </p:nvSpPr>
        <p:spPr>
          <a:xfrm>
            <a:off x="419697" y="721935"/>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solidFill>
                  <a:srgbClr val="FFFFFF"/>
                </a:solidFill>
                <a:latin typeface="Arial Black"/>
                <a:ea typeface="Arial Black"/>
                <a:cs typeface="Arial Black"/>
                <a:sym typeface="Arial Black"/>
              </a:defRPr>
            </a:lvl1pPr>
          </a:lstStyle>
          <a:p>
            <a:r>
              <a:rPr dirty="0"/>
              <a:t>Categories of Evidence</a:t>
            </a:r>
          </a:p>
        </p:txBody>
      </p:sp>
      <p:sp>
        <p:nvSpPr>
          <p:cNvPr id="248" name="The Evidence"/>
          <p:cNvSpPr txBox="1"/>
          <p:nvPr/>
        </p:nvSpPr>
        <p:spPr>
          <a:xfrm>
            <a:off x="444557" y="268651"/>
            <a:ext cx="438225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Evidence</a:t>
            </a:r>
          </a:p>
        </p:txBody>
      </p:sp>
      <p:sp>
        <p:nvSpPr>
          <p:cNvPr id="249" name="Fulfilled prophecies"/>
          <p:cNvSpPr txBox="1"/>
          <p:nvPr/>
        </p:nvSpPr>
        <p:spPr>
          <a:xfrm>
            <a:off x="1384606" y="2752498"/>
            <a:ext cx="8376082" cy="98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solidFill>
                  <a:srgbClr val="FFFB00"/>
                </a:solidFill>
                <a:effectLst>
                  <a:outerShdw blurRad="12700" dist="38100" dir="2400000" rotWithShape="0">
                    <a:srgbClr val="000000"/>
                  </a:outerShdw>
                </a:effectLst>
                <a:latin typeface="Arial Rounded MT Bold"/>
                <a:ea typeface="Arial Rounded MT Bold"/>
                <a:cs typeface="Arial Rounded MT Bold"/>
                <a:sym typeface="Arial Rounded MT Bold"/>
              </a:defRPr>
            </a:lvl1pPr>
          </a:lstStyle>
          <a:p>
            <a:r>
              <a:rPr dirty="0"/>
              <a:t>Fulfilled prophecies</a:t>
            </a:r>
          </a:p>
        </p:txBody>
      </p:sp>
      <p:sp>
        <p:nvSpPr>
          <p:cNvPr id="4" name="Betrayal for 30 pieces of silver…">
            <a:extLst>
              <a:ext uri="{FF2B5EF4-FFF2-40B4-BE49-F238E27FC236}">
                <a16:creationId xmlns:a16="http://schemas.microsoft.com/office/drawing/2014/main" id="{F765FA76-C2B5-0B45-9C10-6593E2FBC139}"/>
              </a:ext>
            </a:extLst>
          </p:cNvPr>
          <p:cNvSpPr txBox="1"/>
          <p:nvPr/>
        </p:nvSpPr>
        <p:spPr>
          <a:xfrm>
            <a:off x="2100295" y="4881494"/>
            <a:ext cx="13111995" cy="5587571"/>
          </a:xfrm>
          <a:prstGeom prst="rect">
            <a:avLst/>
          </a:prstGeom>
          <a:solidFill>
            <a:schemeClr val="bg2">
              <a:lumMod val="9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571500" indent="-571500" algn="l" defTabSz="584200">
              <a:spcBef>
                <a:spcPts val="800"/>
              </a:spcBef>
              <a:buClr>
                <a:srgbClr val="FF2600"/>
              </a:buClr>
              <a:buSzPct val="100000"/>
              <a:buChar char="•"/>
              <a:defRPr sz="5500">
                <a:solidFill>
                  <a:srgbClr val="FFFFFF"/>
                </a:solidFill>
                <a:effectLst>
                  <a:outerShdw blurRad="12700" dist="12700" dir="2400000" rotWithShape="0">
                    <a:srgbClr val="000000"/>
                  </a:outerShdw>
                </a:effectLst>
                <a:latin typeface="Cambria"/>
                <a:ea typeface="Cambria"/>
                <a:cs typeface="Cambria"/>
                <a:sym typeface="Cambria"/>
              </a:defRPr>
            </a:pPr>
            <a:r>
              <a:rPr dirty="0">
                <a:solidFill>
                  <a:schemeClr val="tx1"/>
                </a:solidFill>
              </a:rPr>
              <a:t>Betrayal for 30 pieces of silver</a:t>
            </a:r>
          </a:p>
          <a:p>
            <a:pPr marL="1333500" lvl="1" indent="-571500" algn="l" defTabSz="584200">
              <a:spcBef>
                <a:spcPts val="800"/>
              </a:spcBef>
              <a:buClr>
                <a:srgbClr val="FF2600"/>
              </a:buClr>
              <a:buSzPct val="100000"/>
              <a:buChar char="•"/>
              <a:defRPr sz="5000">
                <a:solidFill>
                  <a:srgbClr val="FFFFFF"/>
                </a:solidFill>
                <a:effectLst>
                  <a:outerShdw blurRad="12700" dist="12700" dir="2400000" rotWithShape="0">
                    <a:srgbClr val="000000"/>
                  </a:outerShdw>
                </a:effectLst>
                <a:latin typeface="Cambria"/>
                <a:ea typeface="Cambria"/>
                <a:cs typeface="Cambria"/>
                <a:sym typeface="Cambria"/>
              </a:defRPr>
            </a:pPr>
            <a:r>
              <a:rPr dirty="0">
                <a:solidFill>
                  <a:schemeClr val="tx1"/>
                </a:solidFill>
              </a:rPr>
              <a:t>Zechariah 11:12-13; Matthew 26:14-16</a:t>
            </a:r>
          </a:p>
          <a:p>
            <a:pPr marL="571500" indent="-571500" algn="l" defTabSz="584200">
              <a:spcBef>
                <a:spcPts val="800"/>
              </a:spcBef>
              <a:buClr>
                <a:srgbClr val="FF2600"/>
              </a:buClr>
              <a:buSzPct val="100000"/>
              <a:buChar char="•"/>
              <a:defRPr sz="5500">
                <a:solidFill>
                  <a:srgbClr val="FFFFFF"/>
                </a:solidFill>
                <a:effectLst>
                  <a:outerShdw blurRad="12700" dist="12700" dir="2400000" rotWithShape="0">
                    <a:srgbClr val="000000"/>
                  </a:outerShdw>
                </a:effectLst>
                <a:latin typeface="Cambria"/>
                <a:ea typeface="Cambria"/>
                <a:cs typeface="Cambria"/>
                <a:sym typeface="Cambria"/>
              </a:defRPr>
            </a:pPr>
            <a:r>
              <a:rPr dirty="0">
                <a:solidFill>
                  <a:schemeClr val="tx1"/>
                </a:solidFill>
              </a:rPr>
              <a:t>Taunts of those at the cross</a:t>
            </a:r>
          </a:p>
          <a:p>
            <a:pPr marL="1333500" lvl="1" indent="-571500" algn="l" defTabSz="584200">
              <a:spcBef>
                <a:spcPts val="800"/>
              </a:spcBef>
              <a:buClr>
                <a:srgbClr val="FF2600"/>
              </a:buClr>
              <a:buSzPct val="100000"/>
              <a:buChar char="•"/>
              <a:defRPr sz="5000">
                <a:solidFill>
                  <a:srgbClr val="FFFFFF"/>
                </a:solidFill>
                <a:effectLst>
                  <a:outerShdw blurRad="12700" dist="12700" dir="2400000" rotWithShape="0">
                    <a:srgbClr val="000000"/>
                  </a:outerShdw>
                </a:effectLst>
                <a:latin typeface="Cambria"/>
                <a:ea typeface="Cambria"/>
                <a:cs typeface="Cambria"/>
                <a:sym typeface="Cambria"/>
              </a:defRPr>
            </a:pPr>
            <a:r>
              <a:rPr dirty="0">
                <a:solidFill>
                  <a:schemeClr val="tx1"/>
                </a:solidFill>
              </a:rPr>
              <a:t>Psalm 22:8; Matthew 27:43</a:t>
            </a:r>
          </a:p>
          <a:p>
            <a:pPr marL="571500" indent="-571500" algn="l" defTabSz="584200">
              <a:spcBef>
                <a:spcPts val="800"/>
              </a:spcBef>
              <a:buClr>
                <a:srgbClr val="FF2600"/>
              </a:buClr>
              <a:buSzPct val="100000"/>
              <a:buChar char="•"/>
              <a:defRPr sz="5500">
                <a:solidFill>
                  <a:srgbClr val="FFFFFF"/>
                </a:solidFill>
                <a:effectLst>
                  <a:outerShdw blurRad="12700" dist="12700" dir="2400000" rotWithShape="0">
                    <a:srgbClr val="000000"/>
                  </a:outerShdw>
                </a:effectLst>
                <a:latin typeface="Cambria"/>
                <a:ea typeface="Cambria"/>
                <a:cs typeface="Cambria"/>
                <a:sym typeface="Cambria"/>
              </a:defRPr>
            </a:pPr>
            <a:r>
              <a:rPr dirty="0">
                <a:solidFill>
                  <a:schemeClr val="tx1"/>
                </a:solidFill>
              </a:rPr>
              <a:t>No broken bones</a:t>
            </a:r>
          </a:p>
          <a:p>
            <a:pPr marL="1333500" lvl="1" indent="-571500" algn="l" defTabSz="584200">
              <a:spcBef>
                <a:spcPts val="800"/>
              </a:spcBef>
              <a:buClr>
                <a:srgbClr val="FF2600"/>
              </a:buClr>
              <a:buSzPct val="100000"/>
              <a:buChar char="•"/>
              <a:defRPr sz="5000">
                <a:solidFill>
                  <a:srgbClr val="FFFFFF"/>
                </a:solidFill>
                <a:effectLst>
                  <a:outerShdw blurRad="12700" dist="12700" dir="2400000" rotWithShape="0">
                    <a:srgbClr val="000000"/>
                  </a:outerShdw>
                </a:effectLst>
                <a:latin typeface="Cambria"/>
                <a:ea typeface="Cambria"/>
                <a:cs typeface="Cambria"/>
                <a:sym typeface="Cambria"/>
              </a:defRPr>
            </a:pPr>
            <a:r>
              <a:rPr dirty="0">
                <a:solidFill>
                  <a:schemeClr val="tx1"/>
                </a:solidFill>
              </a:rPr>
              <a:t>Psalm 34:20; 22:16-17; John 19:36-37</a:t>
            </a:r>
          </a:p>
        </p:txBody>
      </p:sp>
    </p:spTree>
    <p:extLst>
      <p:ext uri="{BB962C8B-B14F-4D97-AF65-F5344CB8AC3E}">
        <p14:creationId xmlns:p14="http://schemas.microsoft.com/office/powerpoint/2010/main" val="230970352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 descr="Image"/>
          <p:cNvPicPr>
            <a:picLocks noChangeAspect="1"/>
          </p:cNvPicPr>
          <p:nvPr/>
        </p:nvPicPr>
        <p:blipFill>
          <a:blip r:embed="rId2"/>
          <a:stretch>
            <a:fillRect/>
          </a:stretch>
        </p:blipFill>
        <p:spPr>
          <a:xfrm>
            <a:off x="0" y="0"/>
            <a:ext cx="24384000" cy="10532534"/>
          </a:xfrm>
          <a:prstGeom prst="rect">
            <a:avLst/>
          </a:prstGeom>
          <a:ln w="12700">
            <a:miter lim="400000"/>
          </a:ln>
        </p:spPr>
      </p:pic>
      <p:pic>
        <p:nvPicPr>
          <p:cNvPr id="131" name="Image" descr="Image"/>
          <p:cNvPicPr>
            <a:picLocks noChangeAspect="1"/>
          </p:cNvPicPr>
          <p:nvPr/>
        </p:nvPicPr>
        <p:blipFill>
          <a:blip r:embed="rId3"/>
          <a:stretch>
            <a:fillRect/>
          </a:stretch>
        </p:blipFill>
        <p:spPr>
          <a:xfrm>
            <a:off x="11105154" y="529166"/>
            <a:ext cx="13278846" cy="7205576"/>
          </a:xfrm>
          <a:prstGeom prst="rect">
            <a:avLst/>
          </a:prstGeom>
          <a:ln w="12700">
            <a:miter lim="400000"/>
          </a:ln>
        </p:spPr>
      </p:pic>
      <p:sp>
        <p:nvSpPr>
          <p:cNvPr id="132" name="1"/>
          <p:cNvSpPr/>
          <p:nvPr/>
        </p:nvSpPr>
        <p:spPr>
          <a:xfrm>
            <a:off x="22834600" y="3496953"/>
            <a:ext cx="1270000" cy="1270001"/>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5200">
                <a:solidFill>
                  <a:srgbClr val="FFFFFF"/>
                </a:solidFill>
              </a:defRPr>
            </a:lvl1pPr>
          </a:lstStyle>
          <a:p>
            <a:r>
              <a:t>1</a:t>
            </a:r>
          </a:p>
        </p:txBody>
      </p:sp>
      <p:sp>
        <p:nvSpPr>
          <p:cNvPr id="133" name="2"/>
          <p:cNvSpPr/>
          <p:nvPr/>
        </p:nvSpPr>
        <p:spPr>
          <a:xfrm>
            <a:off x="15316200" y="3090553"/>
            <a:ext cx="1270000" cy="1270001"/>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5200">
                <a:solidFill>
                  <a:srgbClr val="FFFFFF"/>
                </a:solidFill>
              </a:defRPr>
            </a:lvl1pPr>
          </a:lstStyle>
          <a:p>
            <a:r>
              <a:t>2</a:t>
            </a:r>
          </a:p>
        </p:txBody>
      </p:sp>
      <p:sp>
        <p:nvSpPr>
          <p:cNvPr id="134" name="3"/>
          <p:cNvSpPr/>
          <p:nvPr/>
        </p:nvSpPr>
        <p:spPr>
          <a:xfrm>
            <a:off x="10470154" y="2226953"/>
            <a:ext cx="1270001" cy="1270001"/>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5200">
                <a:solidFill>
                  <a:srgbClr val="FFFFFF"/>
                </a:solidFill>
              </a:defRPr>
            </a:lvl1pPr>
          </a:lstStyle>
          <a:p>
            <a:r>
              <a:t>3</a:t>
            </a:r>
          </a:p>
        </p:txBody>
      </p:sp>
      <p:sp>
        <p:nvSpPr>
          <p:cNvPr id="135" name="Circle"/>
          <p:cNvSpPr/>
          <p:nvPr/>
        </p:nvSpPr>
        <p:spPr>
          <a:xfrm>
            <a:off x="20408007" y="2804903"/>
            <a:ext cx="572393" cy="571302"/>
          </a:xfrm>
          <a:prstGeom prst="ellipse">
            <a:avLst/>
          </a:prstGeom>
          <a:solidFill>
            <a:srgbClr val="FF26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Image" descr="Image"/>
          <p:cNvPicPr>
            <a:picLocks noChangeAspect="1"/>
          </p:cNvPicPr>
          <p:nvPr/>
        </p:nvPicPr>
        <p:blipFill>
          <a:blip r:embed="rId2"/>
          <a:stretch>
            <a:fillRect/>
          </a:stretch>
        </p:blipFill>
        <p:spPr>
          <a:xfrm>
            <a:off x="0" y="1"/>
            <a:ext cx="27489771" cy="13744886"/>
          </a:xfrm>
          <a:prstGeom prst="rect">
            <a:avLst/>
          </a:prstGeom>
          <a:ln w="12700">
            <a:miter lim="400000"/>
          </a:ln>
        </p:spPr>
      </p:pic>
      <p:sp>
        <p:nvSpPr>
          <p:cNvPr id="247" name="Categories of Evidence"/>
          <p:cNvSpPr txBox="1">
            <a:spLocks noGrp="1"/>
          </p:cNvSpPr>
          <p:nvPr>
            <p:ph type="title" idx="4294967295"/>
          </p:nvPr>
        </p:nvSpPr>
        <p:spPr>
          <a:xfrm>
            <a:off x="419697" y="721935"/>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solidFill>
                  <a:srgbClr val="FFFFFF"/>
                </a:solidFill>
                <a:latin typeface="Arial Black"/>
                <a:ea typeface="Arial Black"/>
                <a:cs typeface="Arial Black"/>
                <a:sym typeface="Arial Black"/>
              </a:defRPr>
            </a:lvl1pPr>
          </a:lstStyle>
          <a:p>
            <a:r>
              <a:rPr dirty="0"/>
              <a:t>Categories of Evidence</a:t>
            </a:r>
          </a:p>
        </p:txBody>
      </p:sp>
      <p:sp>
        <p:nvSpPr>
          <p:cNvPr id="248" name="The Evidence"/>
          <p:cNvSpPr txBox="1"/>
          <p:nvPr/>
        </p:nvSpPr>
        <p:spPr>
          <a:xfrm>
            <a:off x="444557" y="268651"/>
            <a:ext cx="438225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Evidence</a:t>
            </a:r>
          </a:p>
        </p:txBody>
      </p:sp>
      <p:sp>
        <p:nvSpPr>
          <p:cNvPr id="249" name="Fulfilled prophecies"/>
          <p:cNvSpPr txBox="1"/>
          <p:nvPr/>
        </p:nvSpPr>
        <p:spPr>
          <a:xfrm>
            <a:off x="1384606" y="2752498"/>
            <a:ext cx="8376082" cy="98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solidFill>
                  <a:srgbClr val="FFFB00"/>
                </a:solidFill>
                <a:effectLst>
                  <a:outerShdw blurRad="12700" dist="38100" dir="2400000" rotWithShape="0">
                    <a:srgbClr val="000000"/>
                  </a:outerShdw>
                </a:effectLst>
                <a:latin typeface="Arial Rounded MT Bold"/>
                <a:ea typeface="Arial Rounded MT Bold"/>
                <a:cs typeface="Arial Rounded MT Bold"/>
                <a:sym typeface="Arial Rounded MT Bold"/>
              </a:defRPr>
            </a:lvl1pPr>
          </a:lstStyle>
          <a:p>
            <a:r>
              <a:rPr dirty="0"/>
              <a:t>Fulfilled prophecies</a:t>
            </a:r>
          </a:p>
        </p:txBody>
      </p:sp>
      <p:sp>
        <p:nvSpPr>
          <p:cNvPr id="250" name="Confirmed accuracy in various disciplines"/>
          <p:cNvSpPr txBox="1"/>
          <p:nvPr/>
        </p:nvSpPr>
        <p:spPr>
          <a:xfrm>
            <a:off x="1278280" y="4190561"/>
            <a:ext cx="8992771" cy="989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1500" indent="-571500" algn="l" defTabSz="584200">
              <a:spcBef>
                <a:spcPts val="800"/>
              </a:spcBef>
              <a:buClr>
                <a:srgbClr val="FF2600"/>
              </a:buClr>
              <a:buSzPct val="100000"/>
              <a:buChar char="•"/>
              <a:defRPr sz="5500" b="0">
                <a:solidFill>
                  <a:srgbClr val="FFFB00"/>
                </a:solidFill>
                <a:effectLst>
                  <a:outerShdw blurRad="12700" dist="38100" dir="2400000" rotWithShape="0">
                    <a:srgbClr val="000000"/>
                  </a:outerShdw>
                </a:effectLst>
                <a:latin typeface="Arial Rounded MT Bold"/>
                <a:ea typeface="Arial Rounded MT Bold"/>
                <a:cs typeface="Arial Rounded MT Bold"/>
                <a:sym typeface="Arial Rounded MT Bold"/>
              </a:defRPr>
            </a:lvl1pPr>
          </a:lstStyle>
          <a:p>
            <a:r>
              <a:rPr dirty="0"/>
              <a:t>Confirmed accuracy in various disciplines</a:t>
            </a:r>
          </a:p>
        </p:txBody>
      </p:sp>
      <p:sp>
        <p:nvSpPr>
          <p:cNvPr id="2" name="Sergius Paulus, the proconsul of Cyprus (Acts 13:4-7)…">
            <a:extLst>
              <a:ext uri="{FF2B5EF4-FFF2-40B4-BE49-F238E27FC236}">
                <a16:creationId xmlns:a16="http://schemas.microsoft.com/office/drawing/2014/main" id="{3C9FB551-C5BD-A15D-0D30-B8274E940A00}"/>
              </a:ext>
            </a:extLst>
          </p:cNvPr>
          <p:cNvSpPr txBox="1"/>
          <p:nvPr/>
        </p:nvSpPr>
        <p:spPr>
          <a:xfrm>
            <a:off x="2635684" y="9322014"/>
            <a:ext cx="17772061" cy="5587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571500" indent="-571500" algn="l" defTabSz="584200">
              <a:spcBef>
                <a:spcPts val="3900"/>
              </a:spcBef>
              <a:buClr>
                <a:srgbClr val="FF2600"/>
              </a:buClr>
              <a:buSzPct val="100000"/>
              <a:buChar char="•"/>
              <a:defRPr sz="5500">
                <a:solidFill>
                  <a:srgbClr val="FFFFFF"/>
                </a:solidFill>
                <a:effectLst>
                  <a:outerShdw blurRad="12700" dist="12700" dir="2400000" rotWithShape="0">
                    <a:srgbClr val="000000"/>
                  </a:outerShdw>
                </a:effectLst>
                <a:latin typeface="Cambria"/>
                <a:ea typeface="Cambria"/>
                <a:cs typeface="Cambria"/>
                <a:sym typeface="Cambria"/>
              </a:defRPr>
            </a:pPr>
            <a:r>
              <a:rPr dirty="0" err="1"/>
              <a:t>Sergius</a:t>
            </a:r>
            <a:r>
              <a:rPr dirty="0"/>
              <a:t> Paulus, the proconsul of Cyprus (Acts 13:4-7)</a:t>
            </a:r>
          </a:p>
          <a:p>
            <a:pPr marL="571500" indent="-571500" algn="l" defTabSz="584200">
              <a:spcBef>
                <a:spcPts val="3900"/>
              </a:spcBef>
              <a:buClr>
                <a:srgbClr val="FF2600"/>
              </a:buClr>
              <a:buSzPct val="100000"/>
              <a:buChar char="•"/>
              <a:defRPr sz="5500">
                <a:solidFill>
                  <a:srgbClr val="FFFFFF"/>
                </a:solidFill>
                <a:effectLst>
                  <a:outerShdw blurRad="12700" dist="12700" dir="2400000" rotWithShape="0">
                    <a:srgbClr val="000000"/>
                  </a:outerShdw>
                </a:effectLst>
                <a:latin typeface="Cambria"/>
                <a:ea typeface="Cambria"/>
                <a:cs typeface="Cambria"/>
                <a:sym typeface="Cambria"/>
              </a:defRPr>
            </a:pPr>
            <a:r>
              <a:rPr dirty="0"/>
              <a:t>Springs of the sea (Job 38:16; Genesis 7:11; 8:2)</a:t>
            </a:r>
          </a:p>
          <a:p>
            <a:pPr marL="571500" indent="-571500" algn="l" defTabSz="584200">
              <a:spcBef>
                <a:spcPts val="3900"/>
              </a:spcBef>
              <a:buClr>
                <a:srgbClr val="FF2600"/>
              </a:buClr>
              <a:buSzPct val="100000"/>
              <a:buChar char="•"/>
              <a:defRPr sz="5500">
                <a:solidFill>
                  <a:srgbClr val="FFFFFF"/>
                </a:solidFill>
                <a:effectLst>
                  <a:outerShdw blurRad="12700" dist="12700" dir="2400000" rotWithShape="0">
                    <a:srgbClr val="000000"/>
                  </a:outerShdw>
                </a:effectLst>
                <a:latin typeface="Cambria"/>
                <a:ea typeface="Cambria"/>
                <a:cs typeface="Cambria"/>
                <a:sym typeface="Cambria"/>
              </a:defRPr>
            </a:pPr>
            <a:r>
              <a:rPr dirty="0"/>
              <a:t>Paths of the sea (Psalm 8:8)</a:t>
            </a:r>
          </a:p>
        </p:txBody>
      </p:sp>
    </p:spTree>
    <p:extLst>
      <p:ext uri="{BB962C8B-B14F-4D97-AF65-F5344CB8AC3E}">
        <p14:creationId xmlns:p14="http://schemas.microsoft.com/office/powerpoint/2010/main" val="326256201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Image" descr="Image"/>
          <p:cNvPicPr>
            <a:picLocks noChangeAspect="1"/>
          </p:cNvPicPr>
          <p:nvPr/>
        </p:nvPicPr>
        <p:blipFill>
          <a:blip r:embed="rId2"/>
          <a:stretch>
            <a:fillRect/>
          </a:stretch>
        </p:blipFill>
        <p:spPr>
          <a:xfrm>
            <a:off x="0" y="74428"/>
            <a:ext cx="27507169" cy="13753585"/>
          </a:xfrm>
          <a:prstGeom prst="rect">
            <a:avLst/>
          </a:prstGeom>
          <a:ln w="12700">
            <a:miter lim="400000"/>
          </a:ln>
        </p:spPr>
      </p:pic>
      <p:sp>
        <p:nvSpPr>
          <p:cNvPr id="247" name="Categories of Evidence"/>
          <p:cNvSpPr txBox="1">
            <a:spLocks noGrp="1"/>
          </p:cNvSpPr>
          <p:nvPr>
            <p:ph type="title" idx="4294967295"/>
          </p:nvPr>
        </p:nvSpPr>
        <p:spPr>
          <a:xfrm>
            <a:off x="419697" y="721935"/>
            <a:ext cx="24366275" cy="1910226"/>
          </a:xfrm>
          <a:prstGeom prst="rect">
            <a:avLst/>
          </a:prstGeom>
          <a:effectLst>
            <a:outerShdw blurRad="25400" dist="38100" dir="2700000" rotWithShape="0">
              <a:srgbClr val="000000">
                <a:alpha val="75000"/>
              </a:srgbClr>
            </a:outerShdw>
          </a:effectLst>
        </p:spPr>
        <p:txBody>
          <a:bodyPr>
            <a:noAutofit/>
          </a:bodyPr>
          <a:lstStyle>
            <a:lvl1pPr defTabSz="584200">
              <a:defRPr sz="7800">
                <a:solidFill>
                  <a:srgbClr val="FFFFFF"/>
                </a:solidFill>
                <a:latin typeface="Arial Black"/>
                <a:ea typeface="Arial Black"/>
                <a:cs typeface="Arial Black"/>
                <a:sym typeface="Arial Black"/>
              </a:defRPr>
            </a:lvl1pPr>
          </a:lstStyle>
          <a:p>
            <a:r>
              <a:rPr dirty="0"/>
              <a:t>Categories of Evidence</a:t>
            </a:r>
          </a:p>
        </p:txBody>
      </p:sp>
      <p:sp>
        <p:nvSpPr>
          <p:cNvPr id="248" name="The Evidence"/>
          <p:cNvSpPr txBox="1"/>
          <p:nvPr/>
        </p:nvSpPr>
        <p:spPr>
          <a:xfrm>
            <a:off x="444557" y="268651"/>
            <a:ext cx="4382254"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4000">
                <a:solidFill>
                  <a:srgbClr val="00FDFF"/>
                </a:solidFill>
                <a:effectLst>
                  <a:outerShdw blurRad="12700" dist="38100" dir="2400000" rotWithShape="0">
                    <a:srgbClr val="000000"/>
                  </a:outerShdw>
                </a:effectLst>
                <a:latin typeface="Helvetica"/>
                <a:ea typeface="Helvetica"/>
                <a:cs typeface="Helvetica"/>
                <a:sym typeface="Helvetica"/>
              </a:defRPr>
            </a:lvl1pPr>
          </a:lstStyle>
          <a:p>
            <a:r>
              <a:rPr dirty="0"/>
              <a:t>The Evidence</a:t>
            </a:r>
          </a:p>
        </p:txBody>
      </p:sp>
      <p:sp>
        <p:nvSpPr>
          <p:cNvPr id="249" name="Fulfilled prophecies"/>
          <p:cNvSpPr txBox="1"/>
          <p:nvPr/>
        </p:nvSpPr>
        <p:spPr>
          <a:xfrm>
            <a:off x="1384606" y="2752498"/>
            <a:ext cx="8376082"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solidFill>
                  <a:srgbClr val="FFFB00"/>
                </a:solidFill>
                <a:effectLst>
                  <a:outerShdw blurRad="12700" dist="38100" dir="2400000" rotWithShape="0">
                    <a:srgbClr val="000000"/>
                  </a:outerShdw>
                </a:effectLst>
                <a:latin typeface="Arial Rounded MT Bold"/>
                <a:ea typeface="Arial Rounded MT Bold"/>
                <a:cs typeface="Arial Rounded MT Bold"/>
                <a:sym typeface="Arial Rounded MT Bold"/>
              </a:defRPr>
            </a:lvl1pPr>
          </a:lstStyle>
          <a:p>
            <a:r>
              <a:rPr dirty="0"/>
              <a:t>Fulfilled prophecies</a:t>
            </a:r>
          </a:p>
        </p:txBody>
      </p:sp>
      <p:sp>
        <p:nvSpPr>
          <p:cNvPr id="250" name="Confirmed accuracy in various disciplines"/>
          <p:cNvSpPr txBox="1"/>
          <p:nvPr/>
        </p:nvSpPr>
        <p:spPr>
          <a:xfrm>
            <a:off x="1278280" y="4190561"/>
            <a:ext cx="8992771"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solidFill>
                  <a:srgbClr val="FFFB00"/>
                </a:solidFill>
                <a:effectLst>
                  <a:outerShdw blurRad="12700" dist="38100" dir="2400000" rotWithShape="0">
                    <a:srgbClr val="000000"/>
                  </a:outerShdw>
                </a:effectLst>
                <a:latin typeface="Arial Rounded MT Bold"/>
                <a:ea typeface="Arial Rounded MT Bold"/>
                <a:cs typeface="Arial Rounded MT Bold"/>
                <a:sym typeface="Arial Rounded MT Bold"/>
              </a:defRPr>
            </a:lvl1pPr>
          </a:lstStyle>
          <a:p>
            <a:r>
              <a:rPr dirty="0"/>
              <a:t>Confirmed accuracy in various disciplines</a:t>
            </a:r>
          </a:p>
        </p:txBody>
      </p:sp>
      <p:sp>
        <p:nvSpPr>
          <p:cNvPr id="251" name="Unity of theme, doctrine"/>
          <p:cNvSpPr txBox="1"/>
          <p:nvPr/>
        </p:nvSpPr>
        <p:spPr>
          <a:xfrm>
            <a:off x="1228562" y="6546809"/>
            <a:ext cx="9042490" cy="9892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571500" indent="-571500" algn="l" defTabSz="584200">
              <a:spcBef>
                <a:spcPts val="800"/>
              </a:spcBef>
              <a:buClr>
                <a:srgbClr val="FF2600"/>
              </a:buClr>
              <a:buSzPct val="100000"/>
              <a:buChar char="•"/>
              <a:defRPr sz="5500" b="0">
                <a:solidFill>
                  <a:srgbClr val="FFFB00"/>
                </a:solidFill>
                <a:effectLst>
                  <a:outerShdw blurRad="12700" dist="38100" dir="2400000" rotWithShape="0">
                    <a:srgbClr val="000000"/>
                  </a:outerShdw>
                </a:effectLst>
                <a:latin typeface="Arial Rounded MT Bold"/>
                <a:ea typeface="Arial Rounded MT Bold"/>
                <a:cs typeface="Arial Rounded MT Bold"/>
                <a:sym typeface="Arial Rounded MT Bold"/>
              </a:defRPr>
            </a:lvl1pPr>
          </a:lstStyle>
          <a:p>
            <a:r>
              <a:rPr dirty="0"/>
              <a:t>Unity of theme, doctrine</a:t>
            </a:r>
          </a:p>
        </p:txBody>
      </p:sp>
    </p:spTree>
    <p:extLst>
      <p:ext uri="{BB962C8B-B14F-4D97-AF65-F5344CB8AC3E}">
        <p14:creationId xmlns:p14="http://schemas.microsoft.com/office/powerpoint/2010/main" val="119168293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 name="Line"/>
          <p:cNvSpPr/>
          <p:nvPr/>
        </p:nvSpPr>
        <p:spPr>
          <a:xfrm flipV="1">
            <a:off x="12191999" y="2293910"/>
            <a:ext cx="1" cy="10931015"/>
          </a:xfrm>
          <a:prstGeom prst="line">
            <a:avLst/>
          </a:prstGeom>
          <a:ln w="76200">
            <a:solidFill>
              <a:srgbClr val="FF2600"/>
            </a:solidFill>
            <a:miter lim="400000"/>
          </a:ln>
        </p:spPr>
        <p:txBody>
          <a:bodyPr lIns="71437" tIns="71437" rIns="71437" bIns="71437" anchor="ctr"/>
          <a:lstStyle/>
          <a:p>
            <a:pPr defTabSz="821531">
              <a:lnSpc>
                <a:spcPct val="110000"/>
              </a:lnSpc>
              <a:spcBef>
                <a:spcPts val="3600"/>
              </a:spcBef>
              <a:defRPr sz="3600" b="0">
                <a:solidFill>
                  <a:srgbClr val="FFFFFF"/>
                </a:solidFill>
                <a:latin typeface="Avenir Next Regular"/>
                <a:ea typeface="Avenir Next Regular"/>
                <a:cs typeface="Avenir Next Regular"/>
                <a:sym typeface="Avenir Next Regular"/>
              </a:defRPr>
            </a:pPr>
            <a:endParaRPr/>
          </a:p>
        </p:txBody>
      </p:sp>
      <p:sp>
        <p:nvSpPr>
          <p:cNvPr id="277" name="Responding to Truth"/>
          <p:cNvSpPr txBox="1">
            <a:spLocks noGrp="1"/>
          </p:cNvSpPr>
          <p:nvPr>
            <p:ph type="title" idx="4294967295"/>
          </p:nvPr>
        </p:nvSpPr>
        <p:spPr>
          <a:xfrm>
            <a:off x="3705324" y="108743"/>
            <a:ext cx="16973352" cy="1964532"/>
          </a:xfrm>
          <a:prstGeom prst="rect">
            <a:avLst/>
          </a:prstGeom>
          <a:effectLst>
            <a:outerShdw blurRad="25400" dist="38100" dir="2700000" rotWithShape="0">
              <a:srgbClr val="000000">
                <a:alpha val="75000"/>
              </a:srgbClr>
            </a:outerShdw>
          </a:effectLst>
        </p:spPr>
        <p:txBody>
          <a:bodyPr lIns="0" tIns="0" rIns="0" bIns="0">
            <a:noAutofit/>
          </a:bodyPr>
          <a:lstStyle>
            <a:lvl1pPr defTabSz="584200">
              <a:lnSpc>
                <a:spcPct val="80000"/>
              </a:lnSpc>
              <a:defRPr sz="9000">
                <a:solidFill>
                  <a:srgbClr val="00F900"/>
                </a:solidFill>
                <a:latin typeface="Arial Black"/>
                <a:ea typeface="Arial Black"/>
                <a:cs typeface="Arial Black"/>
                <a:sym typeface="Arial Black"/>
              </a:defRPr>
            </a:lvl1pPr>
          </a:lstStyle>
          <a:p>
            <a:r>
              <a:t>Responding to Truth</a:t>
            </a:r>
          </a:p>
        </p:txBody>
      </p:sp>
      <p:sp>
        <p:nvSpPr>
          <p:cNvPr id="278" name="I told you that you would die in your sins, for unless you believe that I am he you will die in your sins.”…"/>
          <p:cNvSpPr txBox="1"/>
          <p:nvPr/>
        </p:nvSpPr>
        <p:spPr>
          <a:xfrm>
            <a:off x="340518" y="3912641"/>
            <a:ext cx="11620402" cy="4227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584200">
              <a:spcBef>
                <a:spcPts val="800"/>
              </a:spcBef>
              <a:buClr>
                <a:srgbClr val="FF2600"/>
              </a:buClr>
              <a:defRPr sz="5000">
                <a:solidFill>
                  <a:srgbClr val="FFFFFF"/>
                </a:solidFill>
                <a:effectLst>
                  <a:outerShdw blurRad="12700" dist="12700" dir="2400000" rotWithShape="0">
                    <a:srgbClr val="000000"/>
                  </a:outerShdw>
                </a:effectLst>
                <a:latin typeface="Tahoma"/>
                <a:ea typeface="Tahoma"/>
                <a:cs typeface="Tahoma"/>
                <a:sym typeface="Tahoma"/>
              </a:defRPr>
            </a:pPr>
            <a:r>
              <a:t>I told you that you would die in your sins, for unless you believe that I am he you will die in your sins.”</a:t>
            </a:r>
          </a:p>
          <a:p>
            <a:pPr defTabSz="584200">
              <a:spcBef>
                <a:spcPts val="800"/>
              </a:spcBef>
              <a:buClr>
                <a:srgbClr val="FF2600"/>
              </a:buClr>
              <a:defRPr sz="5000">
                <a:solidFill>
                  <a:srgbClr val="FFFB00"/>
                </a:solidFill>
                <a:effectLst>
                  <a:outerShdw blurRad="12700" dist="12700" dir="2400000" rotWithShape="0">
                    <a:srgbClr val="000000"/>
                  </a:outerShdw>
                </a:effectLst>
                <a:latin typeface="Tahoma"/>
                <a:ea typeface="Tahoma"/>
                <a:cs typeface="Tahoma"/>
                <a:sym typeface="Tahoma"/>
              </a:defRPr>
            </a:pPr>
            <a:r>
              <a:t>— John 8:24; ESV</a:t>
            </a:r>
          </a:p>
        </p:txBody>
      </p:sp>
      <p:sp>
        <p:nvSpPr>
          <p:cNvPr id="279" name="And the ones on the rock are those who, when they hear the word, receive it with joy. But these have no root; they believe for a while, and in time of testing fall away.…"/>
          <p:cNvSpPr txBox="1"/>
          <p:nvPr/>
        </p:nvSpPr>
        <p:spPr>
          <a:xfrm>
            <a:off x="467452" y="8156550"/>
            <a:ext cx="10943829" cy="5419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584200">
              <a:spcBef>
                <a:spcPts val="800"/>
              </a:spcBef>
              <a:buClr>
                <a:srgbClr val="FF2600"/>
              </a:buClr>
              <a:defRPr sz="5000">
                <a:solidFill>
                  <a:srgbClr val="FFFFFF"/>
                </a:solidFill>
                <a:effectLst>
                  <a:outerShdw blurRad="12700" dist="12700" dir="2400000" rotWithShape="0">
                    <a:srgbClr val="000000"/>
                  </a:outerShdw>
                </a:effectLst>
                <a:latin typeface="Tahoma"/>
                <a:ea typeface="Tahoma"/>
                <a:cs typeface="Tahoma"/>
                <a:sym typeface="Tahoma"/>
              </a:defRPr>
            </a:pPr>
            <a:r>
              <a:t>And the ones on the rock are those who, when they hear the word, receive it with joy. But these have no root; they believe for a while, and in time of testing fall away.</a:t>
            </a:r>
          </a:p>
          <a:p>
            <a:pPr defTabSz="584200">
              <a:spcBef>
                <a:spcPts val="800"/>
              </a:spcBef>
              <a:buClr>
                <a:srgbClr val="FF2600"/>
              </a:buClr>
              <a:defRPr sz="5000">
                <a:solidFill>
                  <a:srgbClr val="FFFB00"/>
                </a:solidFill>
                <a:effectLst>
                  <a:outerShdw blurRad="12700" dist="12700" dir="2400000" rotWithShape="0">
                    <a:srgbClr val="000000"/>
                  </a:outerShdw>
                </a:effectLst>
                <a:latin typeface="Tahoma"/>
                <a:ea typeface="Tahoma"/>
                <a:cs typeface="Tahoma"/>
                <a:sym typeface="Tahoma"/>
              </a:defRPr>
            </a:pPr>
            <a:r>
              <a:t>— Luke 8:13; ESV</a:t>
            </a:r>
          </a:p>
        </p:txBody>
      </p:sp>
      <p:sp>
        <p:nvSpPr>
          <p:cNvPr id="280" name="Whoever believes and is baptized will be saved, but whoever does not believe will be condemned.…"/>
          <p:cNvSpPr txBox="1"/>
          <p:nvPr/>
        </p:nvSpPr>
        <p:spPr>
          <a:xfrm>
            <a:off x="12705655" y="4014241"/>
            <a:ext cx="10943829" cy="34382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584200">
              <a:spcBef>
                <a:spcPts val="800"/>
              </a:spcBef>
              <a:buClr>
                <a:srgbClr val="FF2600"/>
              </a:buClr>
              <a:defRPr sz="5000">
                <a:solidFill>
                  <a:srgbClr val="FFFFFF"/>
                </a:solidFill>
                <a:effectLst>
                  <a:outerShdw blurRad="12700" dist="12700" dir="2400000" rotWithShape="0">
                    <a:srgbClr val="000000"/>
                  </a:outerShdw>
                </a:effectLst>
                <a:latin typeface="Tahoma"/>
                <a:ea typeface="Tahoma"/>
                <a:cs typeface="Tahoma"/>
                <a:sym typeface="Tahoma"/>
              </a:defRPr>
            </a:pPr>
            <a:r>
              <a:t>Whoever believes and is baptized will be saved, but whoever does not believe will be condemned.</a:t>
            </a:r>
          </a:p>
          <a:p>
            <a:pPr defTabSz="584200">
              <a:spcBef>
                <a:spcPts val="800"/>
              </a:spcBef>
              <a:buClr>
                <a:srgbClr val="FF2600"/>
              </a:buClr>
              <a:defRPr sz="5000">
                <a:solidFill>
                  <a:srgbClr val="FFFB00"/>
                </a:solidFill>
                <a:effectLst>
                  <a:outerShdw blurRad="12700" dist="12700" dir="2400000" rotWithShape="0">
                    <a:srgbClr val="000000"/>
                  </a:outerShdw>
                </a:effectLst>
                <a:latin typeface="Tahoma"/>
                <a:ea typeface="Tahoma"/>
                <a:cs typeface="Tahoma"/>
                <a:sym typeface="Tahoma"/>
              </a:defRPr>
            </a:pPr>
            <a:r>
              <a:t>— Mark 16:16; ESV</a:t>
            </a:r>
          </a:p>
        </p:txBody>
      </p:sp>
      <p:sp>
        <p:nvSpPr>
          <p:cNvPr id="281" name="And Peter said to them, “Repent and be baptized every one of you in the name of Jesus Christ for the forgiveness of your sins, and you will receive the gift of the Holy Spirit.…"/>
          <p:cNvSpPr txBox="1"/>
          <p:nvPr/>
        </p:nvSpPr>
        <p:spPr>
          <a:xfrm>
            <a:off x="12705655" y="7800950"/>
            <a:ext cx="10943829" cy="5419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584200">
              <a:spcBef>
                <a:spcPts val="800"/>
              </a:spcBef>
              <a:buClr>
                <a:srgbClr val="FF2600"/>
              </a:buClr>
              <a:defRPr sz="5000">
                <a:solidFill>
                  <a:srgbClr val="FFFFFF"/>
                </a:solidFill>
                <a:effectLst>
                  <a:outerShdw blurRad="12700" dist="12700" dir="2400000" rotWithShape="0">
                    <a:srgbClr val="000000"/>
                  </a:outerShdw>
                </a:effectLst>
                <a:latin typeface="Tahoma"/>
                <a:ea typeface="Tahoma"/>
                <a:cs typeface="Tahoma"/>
                <a:sym typeface="Tahoma"/>
              </a:defRPr>
            </a:pPr>
            <a:r>
              <a:t>And Peter said to them, “Repent and be baptized every one of you in the name of Jesus Christ </a:t>
            </a:r>
            <a:r>
              <a:rPr>
                <a:solidFill>
                  <a:srgbClr val="00F900"/>
                </a:solidFill>
              </a:rPr>
              <a:t>for the forgiveness of your sins</a:t>
            </a:r>
            <a:r>
              <a:t>, and you will receive the gift of the Holy Spirit.</a:t>
            </a:r>
          </a:p>
          <a:p>
            <a:pPr defTabSz="584200">
              <a:spcBef>
                <a:spcPts val="800"/>
              </a:spcBef>
              <a:buClr>
                <a:srgbClr val="FF2600"/>
              </a:buClr>
              <a:defRPr sz="5000">
                <a:solidFill>
                  <a:srgbClr val="FFFB00"/>
                </a:solidFill>
                <a:effectLst>
                  <a:outerShdw blurRad="12700" dist="12700" dir="2400000" rotWithShape="0">
                    <a:srgbClr val="000000"/>
                  </a:outerShdw>
                </a:effectLst>
                <a:latin typeface="Tahoma"/>
                <a:ea typeface="Tahoma"/>
                <a:cs typeface="Tahoma"/>
                <a:sym typeface="Tahoma"/>
              </a:defRPr>
            </a:pPr>
            <a:r>
              <a:t>— Acts 2:38; ESV</a:t>
            </a:r>
          </a:p>
        </p:txBody>
      </p:sp>
      <p:sp>
        <p:nvSpPr>
          <p:cNvPr id="282" name="We must believe the truth."/>
          <p:cNvSpPr txBox="1"/>
          <p:nvPr/>
        </p:nvSpPr>
        <p:spPr>
          <a:xfrm>
            <a:off x="1001579" y="2320122"/>
            <a:ext cx="10409702" cy="1345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marL="571500" indent="-571500" algn="l" defTabSz="584200">
              <a:spcBef>
                <a:spcPts val="800"/>
              </a:spcBef>
              <a:buClr>
                <a:srgbClr val="FF2600"/>
              </a:buClr>
              <a:buSzPct val="100000"/>
              <a:buChar char="•"/>
              <a:defRPr sz="5500">
                <a:solidFill>
                  <a:srgbClr val="FFFC79"/>
                </a:solidFill>
                <a:effectLst>
                  <a:outerShdw blurRad="12700" dist="12700" dir="2400000" rotWithShape="0">
                    <a:srgbClr val="000000"/>
                  </a:outerShdw>
                </a:effectLst>
                <a:latin typeface="Tahoma"/>
                <a:ea typeface="Tahoma"/>
                <a:cs typeface="Tahoma"/>
                <a:sym typeface="Tahoma"/>
              </a:defRPr>
            </a:lvl1pPr>
          </a:lstStyle>
          <a:p>
            <a:r>
              <a:t>We must believe the truth.</a:t>
            </a:r>
          </a:p>
        </p:txBody>
      </p:sp>
      <p:sp>
        <p:nvSpPr>
          <p:cNvPr id="283" name="We must obey the truth."/>
          <p:cNvSpPr txBox="1"/>
          <p:nvPr/>
        </p:nvSpPr>
        <p:spPr>
          <a:xfrm>
            <a:off x="12972719" y="2320122"/>
            <a:ext cx="10409702" cy="1345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marL="571500" indent="-571500" algn="l" defTabSz="584200">
              <a:spcBef>
                <a:spcPts val="800"/>
              </a:spcBef>
              <a:buClr>
                <a:srgbClr val="FF2600"/>
              </a:buClr>
              <a:buSzPct val="100000"/>
              <a:buChar char="•"/>
              <a:defRPr sz="5500">
                <a:solidFill>
                  <a:srgbClr val="FFFC79"/>
                </a:solidFill>
                <a:effectLst>
                  <a:outerShdw blurRad="12700" dist="12700" dir="2400000" rotWithShape="0">
                    <a:srgbClr val="000000"/>
                  </a:outerShdw>
                </a:effectLst>
                <a:latin typeface="Tahoma"/>
                <a:ea typeface="Tahoma"/>
                <a:cs typeface="Tahoma"/>
                <a:sym typeface="Tahoma"/>
              </a:defRPr>
            </a:lvl1pPr>
          </a:lstStyle>
          <a:p>
            <a:r>
              <a:t>We must obey the truth.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1" nodeType="afterEffect">
                                  <p:stCondLst>
                                    <p:cond delay="0"/>
                                  </p:stCondLst>
                                  <p:iterate type="lt">
                                    <p:tmAbs val="0"/>
                                  </p:iterate>
                                  <p:childTnLst>
                                    <p:set>
                                      <p:cBhvr>
                                        <p:cTn id="6" fill="hold"/>
                                        <p:tgtEl>
                                          <p:spTgt spid="277"/>
                                        </p:tgtEl>
                                        <p:attrNameLst>
                                          <p:attrName>style.visibility</p:attrName>
                                        </p:attrNameLst>
                                      </p:cBhvr>
                                      <p:to>
                                        <p:strVal val="visible"/>
                                      </p:to>
                                    </p:set>
                                    <p:anim calcmode="lin" valueType="num">
                                      <p:cBhvr>
                                        <p:cTn id="7" dur="1500" fill="hold"/>
                                        <p:tgtEl>
                                          <p:spTgt spid="277"/>
                                        </p:tgtEl>
                                        <p:attrNameLst>
                                          <p:attrName>ppt_w</p:attrName>
                                        </p:attrNameLst>
                                      </p:cBhvr>
                                      <p:tavLst>
                                        <p:tav tm="0" fmla="#ppt_w*sin(2.5*pi*$)">
                                          <p:val>
                                            <p:fltVal val="0"/>
                                          </p:val>
                                        </p:tav>
                                        <p:tav tm="100000">
                                          <p:val>
                                            <p:fltVal val="1"/>
                                          </p:val>
                                        </p:tav>
                                      </p:tavLst>
                                    </p:anim>
                                    <p:anim calcmode="lin" valueType="num">
                                      <p:cBhvr>
                                        <p:cTn id="8" dur="1500" fill="hold"/>
                                        <p:tgtEl>
                                          <p:spTgt spid="277"/>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ID="22" presetClass="entr" presetSubtype="1" fill="hold" grpId="2" nodeType="afterEffect">
                                  <p:stCondLst>
                                    <p:cond delay="0"/>
                                  </p:stCondLst>
                                  <p:iterate>
                                    <p:tmAbs val="0"/>
                                  </p:iterate>
                                  <p:childTnLst>
                                    <p:set>
                                      <p:cBhvr>
                                        <p:cTn id="11" fill="hold"/>
                                        <p:tgtEl>
                                          <p:spTgt spid="278"/>
                                        </p:tgtEl>
                                        <p:attrNameLst>
                                          <p:attrName>style.visibility</p:attrName>
                                        </p:attrNameLst>
                                      </p:cBhvr>
                                      <p:to>
                                        <p:strVal val="visible"/>
                                      </p:to>
                                    </p:set>
                                    <p:animEffect transition="in" filter="wipe(up)">
                                      <p:cBhvr>
                                        <p:cTn id="12" dur="1000"/>
                                        <p:tgtEl>
                                          <p:spTgt spid="278"/>
                                        </p:tgtEl>
                                      </p:cBhvr>
                                    </p:animEffect>
                                  </p:childTnLst>
                                </p:cTn>
                              </p:par>
                            </p:childTnLst>
                          </p:cTn>
                        </p:par>
                        <p:par>
                          <p:cTn id="13" fill="hold">
                            <p:stCondLst>
                              <p:cond delay="2500"/>
                            </p:stCondLst>
                            <p:childTnLst>
                              <p:par>
                                <p:cTn id="14" presetID="22" presetClass="entr" presetSubtype="1" fill="hold" grpId="3" nodeType="afterEffect">
                                  <p:stCondLst>
                                    <p:cond delay="0"/>
                                  </p:stCondLst>
                                  <p:iterate>
                                    <p:tmAbs val="0"/>
                                  </p:iterate>
                                  <p:childTnLst>
                                    <p:set>
                                      <p:cBhvr>
                                        <p:cTn id="15" fill="hold"/>
                                        <p:tgtEl>
                                          <p:spTgt spid="279"/>
                                        </p:tgtEl>
                                        <p:attrNameLst>
                                          <p:attrName>style.visibility</p:attrName>
                                        </p:attrNameLst>
                                      </p:cBhvr>
                                      <p:to>
                                        <p:strVal val="visible"/>
                                      </p:to>
                                    </p:set>
                                    <p:animEffect transition="in" filter="wipe(up)">
                                      <p:cBhvr>
                                        <p:cTn id="16" dur="1000"/>
                                        <p:tgtEl>
                                          <p:spTgt spid="279"/>
                                        </p:tgtEl>
                                      </p:cBhvr>
                                    </p:animEffect>
                                  </p:childTnLst>
                                </p:cTn>
                              </p:par>
                            </p:childTnLst>
                          </p:cTn>
                        </p:par>
                        <p:par>
                          <p:cTn id="17" fill="hold">
                            <p:stCondLst>
                              <p:cond delay="3500"/>
                            </p:stCondLst>
                            <p:childTnLst>
                              <p:par>
                                <p:cTn id="18" presetID="22" presetClass="entr" presetSubtype="1" fill="hold" grpId="4" nodeType="afterEffect">
                                  <p:stCondLst>
                                    <p:cond delay="0"/>
                                  </p:stCondLst>
                                  <p:iterate>
                                    <p:tmAbs val="0"/>
                                  </p:iterate>
                                  <p:childTnLst>
                                    <p:set>
                                      <p:cBhvr>
                                        <p:cTn id="19" fill="hold"/>
                                        <p:tgtEl>
                                          <p:spTgt spid="280"/>
                                        </p:tgtEl>
                                        <p:attrNameLst>
                                          <p:attrName>style.visibility</p:attrName>
                                        </p:attrNameLst>
                                      </p:cBhvr>
                                      <p:to>
                                        <p:strVal val="visible"/>
                                      </p:to>
                                    </p:set>
                                    <p:animEffect transition="in" filter="wipe(up)">
                                      <p:cBhvr>
                                        <p:cTn id="20" dur="1000"/>
                                        <p:tgtEl>
                                          <p:spTgt spid="280"/>
                                        </p:tgtEl>
                                      </p:cBhvr>
                                    </p:animEffect>
                                  </p:childTnLst>
                                </p:cTn>
                              </p:par>
                            </p:childTnLst>
                          </p:cTn>
                        </p:par>
                        <p:par>
                          <p:cTn id="21" fill="hold">
                            <p:stCondLst>
                              <p:cond delay="4500"/>
                            </p:stCondLst>
                            <p:childTnLst>
                              <p:par>
                                <p:cTn id="22" presetID="22" presetClass="entr" presetSubtype="1" fill="hold" grpId="5" nodeType="afterEffect">
                                  <p:stCondLst>
                                    <p:cond delay="0"/>
                                  </p:stCondLst>
                                  <p:iterate>
                                    <p:tmAbs val="0"/>
                                  </p:iterate>
                                  <p:childTnLst>
                                    <p:set>
                                      <p:cBhvr>
                                        <p:cTn id="23" fill="hold"/>
                                        <p:tgtEl>
                                          <p:spTgt spid="281"/>
                                        </p:tgtEl>
                                        <p:attrNameLst>
                                          <p:attrName>style.visibility</p:attrName>
                                        </p:attrNameLst>
                                      </p:cBhvr>
                                      <p:to>
                                        <p:strVal val="visible"/>
                                      </p:to>
                                    </p:set>
                                    <p:animEffect transition="in" filter="wipe(up)">
                                      <p:cBhvr>
                                        <p:cTn id="24" dur="1000"/>
                                        <p:tgtEl>
                                          <p:spTgt spid="28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6" nodeType="clickEffect">
                                  <p:stCondLst>
                                    <p:cond delay="0"/>
                                  </p:stCondLst>
                                  <p:iterate>
                                    <p:tmAbs val="0"/>
                                  </p:iterate>
                                  <p:childTnLst>
                                    <p:set>
                                      <p:cBhvr>
                                        <p:cTn id="28" fill="hold"/>
                                        <p:tgtEl>
                                          <p:spTgt spid="282">
                                            <p:bg/>
                                          </p:spTgt>
                                        </p:tgtEl>
                                        <p:attrNameLst>
                                          <p:attrName>style.visibility</p:attrName>
                                        </p:attrNameLst>
                                      </p:cBhvr>
                                      <p:to>
                                        <p:strVal val="visible"/>
                                      </p:to>
                                    </p:set>
                                    <p:animEffect transition="in" filter="wipe(left)">
                                      <p:cBhvr>
                                        <p:cTn id="29" dur="1250"/>
                                        <p:tgtEl>
                                          <p:spTgt spid="282">
                                            <p:bg/>
                                          </p:spTgt>
                                        </p:tgtEl>
                                      </p:cBhvr>
                                    </p:animEffect>
                                  </p:childTnLst>
                                </p:cTn>
                              </p:par>
                              <p:par>
                                <p:cTn id="30" presetID="22" presetClass="entr" presetSubtype="8" fill="hold" grpId="6" nodeType="withEffect">
                                  <p:stCondLst>
                                    <p:cond delay="0"/>
                                  </p:stCondLst>
                                  <p:iterate>
                                    <p:tmAbs val="0"/>
                                  </p:iterate>
                                  <p:childTnLst>
                                    <p:set>
                                      <p:cBhvr>
                                        <p:cTn id="31" fill="hold"/>
                                        <p:tgtEl>
                                          <p:spTgt spid="282">
                                            <p:txEl>
                                              <p:pRg st="0" end="0"/>
                                            </p:txEl>
                                          </p:spTgt>
                                        </p:tgtEl>
                                        <p:attrNameLst>
                                          <p:attrName>style.visibility</p:attrName>
                                        </p:attrNameLst>
                                      </p:cBhvr>
                                      <p:to>
                                        <p:strVal val="visible"/>
                                      </p:to>
                                    </p:set>
                                    <p:animEffect transition="in" filter="wipe(left)">
                                      <p:cBhvr>
                                        <p:cTn id="32" dur="1250"/>
                                        <p:tgtEl>
                                          <p:spTgt spid="28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7" nodeType="clickEffect">
                                  <p:stCondLst>
                                    <p:cond delay="0"/>
                                  </p:stCondLst>
                                  <p:iterate>
                                    <p:tmAbs val="0"/>
                                  </p:iterate>
                                  <p:childTnLst>
                                    <p:set>
                                      <p:cBhvr>
                                        <p:cTn id="36" fill="hold"/>
                                        <p:tgtEl>
                                          <p:spTgt spid="283">
                                            <p:bg/>
                                          </p:spTgt>
                                        </p:tgtEl>
                                        <p:attrNameLst>
                                          <p:attrName>style.visibility</p:attrName>
                                        </p:attrNameLst>
                                      </p:cBhvr>
                                      <p:to>
                                        <p:strVal val="visible"/>
                                      </p:to>
                                    </p:set>
                                    <p:animEffect transition="in" filter="wipe(left)">
                                      <p:cBhvr>
                                        <p:cTn id="37" dur="1250"/>
                                        <p:tgtEl>
                                          <p:spTgt spid="283">
                                            <p:bg/>
                                          </p:spTgt>
                                        </p:tgtEl>
                                      </p:cBhvr>
                                    </p:animEffect>
                                  </p:childTnLst>
                                </p:cTn>
                              </p:par>
                              <p:par>
                                <p:cTn id="38" presetID="22" presetClass="entr" presetSubtype="8" fill="hold" grpId="7" nodeType="withEffect">
                                  <p:stCondLst>
                                    <p:cond delay="0"/>
                                  </p:stCondLst>
                                  <p:iterate>
                                    <p:tmAbs val="0"/>
                                  </p:iterate>
                                  <p:childTnLst>
                                    <p:set>
                                      <p:cBhvr>
                                        <p:cTn id="39" fill="hold"/>
                                        <p:tgtEl>
                                          <p:spTgt spid="283">
                                            <p:txEl>
                                              <p:pRg st="0" end="0"/>
                                            </p:txEl>
                                          </p:spTgt>
                                        </p:tgtEl>
                                        <p:attrNameLst>
                                          <p:attrName>style.visibility</p:attrName>
                                        </p:attrNameLst>
                                      </p:cBhvr>
                                      <p:to>
                                        <p:strVal val="visible"/>
                                      </p:to>
                                    </p:set>
                                    <p:animEffect transition="in" filter="wipe(left)">
                                      <p:cBhvr>
                                        <p:cTn id="40" dur="1250"/>
                                        <p:tgtEl>
                                          <p:spTgt spid="2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1" animBg="1" advAuto="0"/>
      <p:bldP spid="278" grpId="2" animBg="1" advAuto="0"/>
      <p:bldP spid="279" grpId="3" animBg="1" advAuto="0"/>
      <p:bldP spid="280" grpId="4" animBg="1" advAuto="0"/>
      <p:bldP spid="281" grpId="5" animBg="1" advAuto="0"/>
      <p:bldP spid="282" grpId="6" build="p" bldLvl="5" animBg="1" advAuto="0"/>
      <p:bldP spid="283" grpId="7"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G_3044.JPG" descr="IMG_3044.JPG"/>
          <p:cNvPicPr>
            <a:picLocks noChangeAspect="1"/>
          </p:cNvPicPr>
          <p:nvPr/>
        </p:nvPicPr>
        <p:blipFill>
          <a:blip r:embed="rId2"/>
          <a:srcRect l="7474"/>
          <a:stretch>
            <a:fillRect/>
          </a:stretch>
        </p:blipFill>
        <p:spPr>
          <a:xfrm>
            <a:off x="0" y="-2798059"/>
            <a:ext cx="24383873" cy="19765259"/>
          </a:xfrm>
          <a:prstGeom prst="rect">
            <a:avLst/>
          </a:prstGeom>
          <a:ln w="12700">
            <a:miter lim="400000"/>
          </a:ln>
        </p:spPr>
      </p:pic>
      <p:sp>
        <p:nvSpPr>
          <p:cNvPr id="138" name="Odeon - the small theater"/>
          <p:cNvSpPr txBox="1"/>
          <p:nvPr/>
        </p:nvSpPr>
        <p:spPr>
          <a:xfrm>
            <a:off x="10870222" y="796425"/>
            <a:ext cx="7672756" cy="845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solidFill>
                  <a:srgbClr val="FFFFFF"/>
                </a:solidFill>
              </a:defRPr>
            </a:lvl1pPr>
          </a:lstStyle>
          <a:p>
            <a:r>
              <a:t>Odeon - the small theater</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Image" descr="Image"/>
          <p:cNvPicPr>
            <a:picLocks noChangeAspect="1"/>
          </p:cNvPicPr>
          <p:nvPr/>
        </p:nvPicPr>
        <p:blipFill>
          <a:blip r:embed="rId2"/>
          <a:stretch>
            <a:fillRect/>
          </a:stretch>
        </p:blipFill>
        <p:spPr>
          <a:xfrm>
            <a:off x="0" y="0"/>
            <a:ext cx="24384000" cy="10532534"/>
          </a:xfrm>
          <a:prstGeom prst="rect">
            <a:avLst/>
          </a:prstGeom>
          <a:ln w="12700">
            <a:miter lim="400000"/>
          </a:ln>
        </p:spPr>
      </p:pic>
      <p:pic>
        <p:nvPicPr>
          <p:cNvPr id="141" name="Image" descr="Image"/>
          <p:cNvPicPr>
            <a:picLocks noChangeAspect="1"/>
          </p:cNvPicPr>
          <p:nvPr/>
        </p:nvPicPr>
        <p:blipFill>
          <a:blip r:embed="rId3"/>
          <a:stretch>
            <a:fillRect/>
          </a:stretch>
        </p:blipFill>
        <p:spPr>
          <a:xfrm>
            <a:off x="11105154" y="529166"/>
            <a:ext cx="13278846" cy="7205576"/>
          </a:xfrm>
          <a:prstGeom prst="rect">
            <a:avLst/>
          </a:prstGeom>
          <a:ln w="12700">
            <a:miter lim="400000"/>
          </a:ln>
        </p:spPr>
      </p:pic>
      <p:sp>
        <p:nvSpPr>
          <p:cNvPr id="142" name="1"/>
          <p:cNvSpPr/>
          <p:nvPr/>
        </p:nvSpPr>
        <p:spPr>
          <a:xfrm>
            <a:off x="22834600" y="3496953"/>
            <a:ext cx="1270000" cy="1270001"/>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5200">
                <a:solidFill>
                  <a:srgbClr val="FFFFFF"/>
                </a:solidFill>
              </a:defRPr>
            </a:lvl1pPr>
          </a:lstStyle>
          <a:p>
            <a:r>
              <a:t>1</a:t>
            </a:r>
          </a:p>
        </p:txBody>
      </p:sp>
      <p:sp>
        <p:nvSpPr>
          <p:cNvPr id="143" name="2"/>
          <p:cNvSpPr/>
          <p:nvPr/>
        </p:nvSpPr>
        <p:spPr>
          <a:xfrm>
            <a:off x="15316200" y="3090553"/>
            <a:ext cx="1270000" cy="1270001"/>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5200">
                <a:solidFill>
                  <a:srgbClr val="FFFFFF"/>
                </a:solidFill>
              </a:defRPr>
            </a:lvl1pPr>
          </a:lstStyle>
          <a:p>
            <a:r>
              <a:t>2</a:t>
            </a:r>
          </a:p>
        </p:txBody>
      </p:sp>
      <p:sp>
        <p:nvSpPr>
          <p:cNvPr id="144" name="3"/>
          <p:cNvSpPr/>
          <p:nvPr/>
        </p:nvSpPr>
        <p:spPr>
          <a:xfrm>
            <a:off x="10470154" y="2226953"/>
            <a:ext cx="1270001" cy="1270001"/>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5200">
                <a:solidFill>
                  <a:srgbClr val="FFFFFF"/>
                </a:solidFill>
              </a:defRPr>
            </a:lvl1pPr>
          </a:lstStyle>
          <a:p>
            <a:r>
              <a:t>3</a:t>
            </a:r>
          </a:p>
        </p:txBody>
      </p:sp>
      <p:sp>
        <p:nvSpPr>
          <p:cNvPr id="145" name="Circle"/>
          <p:cNvSpPr/>
          <p:nvPr/>
        </p:nvSpPr>
        <p:spPr>
          <a:xfrm>
            <a:off x="20408007" y="2804903"/>
            <a:ext cx="572393" cy="571302"/>
          </a:xfrm>
          <a:prstGeom prst="ellipse">
            <a:avLst/>
          </a:prstGeom>
          <a:solidFill>
            <a:srgbClr val="FF26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6" name="Line"/>
          <p:cNvSpPr/>
          <p:nvPr/>
        </p:nvSpPr>
        <p:spPr>
          <a:xfrm flipH="1">
            <a:off x="16813005" y="3835176"/>
            <a:ext cx="3565824" cy="754427"/>
          </a:xfrm>
          <a:prstGeom prst="line">
            <a:avLst/>
          </a:prstGeom>
          <a:ln w="1778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Image" descr="Image"/>
          <p:cNvPicPr>
            <a:picLocks noChangeAspect="1"/>
          </p:cNvPicPr>
          <p:nvPr/>
        </p:nvPicPr>
        <p:blipFill>
          <a:blip r:embed="rId2"/>
          <a:stretch>
            <a:fillRect/>
          </a:stretch>
        </p:blipFill>
        <p:spPr>
          <a:xfrm>
            <a:off x="0" y="-2712720"/>
            <a:ext cx="24384000" cy="1642872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Image" descr="Image"/>
          <p:cNvPicPr>
            <a:picLocks noChangeAspect="1"/>
          </p:cNvPicPr>
          <p:nvPr/>
        </p:nvPicPr>
        <p:blipFill>
          <a:blip r:embed="rId2"/>
          <a:stretch>
            <a:fillRect/>
          </a:stretch>
        </p:blipFill>
        <p:spPr>
          <a:xfrm>
            <a:off x="0" y="0"/>
            <a:ext cx="24384000" cy="10532534"/>
          </a:xfrm>
          <a:prstGeom prst="rect">
            <a:avLst/>
          </a:prstGeom>
          <a:ln w="12700">
            <a:miter lim="400000"/>
          </a:ln>
        </p:spPr>
      </p:pic>
      <p:pic>
        <p:nvPicPr>
          <p:cNvPr id="151" name="Image" descr="Image"/>
          <p:cNvPicPr>
            <a:picLocks noChangeAspect="1"/>
          </p:cNvPicPr>
          <p:nvPr/>
        </p:nvPicPr>
        <p:blipFill>
          <a:blip r:embed="rId3"/>
          <a:stretch>
            <a:fillRect/>
          </a:stretch>
        </p:blipFill>
        <p:spPr>
          <a:xfrm>
            <a:off x="11105154" y="529166"/>
            <a:ext cx="13278846" cy="7205576"/>
          </a:xfrm>
          <a:prstGeom prst="rect">
            <a:avLst/>
          </a:prstGeom>
          <a:ln w="12700">
            <a:miter lim="400000"/>
          </a:ln>
        </p:spPr>
      </p:pic>
      <p:sp>
        <p:nvSpPr>
          <p:cNvPr id="152" name="1"/>
          <p:cNvSpPr/>
          <p:nvPr/>
        </p:nvSpPr>
        <p:spPr>
          <a:xfrm>
            <a:off x="22834600" y="3496953"/>
            <a:ext cx="1270000" cy="1270001"/>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5200">
                <a:solidFill>
                  <a:srgbClr val="FFFFFF"/>
                </a:solidFill>
              </a:defRPr>
            </a:lvl1pPr>
          </a:lstStyle>
          <a:p>
            <a:r>
              <a:t>1</a:t>
            </a:r>
          </a:p>
        </p:txBody>
      </p:sp>
      <p:sp>
        <p:nvSpPr>
          <p:cNvPr id="153" name="2"/>
          <p:cNvSpPr/>
          <p:nvPr/>
        </p:nvSpPr>
        <p:spPr>
          <a:xfrm>
            <a:off x="15316200" y="3090553"/>
            <a:ext cx="1270000" cy="1270001"/>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5200">
                <a:solidFill>
                  <a:srgbClr val="FFFFFF"/>
                </a:solidFill>
              </a:defRPr>
            </a:lvl1pPr>
          </a:lstStyle>
          <a:p>
            <a:r>
              <a:t>2</a:t>
            </a:r>
          </a:p>
        </p:txBody>
      </p:sp>
      <p:sp>
        <p:nvSpPr>
          <p:cNvPr id="154" name="3"/>
          <p:cNvSpPr/>
          <p:nvPr/>
        </p:nvSpPr>
        <p:spPr>
          <a:xfrm>
            <a:off x="10470154" y="2226953"/>
            <a:ext cx="1270001" cy="1270001"/>
          </a:xfrm>
          <a:prstGeom prst="ellipse">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5200">
                <a:solidFill>
                  <a:srgbClr val="FFFFFF"/>
                </a:solidFill>
              </a:defRPr>
            </a:lvl1pPr>
          </a:lstStyle>
          <a:p>
            <a:r>
              <a:t>3</a:t>
            </a:r>
          </a:p>
        </p:txBody>
      </p:sp>
      <p:sp>
        <p:nvSpPr>
          <p:cNvPr id="155" name="Circle"/>
          <p:cNvSpPr/>
          <p:nvPr/>
        </p:nvSpPr>
        <p:spPr>
          <a:xfrm>
            <a:off x="20408007" y="2804903"/>
            <a:ext cx="572393" cy="571302"/>
          </a:xfrm>
          <a:prstGeom prst="ellipse">
            <a:avLst/>
          </a:prstGeom>
          <a:solidFill>
            <a:srgbClr val="FF26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6" name="Line"/>
          <p:cNvSpPr/>
          <p:nvPr/>
        </p:nvSpPr>
        <p:spPr>
          <a:xfrm flipH="1">
            <a:off x="16813005" y="3835176"/>
            <a:ext cx="3565824" cy="754427"/>
          </a:xfrm>
          <a:prstGeom prst="line">
            <a:avLst/>
          </a:prstGeom>
          <a:ln w="1778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7" name="Line"/>
          <p:cNvSpPr/>
          <p:nvPr/>
        </p:nvSpPr>
        <p:spPr>
          <a:xfrm flipH="1" flipV="1">
            <a:off x="12017367" y="3764101"/>
            <a:ext cx="4145063" cy="858476"/>
          </a:xfrm>
          <a:prstGeom prst="line">
            <a:avLst/>
          </a:prstGeom>
          <a:ln w="177800">
            <a:solidFill>
              <a:srgbClr val="FF2600"/>
            </a:solidFill>
            <a:miter lim="400000"/>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Image" descr="Image"/>
          <p:cNvPicPr>
            <a:picLocks noChangeAspect="1"/>
          </p:cNvPicPr>
          <p:nvPr/>
        </p:nvPicPr>
        <p:blipFill>
          <a:blip r:embed="rId2"/>
          <a:stretch>
            <a:fillRect/>
          </a:stretch>
        </p:blipFill>
        <p:spPr>
          <a:xfrm>
            <a:off x="0" y="-2540000"/>
            <a:ext cx="24384000" cy="16256000"/>
          </a:xfrm>
          <a:prstGeom prst="rect">
            <a:avLst/>
          </a:prstGeom>
          <a:ln w="12700">
            <a:miter lim="400000"/>
          </a:ln>
        </p:spPr>
      </p:pic>
      <p:sp>
        <p:nvSpPr>
          <p:cNvPr id="161" name="The Great Theater"/>
          <p:cNvSpPr txBox="1"/>
          <p:nvPr/>
        </p:nvSpPr>
        <p:spPr>
          <a:xfrm>
            <a:off x="11971997" y="9435556"/>
            <a:ext cx="7348806" cy="1093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600">
                <a:solidFill>
                  <a:srgbClr val="011993"/>
                </a:solidFill>
              </a:defRPr>
            </a:lvl1pPr>
          </a:lstStyle>
          <a:p>
            <a:r>
              <a:t>The Great Theater</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Image" descr="Image"/>
          <p:cNvPicPr>
            <a:picLocks noChangeAspect="1"/>
          </p:cNvPicPr>
          <p:nvPr/>
        </p:nvPicPr>
        <p:blipFill>
          <a:blip r:embed="rId2"/>
          <a:stretch>
            <a:fillRect/>
          </a:stretch>
        </p:blipFill>
        <p:spPr>
          <a:xfrm>
            <a:off x="0" y="-2540000"/>
            <a:ext cx="24384000" cy="16256000"/>
          </a:xfrm>
          <a:prstGeom prst="rect">
            <a:avLst/>
          </a:prstGeom>
          <a:ln w="12700">
            <a:miter lim="400000"/>
          </a:ln>
        </p:spPr>
      </p:pic>
      <p:sp>
        <p:nvSpPr>
          <p:cNvPr id="160" name="Acts 19:28–31 (ESV)…"/>
          <p:cNvSpPr txBox="1">
            <a:spLocks noGrp="1"/>
          </p:cNvSpPr>
          <p:nvPr>
            <p:ph type="body" idx="4294967295"/>
          </p:nvPr>
        </p:nvSpPr>
        <p:spPr>
          <a:xfrm>
            <a:off x="386423" y="457200"/>
            <a:ext cx="23611154" cy="6858000"/>
          </a:xfrm>
          <a:prstGeom prst="rect">
            <a:avLst/>
          </a:prstGeom>
          <a:solidFill>
            <a:srgbClr val="EBEBEB"/>
          </a:solidFill>
        </p:spPr>
        <p:txBody>
          <a:bodyPr anchor="t">
            <a:noAutofit/>
          </a:bodyPr>
          <a:lstStyle/>
          <a:p>
            <a:pPr marL="0" indent="0" algn="ctr" defTabSz="584200">
              <a:spcBef>
                <a:spcPts val="800"/>
              </a:spcBef>
              <a:buClr>
                <a:srgbClr val="FF2600"/>
              </a:buClr>
              <a:buSzTx/>
              <a:buNone/>
              <a:defRPr sz="5500" b="1">
                <a:solidFill>
                  <a:srgbClr val="0433FF"/>
                </a:solidFill>
                <a:effectLst>
                  <a:outerShdw blurRad="12700" dist="38100" dir="2400000" rotWithShape="0">
                    <a:srgbClr val="000000"/>
                  </a:outerShdw>
                </a:effectLst>
                <a:latin typeface="Cambria"/>
                <a:ea typeface="Cambria"/>
                <a:cs typeface="Cambria"/>
                <a:sym typeface="Cambria"/>
              </a:defRPr>
            </a:pPr>
            <a:r>
              <a:t>Acts 19:28–31 (ESV)</a:t>
            </a:r>
          </a:p>
          <a:p>
            <a:pPr marL="0" indent="0" algn="ctr" defTabSz="584200">
              <a:spcBef>
                <a:spcPts val="800"/>
              </a:spcBef>
              <a:buClr>
                <a:srgbClr val="FF2600"/>
              </a:buClr>
              <a:buSzTx/>
              <a:buNone/>
              <a:defRPr sz="5500" b="1">
                <a:effectLst>
                  <a:outerShdw blurRad="12700" dist="38100" dir="2400000" rotWithShape="0">
                    <a:srgbClr val="000000"/>
                  </a:outerShdw>
                </a:effectLst>
                <a:latin typeface="Cambria"/>
                <a:ea typeface="Cambria"/>
                <a:cs typeface="Cambria"/>
                <a:sym typeface="Cambria"/>
              </a:defRPr>
            </a:pPr>
            <a:r>
              <a:rPr baseline="31999">
                <a:solidFill>
                  <a:srgbClr val="0433FF"/>
                </a:solidFill>
              </a:rPr>
              <a:t>28</a:t>
            </a:r>
            <a:r>
              <a:t> When they heard this they were enraged and were crying out, “Great is Artemis of the Ephesians!” </a:t>
            </a:r>
            <a:r>
              <a:rPr baseline="31999">
                <a:solidFill>
                  <a:srgbClr val="0433FF"/>
                </a:solidFill>
              </a:rPr>
              <a:t>29</a:t>
            </a:r>
            <a:r>
              <a:t> So the city was filled with the confusion, and they rushed together into the theater, dragging with them Gaius and Aristarchus, Macedonians who were Paul’s companions in travel. </a:t>
            </a:r>
            <a:r>
              <a:rPr baseline="31999">
                <a:solidFill>
                  <a:srgbClr val="0433FF"/>
                </a:solidFill>
              </a:rPr>
              <a:t>30</a:t>
            </a:r>
            <a:r>
              <a:t> But when Paul wished to go in among the crowd, the disciples would not let him. </a:t>
            </a:r>
            <a:r>
              <a:rPr baseline="31999">
                <a:solidFill>
                  <a:srgbClr val="0433FF"/>
                </a:solidFill>
              </a:rPr>
              <a:t>31</a:t>
            </a:r>
            <a:r>
              <a:t> And even some of the Asiarchs, who were friends of his, sent to him and were urging him not to venture into the theater.</a:t>
            </a:r>
          </a:p>
        </p:txBody>
      </p:sp>
      <p:sp>
        <p:nvSpPr>
          <p:cNvPr id="161" name="The Great Theater"/>
          <p:cNvSpPr txBox="1"/>
          <p:nvPr/>
        </p:nvSpPr>
        <p:spPr>
          <a:xfrm>
            <a:off x="11971997" y="9435556"/>
            <a:ext cx="7348806" cy="1093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600">
                <a:solidFill>
                  <a:srgbClr val="011993"/>
                </a:solidFill>
              </a:defRPr>
            </a:lvl1pPr>
          </a:lstStyle>
          <a:p>
            <a:r>
              <a:t>The Great Theater</a:t>
            </a:r>
          </a:p>
        </p:txBody>
      </p:sp>
    </p:spTree>
    <p:extLst>
      <p:ext uri="{BB962C8B-B14F-4D97-AF65-F5344CB8AC3E}">
        <p14:creationId xmlns:p14="http://schemas.microsoft.com/office/powerpoint/2010/main" val="2621337494"/>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1499</Words>
  <Application>Microsoft Macintosh PowerPoint</Application>
  <PresentationFormat>Custom</PresentationFormat>
  <Paragraphs>171</Paragraphs>
  <Slides>32</Slides>
  <Notes>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Cambria</vt:lpstr>
      <vt:lpstr>Didot</vt:lpstr>
      <vt:lpstr>Helvetica Neue</vt:lpstr>
      <vt:lpstr>Helvetica Neue Light</vt:lpstr>
      <vt:lpstr>Helvetica Neue Medium</vt:lpstr>
      <vt:lpstr>Wingdings</vt:lpstr>
      <vt:lpstr>White</vt:lpstr>
      <vt:lpstr>The Bible: Divine Revelation  April 21, 2024   Northwood  Speaker: Allen Dvorak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Chain of Belief</vt:lpstr>
      <vt:lpstr>PowerPoint Presentation</vt:lpstr>
      <vt:lpstr>The Bible: Divine Revelation</vt:lpstr>
      <vt:lpstr>Is the Bible Divine Revelation?</vt:lpstr>
      <vt:lpstr>Is the Bible Divine Revelation?</vt:lpstr>
      <vt:lpstr>Is the Bible Divine Revelation?</vt:lpstr>
      <vt:lpstr>PowerPoint Presentation</vt:lpstr>
      <vt:lpstr>The Bible Claims to be the Word of God</vt:lpstr>
      <vt:lpstr>The Bible Claims to be the Word of God</vt:lpstr>
      <vt:lpstr>The Bible Claims to be the Word of God</vt:lpstr>
      <vt:lpstr>The Scriptures Should Be Inerrant</vt:lpstr>
      <vt:lpstr>The Scriptures Should Be Inerrant</vt:lpstr>
      <vt:lpstr>The Scriptures Should Be Inerrant</vt:lpstr>
      <vt:lpstr>The Scriptures Should Be Inerrant</vt:lpstr>
      <vt:lpstr>The Scriptures Should Be Inerrant</vt:lpstr>
      <vt:lpstr>The Scriptures Should Be Inerrant</vt:lpstr>
      <vt:lpstr>Categories of Evidence</vt:lpstr>
      <vt:lpstr>Categories of Evidence</vt:lpstr>
      <vt:lpstr>Categories of Evidence</vt:lpstr>
      <vt:lpstr>Categories of Evidence</vt:lpstr>
      <vt:lpstr>Categories of Evidence</vt:lpstr>
      <vt:lpstr>Categories of Evidence</vt:lpstr>
      <vt:lpstr>Responding to Truth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Bible: Divine Revelation  April 21, 2024   Northwood  Speaker: Allen Dvorak</dc:title>
  <cp:lastModifiedBy>Allen Dvorak</cp:lastModifiedBy>
  <cp:revision>1</cp:revision>
  <dcterms:modified xsi:type="dcterms:W3CDTF">2024-04-19T14:47:06Z</dcterms:modified>
</cp:coreProperties>
</file>