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71" r:id="rId3"/>
    <p:sldId id="257" r:id="rId4"/>
    <p:sldId id="258" r:id="rId5"/>
    <p:sldId id="259" r:id="rId6"/>
    <p:sldId id="272" r:id="rId7"/>
    <p:sldId id="273" r:id="rId8"/>
    <p:sldId id="260" r:id="rId9"/>
    <p:sldId id="261" r:id="rId10"/>
    <p:sldId id="274" r:id="rId11"/>
    <p:sldId id="264" r:id="rId12"/>
    <p:sldId id="265" r:id="rId13"/>
    <p:sldId id="266" r:id="rId14"/>
    <p:sldId id="267" r:id="rId15"/>
    <p:sldId id="268" r:id="rId16"/>
    <p:sldId id="275" r:id="rId17"/>
    <p:sldId id="269" r:id="rId18"/>
    <p:sldId id="276" r:id="rId19"/>
    <p:sldId id="270"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1"/>
    <p:restoredTop sz="94705"/>
  </p:normalViewPr>
  <p:slideViewPr>
    <p:cSldViewPr snapToGrid="0">
      <p:cViewPr varScale="1">
        <p:scale>
          <a:sx n="61" d="100"/>
          <a:sy n="61" d="100"/>
        </p:scale>
        <p:origin x="688"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7" name="back1.png" descr="back1.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8" name="Slide Number"/>
          <p:cNvSpPr txBox="1">
            <a:spLocks noGrp="1"/>
          </p:cNvSpPr>
          <p:nvPr>
            <p:ph type="sldNum" sz="quarter" idx="2"/>
          </p:nvPr>
        </p:nvSpPr>
        <p:spPr>
          <a:xfrm>
            <a:off x="23914099" y="1964531"/>
            <a:ext cx="250445" cy="324714"/>
          </a:xfrm>
          <a:prstGeom prst="rect">
            <a:avLst/>
          </a:prstGeom>
        </p:spPr>
        <p:txBody>
          <a:bodyPr lIns="0" tIns="0" rIns="0" bIns="0"/>
          <a:lstStyle>
            <a:lvl1pPr defTabSz="821531">
              <a:defRPr sz="1800">
                <a:solidFill>
                  <a:srgbClr val="314354"/>
                </a:solidFill>
                <a:latin typeface="Didot"/>
                <a:ea typeface="Didot"/>
                <a:cs typeface="Didot"/>
                <a:sym typeface="Dido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125" name="Slide Number"/>
          <p:cNvSpPr txBox="1">
            <a:spLocks noGrp="1"/>
          </p:cNvSpPr>
          <p:nvPr>
            <p:ph type="sldNum" sz="quarter" idx="2"/>
          </p:nvPr>
        </p:nvSpPr>
        <p:spPr>
          <a:xfrm>
            <a:off x="19803665" y="12884150"/>
            <a:ext cx="617936" cy="584200"/>
          </a:xfrm>
          <a:prstGeom prst="rect">
            <a:avLst/>
          </a:prstGeom>
        </p:spPr>
        <p:txBody>
          <a:bodyPr lIns="76200" tIns="76200" rIns="76200" bIns="76200"/>
          <a:lstStyle>
            <a:lvl1pPr algn="r" defTabSz="1828800">
              <a:buClr>
                <a:srgbClr val="941100"/>
              </a:buClr>
              <a:buFont typeface="Tahoma"/>
              <a:defRPr sz="2800" b="1">
                <a:solidFill>
                  <a:srgbClr val="009051"/>
                </a:solidFill>
                <a:effectLst>
                  <a:outerShdw blurRad="50800" dist="38100" dir="2700000" rotWithShape="0">
                    <a:srgbClr val="000000">
                      <a:alpha val="43000"/>
                    </a:srgbClr>
                  </a:outerShdw>
                </a:effectLst>
                <a:uFill>
                  <a:solidFill>
                    <a:srgbClr val="009051"/>
                  </a:solidFill>
                </a:u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he Nature of Inspiration…"/>
          <p:cNvSpPr txBox="1">
            <a:spLocks noGrp="1"/>
          </p:cNvSpPr>
          <p:nvPr>
            <p:ph type="title" idx="4294967295"/>
          </p:nvPr>
        </p:nvSpPr>
        <p:spPr>
          <a:xfrm>
            <a:off x="1327844" y="0"/>
            <a:ext cx="21728312" cy="13039924"/>
          </a:xfrm>
          <a:prstGeom prst="rect">
            <a:avLst/>
          </a:prstGeom>
        </p:spPr>
        <p:txBody>
          <a:bodyPr>
            <a:noAutofit/>
          </a:bodyPr>
          <a:lstStyle/>
          <a:p>
            <a:pPr defTabSz="584200">
              <a:defRPr sz="12000">
                <a:solidFill>
                  <a:srgbClr val="0433FF"/>
                </a:solidFill>
                <a:effectLst>
                  <a:outerShdw blurRad="25400" dist="38100" dir="2700000" rotWithShape="0">
                    <a:srgbClr val="000000">
                      <a:alpha val="75000"/>
                    </a:srgbClr>
                  </a:outerShdw>
                </a:effectLst>
                <a:latin typeface="Arial Black"/>
                <a:ea typeface="Arial Black"/>
                <a:cs typeface="Arial Black"/>
                <a:sym typeface="Arial Black"/>
              </a:defRPr>
            </a:pPr>
            <a:r>
              <a:rPr dirty="0"/>
              <a:t>The Nature of Inspiration</a:t>
            </a:r>
          </a:p>
          <a:p>
            <a:pPr defTabSz="584200">
              <a:defRPr sz="8400">
                <a:effectLst>
                  <a:outerShdw blurRad="25400" dist="38100" dir="2700000" rotWithShape="0">
                    <a:srgbClr val="000000">
                      <a:alpha val="75000"/>
                    </a:srgbClr>
                  </a:outerShdw>
                </a:effectLst>
                <a:latin typeface="Gill Sans"/>
                <a:ea typeface="Gill Sans"/>
                <a:cs typeface="Gill Sans"/>
                <a:sym typeface="Gill Sans"/>
              </a:defRPr>
            </a:pPr>
            <a:endParaRPr dirty="0"/>
          </a:p>
          <a:p>
            <a:pPr defTabSz="584200">
              <a:defRPr sz="6400">
                <a:solidFill>
                  <a:srgbClr val="941100"/>
                </a:solidFill>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lang="en-US" dirty="0"/>
              <a:t>April 21</a:t>
            </a:r>
            <a:r>
              <a:rPr dirty="0"/>
              <a:t>, 202</a:t>
            </a:r>
            <a:r>
              <a:rPr lang="en-US" dirty="0"/>
              <a:t>4</a:t>
            </a:r>
            <a:r>
              <a:rPr dirty="0"/>
              <a:t> (</a:t>
            </a:r>
            <a:r>
              <a:rPr lang="en-US" dirty="0"/>
              <a:t>#2)</a:t>
            </a: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br>
              <a:rPr lang="en-US" dirty="0"/>
            </a:b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lang="en-US" dirty="0"/>
              <a:t>Northwood</a:t>
            </a: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dirty="0"/>
              <a:t>Speaker: Allen Dvorak</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1" y="0"/>
            <a:ext cx="26228625" cy="13704457"/>
          </a:xfrm>
          <a:prstGeom prst="rect">
            <a:avLst/>
          </a:prstGeom>
          <a:ln w="12700">
            <a:miter lim="400000"/>
          </a:ln>
        </p:spPr>
      </p:pic>
      <p:sp>
        <p:nvSpPr>
          <p:cNvPr id="2" name="All Scripture is breathed out by God and profitable for teaching, for reproof, for correction, and for training in righteousness,…">
            <a:extLst>
              <a:ext uri="{FF2B5EF4-FFF2-40B4-BE49-F238E27FC236}">
                <a16:creationId xmlns:a16="http://schemas.microsoft.com/office/drawing/2014/main" id="{DF7778FD-9AF9-4E01-B76D-9DA42A8B82AA}"/>
              </a:ext>
            </a:extLst>
          </p:cNvPr>
          <p:cNvSpPr txBox="1">
            <a:spLocks/>
          </p:cNvSpPr>
          <p:nvPr/>
        </p:nvSpPr>
        <p:spPr>
          <a:xfrm>
            <a:off x="600131" y="2578979"/>
            <a:ext cx="22748546" cy="2749551"/>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584200" hangingPunct="1">
              <a:spcBef>
                <a:spcPts val="800"/>
              </a:spcBef>
              <a:buClr>
                <a:srgbClr val="FF2600"/>
              </a:buClr>
              <a:buSzTx/>
              <a:buFontTx/>
              <a:buNone/>
              <a:defRPr sz="5500" b="1">
                <a:solidFill>
                  <a:srgbClr val="FFFB00"/>
                </a:solidFill>
                <a:effectLst>
                  <a:outerShdw blurRad="12700" dist="38100" dir="2400000" rotWithShape="0">
                    <a:srgbClr val="000000"/>
                  </a:outerShdw>
                </a:effectLst>
                <a:latin typeface="Cambria"/>
                <a:ea typeface="Cambria"/>
                <a:cs typeface="Cambria"/>
                <a:sym typeface="Cambria"/>
              </a:defRPr>
            </a:pPr>
            <a:r>
              <a:rPr lang="en-US" sz="5500" b="1" dirty="0">
                <a:solidFill>
                  <a:schemeClr val="tx1"/>
                </a:solidFill>
                <a:effectLst>
                  <a:outerShdw blurRad="12700" dist="38100" dir="2400000" rotWithShape="0">
                    <a:srgbClr val="000000"/>
                  </a:outerShdw>
                </a:effectLst>
                <a:latin typeface="Cambria"/>
                <a:ea typeface="Cambria"/>
                <a:cs typeface="Cambria"/>
                <a:sym typeface="Cambria"/>
              </a:rPr>
              <a:t>All Scripture is </a:t>
            </a:r>
            <a:r>
              <a:rPr lang="en-US" sz="5500" b="1" dirty="0">
                <a:solidFill>
                  <a:srgbClr val="0432FF"/>
                </a:solidFill>
                <a:effectLst>
                  <a:outerShdw blurRad="12700" dist="38100" dir="2400000" rotWithShape="0">
                    <a:srgbClr val="000000"/>
                  </a:outerShdw>
                </a:effectLst>
                <a:latin typeface="Cambria"/>
                <a:ea typeface="Cambria"/>
                <a:cs typeface="Cambria"/>
                <a:sym typeface="Cambria"/>
              </a:rPr>
              <a:t>breathed out by God </a:t>
            </a:r>
            <a:r>
              <a:rPr lang="en-US" sz="5500" b="1" dirty="0">
                <a:solidFill>
                  <a:schemeClr val="tx1"/>
                </a:solidFill>
                <a:effectLst>
                  <a:outerShdw blurRad="12700" dist="38100" dir="2400000" rotWithShape="0">
                    <a:srgbClr val="000000"/>
                  </a:outerShdw>
                </a:effectLst>
                <a:latin typeface="Cambria"/>
                <a:ea typeface="Cambria"/>
                <a:cs typeface="Cambria"/>
                <a:sym typeface="Cambria"/>
              </a:rPr>
              <a:t>and profitable for teaching, for reproof, for correction, and for training in righteousness,</a:t>
            </a:r>
          </a:p>
          <a:p>
            <a:pPr marL="0" indent="0" algn="ctr" defTabSz="584200" hangingPunct="1">
              <a:spcBef>
                <a:spcPts val="800"/>
              </a:spcBef>
              <a:buClr>
                <a:srgbClr val="FF2600"/>
              </a:buClr>
              <a:buSzTx/>
              <a:buFontTx/>
              <a:buNone/>
              <a:defRPr sz="5500" b="1">
                <a:solidFill>
                  <a:srgbClr val="00FDFF"/>
                </a:solidFill>
                <a:effectLst>
                  <a:outerShdw blurRad="12700" dist="38100" dir="2400000" rotWithShape="0">
                    <a:srgbClr val="000000"/>
                  </a:outerShdw>
                </a:effectLst>
                <a:latin typeface="Cambria"/>
                <a:ea typeface="Cambria"/>
                <a:cs typeface="Cambria"/>
                <a:sym typeface="Cambria"/>
              </a:defRPr>
            </a:pPr>
            <a:r>
              <a:rPr lang="en-US" sz="5500" b="1" dirty="0">
                <a:solidFill>
                  <a:schemeClr val="tx1"/>
                </a:solidFill>
                <a:effectLst>
                  <a:outerShdw blurRad="12700" dist="38100" dir="2400000" rotWithShape="0">
                    <a:srgbClr val="000000"/>
                  </a:outerShdw>
                </a:effectLst>
                <a:latin typeface="Cambria"/>
                <a:ea typeface="Cambria"/>
                <a:cs typeface="Cambria"/>
                <a:sym typeface="Cambria"/>
              </a:rPr>
              <a:t>— 2 Timothy 3:16; ESV</a:t>
            </a:r>
          </a:p>
        </p:txBody>
      </p:sp>
      <p:sp>
        <p:nvSpPr>
          <p:cNvPr id="3" name="All Scripture is inspired by God and profitable for teaching, for reproof, for correction, for training in righteousness;…">
            <a:extLst>
              <a:ext uri="{FF2B5EF4-FFF2-40B4-BE49-F238E27FC236}">
                <a16:creationId xmlns:a16="http://schemas.microsoft.com/office/drawing/2014/main" id="{72231B72-AD19-0EBA-F866-C1DD488A483B}"/>
              </a:ext>
            </a:extLst>
          </p:cNvPr>
          <p:cNvSpPr txBox="1"/>
          <p:nvPr/>
        </p:nvSpPr>
        <p:spPr>
          <a:xfrm>
            <a:off x="600131" y="6267888"/>
            <a:ext cx="22748546" cy="2749551"/>
          </a:xfrm>
          <a:prstGeom prst="rect">
            <a:avLst/>
          </a:prstGeom>
          <a:solidFill>
            <a:srgbClr val="FFC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500">
                <a:solidFill>
                  <a:srgbClr val="FFFB00"/>
                </a:solidFill>
                <a:effectLst>
                  <a:outerShdw blurRad="12700" dist="38100" dir="2400000" rotWithShape="0">
                    <a:srgbClr val="000000"/>
                  </a:outerShdw>
                </a:effectLst>
                <a:latin typeface="Cambria"/>
                <a:ea typeface="Cambria"/>
                <a:cs typeface="Cambria"/>
                <a:sym typeface="Cambria"/>
              </a:defRPr>
            </a:pPr>
            <a:r>
              <a:rPr dirty="0">
                <a:solidFill>
                  <a:schemeClr val="tx1"/>
                </a:solidFill>
              </a:rPr>
              <a:t>All Scripture is </a:t>
            </a:r>
            <a:r>
              <a:rPr dirty="0">
                <a:solidFill>
                  <a:srgbClr val="0432FF"/>
                </a:solidFill>
              </a:rPr>
              <a:t>inspired by God </a:t>
            </a:r>
            <a:r>
              <a:rPr dirty="0">
                <a:solidFill>
                  <a:schemeClr val="tx1"/>
                </a:solidFill>
              </a:rPr>
              <a:t>and profitable for teaching, for reproof, for correction, for training in righteousness; </a:t>
            </a:r>
          </a:p>
          <a:p>
            <a:pPr defTabSz="584200">
              <a:spcBef>
                <a:spcPts val="800"/>
              </a:spcBef>
              <a:buClr>
                <a:srgbClr val="FF2600"/>
              </a:buClr>
              <a:defRPr sz="5500">
                <a:solidFill>
                  <a:srgbClr val="00FDFF"/>
                </a:solidFill>
                <a:effectLst>
                  <a:outerShdw blurRad="12700" dist="38100" dir="2400000" rotWithShape="0">
                    <a:srgbClr val="000000"/>
                  </a:outerShdw>
                </a:effectLst>
                <a:latin typeface="Cambria"/>
                <a:ea typeface="Cambria"/>
                <a:cs typeface="Cambria"/>
                <a:sym typeface="Cambria"/>
              </a:defRPr>
            </a:pPr>
            <a:r>
              <a:rPr dirty="0">
                <a:solidFill>
                  <a:schemeClr val="tx1"/>
                </a:solidFill>
              </a:rPr>
              <a:t>— 2 Timothy 3:16 (NASB95) </a:t>
            </a:r>
          </a:p>
        </p:txBody>
      </p:sp>
      <p:sp>
        <p:nvSpPr>
          <p:cNvPr id="5" name="theopneustos (θεόπνευστος), “inspired by God” (Theos, “God,” pneo, “to breathe”) [Vine]">
            <a:extLst>
              <a:ext uri="{FF2B5EF4-FFF2-40B4-BE49-F238E27FC236}">
                <a16:creationId xmlns:a16="http://schemas.microsoft.com/office/drawing/2014/main" id="{4A3ADE7B-174C-CA2D-73B6-AF87E48FC385}"/>
              </a:ext>
            </a:extLst>
          </p:cNvPr>
          <p:cNvSpPr txBox="1"/>
          <p:nvPr/>
        </p:nvSpPr>
        <p:spPr>
          <a:xfrm>
            <a:off x="1146735" y="11058349"/>
            <a:ext cx="15397523" cy="1795363"/>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5500">
                <a:latin typeface="Cambria"/>
                <a:ea typeface="Cambria"/>
                <a:cs typeface="Cambria"/>
                <a:sym typeface="Cambria"/>
              </a:defRPr>
            </a:pPr>
            <a:r>
              <a:rPr i="1" dirty="0" err="1"/>
              <a:t>theopneustos</a:t>
            </a:r>
            <a:r>
              <a:rPr dirty="0"/>
              <a:t> (</a:t>
            </a:r>
            <a:r>
              <a:rPr dirty="0" err="1"/>
              <a:t>θεό</a:t>
            </a:r>
            <a:r>
              <a:rPr dirty="0"/>
              <a:t>π</a:t>
            </a:r>
            <a:r>
              <a:rPr dirty="0" err="1"/>
              <a:t>νευστος</a:t>
            </a:r>
            <a:r>
              <a:rPr dirty="0"/>
              <a:t>), “inspired by God” (</a:t>
            </a:r>
            <a:r>
              <a:rPr i="1" dirty="0"/>
              <a:t>Theos</a:t>
            </a:r>
            <a:r>
              <a:rPr dirty="0"/>
              <a:t>, “God,” </a:t>
            </a:r>
            <a:r>
              <a:rPr i="1" dirty="0" err="1"/>
              <a:t>pneo</a:t>
            </a:r>
            <a:r>
              <a:rPr dirty="0"/>
              <a:t>, “to breathe”) </a:t>
            </a:r>
            <a:r>
              <a:rPr dirty="0">
                <a:solidFill>
                  <a:srgbClr val="008F00"/>
                </a:solidFill>
              </a:rPr>
              <a:t>[Vine]</a:t>
            </a:r>
          </a:p>
        </p:txBody>
      </p:sp>
      <p:sp>
        <p:nvSpPr>
          <p:cNvPr id="7" name="The Bible Claims God as Its Source">
            <a:extLst>
              <a:ext uri="{FF2B5EF4-FFF2-40B4-BE49-F238E27FC236}">
                <a16:creationId xmlns:a16="http://schemas.microsoft.com/office/drawing/2014/main" id="{A41A1604-DABF-0611-16DA-56DE7A88AF63}"/>
              </a:ext>
            </a:extLst>
          </p:cNvPr>
          <p:cNvSpPr txBox="1">
            <a:spLocks/>
          </p:cNvSpPr>
          <p:nvPr/>
        </p:nvSpPr>
        <p:spPr>
          <a:xfrm>
            <a:off x="274868" y="777355"/>
            <a:ext cx="24366275" cy="1910226"/>
          </a:xfrm>
          <a:prstGeom prst="rect">
            <a:avLst/>
          </a:prstGeom>
          <a:ln w="12700">
            <a:miter lim="400000"/>
          </a:ln>
          <a:effectLst>
            <a:outerShdw blurRad="25400" dist="381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FFFFFF"/>
                </a:solidFill>
                <a:uFillTx/>
                <a:latin typeface="Arial Black"/>
                <a:ea typeface="Arial Black"/>
                <a:cs typeface="Arial Black"/>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a:t>The Bible Claims God as Its Source</a:t>
            </a:r>
            <a:endParaRPr lang="en-US" dirty="0"/>
          </a:p>
        </p:txBody>
      </p:sp>
      <p:sp>
        <p:nvSpPr>
          <p:cNvPr id="8" name="The Claim">
            <a:extLst>
              <a:ext uri="{FF2B5EF4-FFF2-40B4-BE49-F238E27FC236}">
                <a16:creationId xmlns:a16="http://schemas.microsoft.com/office/drawing/2014/main" id="{B91D9B3B-DF25-B5E5-27D4-E416B50E73EF}"/>
              </a:ext>
            </a:extLst>
          </p:cNvPr>
          <p:cNvSpPr txBox="1"/>
          <p:nvPr/>
        </p:nvSpPr>
        <p:spPr>
          <a:xfrm>
            <a:off x="415362" y="203200"/>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Claim</a:t>
            </a:r>
          </a:p>
        </p:txBody>
      </p:sp>
    </p:spTree>
    <p:extLst>
      <p:ext uri="{BB962C8B-B14F-4D97-AF65-F5344CB8AC3E}">
        <p14:creationId xmlns:p14="http://schemas.microsoft.com/office/powerpoint/2010/main" val="13177186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stretch>
            <a:fillRect/>
          </a:stretch>
        </p:blipFill>
        <p:spPr>
          <a:xfrm>
            <a:off x="-59608" y="0"/>
            <a:ext cx="26471082" cy="13831141"/>
          </a:xfrm>
          <a:prstGeom prst="rect">
            <a:avLst/>
          </a:prstGeom>
          <a:ln w="12700">
            <a:miter lim="400000"/>
          </a:ln>
        </p:spPr>
      </p:pic>
      <p:sp>
        <p:nvSpPr>
          <p:cNvPr id="200" name="And we impart this in words not taught by human wisdom but taught by the Spirit, interpreting spiritual truths to those who are spiritual.…"/>
          <p:cNvSpPr txBox="1">
            <a:spLocks noGrp="1"/>
          </p:cNvSpPr>
          <p:nvPr>
            <p:ph type="body" sz="quarter" idx="4294967295"/>
          </p:nvPr>
        </p:nvSpPr>
        <p:spPr>
          <a:xfrm>
            <a:off x="389574" y="3644507"/>
            <a:ext cx="23179552" cy="2772570"/>
          </a:xfrm>
          <a:prstGeom prst="rect">
            <a:avLst/>
          </a:prstGeom>
          <a:solidFill>
            <a:schemeClr val="bg2"/>
          </a:solidFill>
        </p:spPr>
        <p:txBody>
          <a:bodyPr anchor="t">
            <a:noAutofit/>
          </a:bodyPr>
          <a:lstStyle/>
          <a:p>
            <a:pPr marL="0" indent="0" algn="ctr" defTabSz="584200">
              <a:spcBef>
                <a:spcPts val="800"/>
              </a:spcBef>
              <a:buClr>
                <a:srgbClr val="FF2600"/>
              </a:buClr>
              <a:buSzTx/>
              <a:buNone/>
              <a:defRPr sz="5500" b="1">
                <a:solidFill>
                  <a:srgbClr val="FFFB00"/>
                </a:solidFill>
                <a:effectLst>
                  <a:outerShdw blurRad="12700" dist="38100" dir="2400000" rotWithShape="0">
                    <a:srgbClr val="000000"/>
                  </a:outerShdw>
                </a:effectLst>
                <a:latin typeface="Cambria"/>
                <a:ea typeface="Cambria"/>
                <a:cs typeface="Cambria"/>
                <a:sym typeface="Cambria"/>
              </a:defRPr>
            </a:pPr>
            <a:r>
              <a:rPr dirty="0">
                <a:solidFill>
                  <a:schemeClr val="tx1"/>
                </a:solidFill>
              </a:rPr>
              <a:t>And we impart this in words not taught by human wisdom but taught by the Spirit, interpreting spiritual truths to those who are spiritual.</a:t>
            </a:r>
          </a:p>
          <a:p>
            <a:pPr marL="0" indent="0" algn="ctr" defTabSz="584200">
              <a:spcBef>
                <a:spcPts val="800"/>
              </a:spcBef>
              <a:buClr>
                <a:srgbClr val="FF2600"/>
              </a:buClr>
              <a:buSzTx/>
              <a:buNone/>
              <a:defRPr sz="5500" b="1">
                <a:solidFill>
                  <a:srgbClr val="00FDFF"/>
                </a:solidFill>
                <a:effectLst>
                  <a:outerShdw blurRad="12700" dist="38100" dir="2400000" rotWithShape="0">
                    <a:srgbClr val="000000"/>
                  </a:outerShdw>
                </a:effectLst>
                <a:latin typeface="Cambria"/>
                <a:ea typeface="Cambria"/>
                <a:cs typeface="Cambria"/>
                <a:sym typeface="Cambria"/>
              </a:defRPr>
            </a:pPr>
            <a:r>
              <a:rPr dirty="0">
                <a:solidFill>
                  <a:srgbClr val="0432FF"/>
                </a:solidFill>
              </a:rPr>
              <a:t>— 1 Corinthians 2:13; ESV</a:t>
            </a:r>
          </a:p>
        </p:txBody>
      </p:sp>
      <p:sp>
        <p:nvSpPr>
          <p:cNvPr id="202" name="19 When they deliver you over, do not be anxious how you are to speak or what you are to say, for what you are to say will be given to you in that hour. 20 For it is not you who speak, but the Spirit of your Father speaking through you.…"/>
          <p:cNvSpPr txBox="1"/>
          <p:nvPr/>
        </p:nvSpPr>
        <p:spPr>
          <a:xfrm>
            <a:off x="328632" y="8097395"/>
            <a:ext cx="22748546" cy="4487198"/>
          </a:xfrm>
          <a:prstGeom prst="rect">
            <a:avLst/>
          </a:prstGeom>
          <a:solidFill>
            <a:schemeClr val="bg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500">
                <a:solidFill>
                  <a:srgbClr val="FFFB00"/>
                </a:solidFill>
                <a:effectLst>
                  <a:outerShdw blurRad="12700" dist="38100" dir="2400000" rotWithShape="0">
                    <a:srgbClr val="000000"/>
                  </a:outerShdw>
                </a:effectLst>
                <a:latin typeface="Cambria"/>
                <a:ea typeface="Cambria"/>
                <a:cs typeface="Cambria"/>
                <a:sym typeface="Cambria"/>
              </a:defRPr>
            </a:pPr>
            <a:r>
              <a:rPr baseline="31999" dirty="0">
                <a:solidFill>
                  <a:srgbClr val="0432FF"/>
                </a:solidFill>
              </a:rPr>
              <a:t>19</a:t>
            </a:r>
            <a:r>
              <a:rPr dirty="0"/>
              <a:t> </a:t>
            </a:r>
            <a:r>
              <a:rPr dirty="0">
                <a:solidFill>
                  <a:schemeClr val="tx1"/>
                </a:solidFill>
              </a:rPr>
              <a:t>When they deliver you over, do not be anxious how you are to speak or what you are to say, for what you are to say will be given to you in that hour. </a:t>
            </a:r>
            <a:r>
              <a:rPr baseline="31999" dirty="0">
                <a:solidFill>
                  <a:srgbClr val="0432FF"/>
                </a:solidFill>
              </a:rPr>
              <a:t>20</a:t>
            </a:r>
            <a:r>
              <a:rPr dirty="0"/>
              <a:t> </a:t>
            </a:r>
            <a:r>
              <a:rPr dirty="0">
                <a:solidFill>
                  <a:schemeClr val="tx1"/>
                </a:solidFill>
              </a:rPr>
              <a:t>For it is not you who speak, but the Spirit of your Father speaking through you.</a:t>
            </a:r>
          </a:p>
          <a:p>
            <a:pPr defTabSz="584200">
              <a:spcBef>
                <a:spcPts val="800"/>
              </a:spcBef>
              <a:buClr>
                <a:srgbClr val="FF2600"/>
              </a:buClr>
              <a:defRPr sz="5500">
                <a:solidFill>
                  <a:srgbClr val="00FDFF"/>
                </a:solidFill>
                <a:effectLst>
                  <a:outerShdw blurRad="12700" dist="38100" dir="2400000" rotWithShape="0">
                    <a:srgbClr val="000000"/>
                  </a:outerShdw>
                </a:effectLst>
                <a:latin typeface="Cambria"/>
                <a:ea typeface="Cambria"/>
                <a:cs typeface="Cambria"/>
                <a:sym typeface="Cambria"/>
              </a:defRPr>
            </a:pPr>
            <a:r>
              <a:rPr dirty="0">
                <a:solidFill>
                  <a:srgbClr val="0432FF"/>
                </a:solidFill>
              </a:rPr>
              <a:t>— Matthew 10:19–20; ESV</a:t>
            </a:r>
          </a:p>
        </p:txBody>
      </p:sp>
      <p:sp>
        <p:nvSpPr>
          <p:cNvPr id="3" name="The Bible Claims God as Its Source">
            <a:extLst>
              <a:ext uri="{FF2B5EF4-FFF2-40B4-BE49-F238E27FC236}">
                <a16:creationId xmlns:a16="http://schemas.microsoft.com/office/drawing/2014/main" id="{C2B1DBA0-0E34-C9E3-8B8A-6BC5E04E02BC}"/>
              </a:ext>
            </a:extLst>
          </p:cNvPr>
          <p:cNvSpPr txBox="1">
            <a:spLocks/>
          </p:cNvSpPr>
          <p:nvPr/>
        </p:nvSpPr>
        <p:spPr>
          <a:xfrm>
            <a:off x="274868" y="777355"/>
            <a:ext cx="24366275" cy="1910226"/>
          </a:xfrm>
          <a:prstGeom prst="rect">
            <a:avLst/>
          </a:prstGeom>
          <a:ln w="12700">
            <a:miter lim="400000"/>
          </a:ln>
          <a:effectLst>
            <a:outerShdw blurRad="25400" dist="381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FFFFFF"/>
                </a:solidFill>
                <a:uFillTx/>
                <a:latin typeface="Arial Black"/>
                <a:ea typeface="Arial Black"/>
                <a:cs typeface="Arial Black"/>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a:t>The Bible Claims God as Its Source</a:t>
            </a:r>
            <a:endParaRPr lang="en-US" dirty="0"/>
          </a:p>
        </p:txBody>
      </p:sp>
      <p:sp>
        <p:nvSpPr>
          <p:cNvPr id="4" name="The Claim">
            <a:extLst>
              <a:ext uri="{FF2B5EF4-FFF2-40B4-BE49-F238E27FC236}">
                <a16:creationId xmlns:a16="http://schemas.microsoft.com/office/drawing/2014/main" id="{1A34566B-C283-11FA-9A08-09E2F2FDDD6D}"/>
              </a:ext>
            </a:extLst>
          </p:cNvPr>
          <p:cNvSpPr txBox="1"/>
          <p:nvPr/>
        </p:nvSpPr>
        <p:spPr>
          <a:xfrm>
            <a:off x="415362" y="203200"/>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Claim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2"/>
          <a:stretch>
            <a:fillRect/>
          </a:stretch>
        </p:blipFill>
        <p:spPr>
          <a:xfrm>
            <a:off x="0" y="1127"/>
            <a:ext cx="27515365" cy="13757683"/>
          </a:xfrm>
          <a:prstGeom prst="rect">
            <a:avLst/>
          </a:prstGeom>
          <a:ln w="12700">
            <a:miter lim="400000"/>
          </a:ln>
        </p:spPr>
      </p:pic>
      <p:sp>
        <p:nvSpPr>
          <p:cNvPr id="205" name="Defining “Inspiration”"/>
          <p:cNvSpPr txBox="1">
            <a:spLocks noGrp="1"/>
          </p:cNvSpPr>
          <p:nvPr>
            <p:ph type="title" idx="4294967295"/>
          </p:nvPr>
        </p:nvSpPr>
        <p:spPr>
          <a:xfrm>
            <a:off x="444557" y="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t>Defining “Inspiration”</a:t>
            </a:r>
          </a:p>
        </p:txBody>
      </p:sp>
      <p:sp>
        <p:nvSpPr>
          <p:cNvPr id="206" name="Scripture is “God-breathed,” i.e., inspired."/>
          <p:cNvSpPr txBox="1"/>
          <p:nvPr/>
        </p:nvSpPr>
        <p:spPr>
          <a:xfrm>
            <a:off x="1278280" y="2036881"/>
            <a:ext cx="22748546"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t>Scripture is “God-breathed,” i.e., inspired.</a:t>
            </a:r>
          </a:p>
        </p:txBody>
      </p:sp>
      <p:sp>
        <p:nvSpPr>
          <p:cNvPr id="207" name="Inspiration involves the guidance of men by the Holy Spirit."/>
          <p:cNvSpPr txBox="1"/>
          <p:nvPr/>
        </p:nvSpPr>
        <p:spPr>
          <a:xfrm>
            <a:off x="1278280" y="3510081"/>
            <a:ext cx="22748546"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t>Inspiration involves the guidance of men by the Holy Spirit.</a:t>
            </a:r>
          </a:p>
        </p:txBody>
      </p:sp>
      <p:sp>
        <p:nvSpPr>
          <p:cNvPr id="208" name="Inspiration is verbal, i.e., extending to the very words."/>
          <p:cNvSpPr txBox="1"/>
          <p:nvPr/>
        </p:nvSpPr>
        <p:spPr>
          <a:xfrm>
            <a:off x="1228563" y="4983281"/>
            <a:ext cx="22748545"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t>Inspiration is verbal, i.e., extending to the very words.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Instead, the New Testament books are inspired because each includes in varying degrees divine revelations, eternal truths of God and His plan to redeem man and extend to him salvation. Through heavenly influence, the God of heaven breathed wisdom and di"/>
          <p:cNvSpPr txBox="1">
            <a:spLocks noGrp="1"/>
          </p:cNvSpPr>
          <p:nvPr>
            <p:ph type="body" idx="4294967295"/>
          </p:nvPr>
        </p:nvSpPr>
        <p:spPr>
          <a:xfrm>
            <a:off x="353714" y="870743"/>
            <a:ext cx="15831412" cy="13353257"/>
          </a:xfrm>
          <a:prstGeom prst="rect">
            <a:avLst/>
          </a:prstGeom>
        </p:spPr>
        <p:txBody>
          <a:bodyPr anchor="t">
            <a:noAutofit/>
          </a:bodyPr>
          <a:lstStyle/>
          <a:p>
            <a:pPr marL="0" indent="0" algn="ctr" defTabSz="584200">
              <a:spcBef>
                <a:spcPts val="800"/>
              </a:spcBef>
              <a:buClr>
                <a:srgbClr val="FF2600"/>
              </a:buClr>
              <a:buSzTx/>
              <a:buNone/>
              <a:defRPr sz="6100" b="1">
                <a:effectLst>
                  <a:outerShdw blurRad="12700" dist="38100" dir="2400000" rotWithShape="0">
                    <a:srgbClr val="000000"/>
                  </a:outerShdw>
                </a:effectLst>
                <a:latin typeface="Cambria"/>
                <a:ea typeface="Cambria"/>
                <a:cs typeface="Cambria"/>
                <a:sym typeface="Cambria"/>
              </a:defRPr>
            </a:pPr>
            <a:r>
              <a:t>“Instead, the New Testament books are inspired because each includes </a:t>
            </a:r>
            <a:r>
              <a:rPr>
                <a:solidFill>
                  <a:srgbClr val="FF2600"/>
                </a:solidFill>
              </a:rPr>
              <a:t>in varying degrees </a:t>
            </a:r>
            <a:r>
              <a:t>divine revelations, eternal truths of God and His plan to redeem man and extend to him salvation. Through heavenly influence, the God of heaven breathed wisdom and divine precepts upon the hearts of the New Testament authors, who for two generations after AD 50 wrote gospel histories and epistles, which toward the end of the fourth century were brought together into a collection, a canon, the present New Testament.” </a:t>
            </a:r>
            <a:r>
              <a:rPr>
                <a:solidFill>
                  <a:srgbClr val="008F00"/>
                </a:solidFill>
              </a:rPr>
              <a:t>(p. 11)</a:t>
            </a:r>
          </a:p>
        </p:txBody>
      </p:sp>
      <p:pic>
        <p:nvPicPr>
          <p:cNvPr id="211" name="Image" descr="Image"/>
          <p:cNvPicPr>
            <a:picLocks noChangeAspect="1"/>
          </p:cNvPicPr>
          <p:nvPr/>
        </p:nvPicPr>
        <p:blipFill>
          <a:blip r:embed="rId2"/>
          <a:stretch>
            <a:fillRect/>
          </a:stretch>
        </p:blipFill>
        <p:spPr>
          <a:xfrm>
            <a:off x="16884650" y="175023"/>
            <a:ext cx="6852158" cy="1026794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his God-inspired material was chronicled within a milieu of apostolic opinion and judgment, with Old Testament citations often wholly out of their ancient contexts, and injections of Jewish non-canonical material, trivia, and readily available informat"/>
          <p:cNvSpPr txBox="1">
            <a:spLocks noGrp="1"/>
          </p:cNvSpPr>
          <p:nvPr>
            <p:ph type="body" idx="4294967295"/>
          </p:nvPr>
        </p:nvSpPr>
        <p:spPr>
          <a:xfrm>
            <a:off x="455314" y="1175543"/>
            <a:ext cx="15831412" cy="11364914"/>
          </a:xfrm>
          <a:prstGeom prst="rect">
            <a:avLst/>
          </a:prstGeom>
        </p:spPr>
        <p:txBody>
          <a:bodyPr anchor="t">
            <a:noAutofit/>
          </a:bodyPr>
          <a:lstStyle/>
          <a:p>
            <a:pPr marL="0" indent="0" algn="ctr" defTabSz="584200">
              <a:spcBef>
                <a:spcPts val="800"/>
              </a:spcBef>
              <a:buClr>
                <a:srgbClr val="FF2600"/>
              </a:buClr>
              <a:buSzTx/>
              <a:buNone/>
              <a:defRPr sz="6100" b="1">
                <a:effectLst>
                  <a:outerShdw blurRad="12700" dist="38100" dir="2400000" rotWithShape="0">
                    <a:srgbClr val="000000"/>
                  </a:outerShdw>
                </a:effectLst>
                <a:latin typeface="Cambria"/>
                <a:ea typeface="Cambria"/>
                <a:cs typeface="Cambria"/>
                <a:sym typeface="Cambria"/>
              </a:defRPr>
            </a:pPr>
            <a:r>
              <a:t>“This God-inspired material was chronicled within a milieu of apostolic opinion and judgment, with Old Testament citations often wholly out of their ancient contexts, and injections of Jewish non-canonical material, trivia, and readily available information derived from secular first century sources and everyday common experience. Thus, </a:t>
            </a:r>
            <a:r>
              <a:rPr>
                <a:solidFill>
                  <a:srgbClr val="FF2600"/>
                </a:solidFill>
              </a:rPr>
              <a:t>God did not necessarily provide man all of the New Testament’s words or all of its precepts and guidance.”</a:t>
            </a:r>
            <a:r>
              <a:t> </a:t>
            </a:r>
            <a:r>
              <a:rPr>
                <a:solidFill>
                  <a:srgbClr val="008F00"/>
                </a:solidFill>
              </a:rPr>
              <a:t>(p. 13)</a:t>
            </a:r>
          </a:p>
        </p:txBody>
      </p:sp>
      <p:pic>
        <p:nvPicPr>
          <p:cNvPr id="214" name="Image" descr="Image"/>
          <p:cNvPicPr>
            <a:picLocks noChangeAspect="1"/>
          </p:cNvPicPr>
          <p:nvPr/>
        </p:nvPicPr>
        <p:blipFill>
          <a:blip r:embed="rId2"/>
          <a:stretch>
            <a:fillRect/>
          </a:stretch>
        </p:blipFill>
        <p:spPr>
          <a:xfrm>
            <a:off x="16884650" y="175023"/>
            <a:ext cx="6852158" cy="1026794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stretch>
            <a:fillRect/>
          </a:stretch>
        </p:blipFill>
        <p:spPr>
          <a:xfrm>
            <a:off x="1" y="790"/>
            <a:ext cx="26411274" cy="13865921"/>
          </a:xfrm>
          <a:prstGeom prst="rect">
            <a:avLst/>
          </a:prstGeom>
          <a:ln w="12700">
            <a:miter lim="400000"/>
          </a:ln>
        </p:spPr>
      </p:pic>
      <p:sp>
        <p:nvSpPr>
          <p:cNvPr id="217" name="Observations"/>
          <p:cNvSpPr txBox="1">
            <a:spLocks noGrp="1"/>
          </p:cNvSpPr>
          <p:nvPr>
            <p:ph type="title" idx="4294967295"/>
          </p:nvPr>
        </p:nvSpPr>
        <p:spPr>
          <a:xfrm>
            <a:off x="444557" y="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0433FF"/>
                </a:solidFill>
                <a:latin typeface="Arial Black"/>
                <a:ea typeface="Arial Black"/>
                <a:cs typeface="Arial Black"/>
                <a:sym typeface="Arial Black"/>
              </a:defRPr>
            </a:lvl1pPr>
          </a:lstStyle>
          <a:p>
            <a:r>
              <a:t>Observations</a:t>
            </a:r>
          </a:p>
        </p:txBody>
      </p:sp>
      <p:sp>
        <p:nvSpPr>
          <p:cNvPr id="218" name="“The Spirit of God allegedly chose the very words and selected the information contained in Scripture, and then, ‘by inspiration’ it was mechanically injected into the minds of willing authors.” (Paher, p. 10)"/>
          <p:cNvSpPr txBox="1"/>
          <p:nvPr/>
        </p:nvSpPr>
        <p:spPr>
          <a:xfrm>
            <a:off x="444557" y="8939530"/>
            <a:ext cx="15438927" cy="4399340"/>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500"/>
            </a:lvl1pPr>
          </a:lstStyle>
          <a:p>
            <a:r>
              <a:t>“The Spirit of God allegedly chose the very words and selected the information contained in Scripture, and then, ‘by inspiration’ it was mechanically injected into the minds of willing authors.” (Paher, p. 10)</a:t>
            </a:r>
          </a:p>
        </p:txBody>
      </p:sp>
      <p:sp>
        <p:nvSpPr>
          <p:cNvPr id="219" name="Inspiration is NOT dictation."/>
          <p:cNvSpPr txBox="1"/>
          <p:nvPr/>
        </p:nvSpPr>
        <p:spPr>
          <a:xfrm>
            <a:off x="507616" y="2125781"/>
            <a:ext cx="22748545"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is NOT dictation.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stretch>
            <a:fillRect/>
          </a:stretch>
        </p:blipFill>
        <p:spPr>
          <a:xfrm>
            <a:off x="1" y="790"/>
            <a:ext cx="26411274" cy="13865921"/>
          </a:xfrm>
          <a:prstGeom prst="rect">
            <a:avLst/>
          </a:prstGeom>
          <a:ln w="12700">
            <a:miter lim="400000"/>
          </a:ln>
        </p:spPr>
      </p:pic>
      <p:sp>
        <p:nvSpPr>
          <p:cNvPr id="217" name="Observations"/>
          <p:cNvSpPr txBox="1">
            <a:spLocks noGrp="1"/>
          </p:cNvSpPr>
          <p:nvPr>
            <p:ph type="title" idx="4294967295"/>
          </p:nvPr>
        </p:nvSpPr>
        <p:spPr>
          <a:xfrm>
            <a:off x="444557" y="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0433FF"/>
                </a:solidFill>
                <a:latin typeface="Arial Black"/>
                <a:ea typeface="Arial Black"/>
                <a:cs typeface="Arial Black"/>
                <a:sym typeface="Arial Black"/>
              </a:defRPr>
            </a:lvl1pPr>
          </a:lstStyle>
          <a:p>
            <a:r>
              <a:t>Observations</a:t>
            </a:r>
          </a:p>
        </p:txBody>
      </p:sp>
      <p:sp>
        <p:nvSpPr>
          <p:cNvPr id="218" name="“The Spirit of God allegedly chose the very words and selected the information contained in Scripture, and then, ‘by inspiration’ it was mechanically injected into the minds of willing authors.” (Paher, p. 10)"/>
          <p:cNvSpPr txBox="1"/>
          <p:nvPr/>
        </p:nvSpPr>
        <p:spPr>
          <a:xfrm>
            <a:off x="444557" y="8939530"/>
            <a:ext cx="15438927" cy="4399340"/>
          </a:xfrm>
          <a:prstGeom prst="rect">
            <a:avLst/>
          </a:prstGeom>
          <a:solidFill>
            <a:srgbClr val="C0C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500"/>
            </a:lvl1pPr>
          </a:lstStyle>
          <a:p>
            <a:r>
              <a:t>“The Spirit of God allegedly chose the very words and selected the information contained in Scripture, and then, ‘by inspiration’ it was mechanically injected into the minds of willing authors.” (Paher, p. 10)</a:t>
            </a:r>
          </a:p>
        </p:txBody>
      </p:sp>
      <p:sp>
        <p:nvSpPr>
          <p:cNvPr id="219" name="Inspiration is NOT dictation."/>
          <p:cNvSpPr txBox="1"/>
          <p:nvPr/>
        </p:nvSpPr>
        <p:spPr>
          <a:xfrm>
            <a:off x="507616" y="2125781"/>
            <a:ext cx="22748545"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is NOT dictation.</a:t>
            </a:r>
          </a:p>
        </p:txBody>
      </p:sp>
      <p:sp>
        <p:nvSpPr>
          <p:cNvPr id="220" name="Inspiration does not mean that everything in the Bible is the expressed will of God."/>
          <p:cNvSpPr txBox="1"/>
          <p:nvPr/>
        </p:nvSpPr>
        <p:spPr>
          <a:xfrm>
            <a:off x="507616" y="3598981"/>
            <a:ext cx="23653718" cy="1910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does not mean that everything in the Bible is the expressed will of God.</a:t>
            </a:r>
          </a:p>
        </p:txBody>
      </p:sp>
    </p:spTree>
    <p:extLst>
      <p:ext uri="{BB962C8B-B14F-4D97-AF65-F5344CB8AC3E}">
        <p14:creationId xmlns:p14="http://schemas.microsoft.com/office/powerpoint/2010/main" val="5589690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stretch>
            <a:fillRect/>
          </a:stretch>
        </p:blipFill>
        <p:spPr>
          <a:xfrm>
            <a:off x="0" y="0"/>
            <a:ext cx="26412779" cy="13866711"/>
          </a:xfrm>
          <a:prstGeom prst="rect">
            <a:avLst/>
          </a:prstGeom>
          <a:ln w="12700">
            <a:miter lim="400000"/>
          </a:ln>
        </p:spPr>
      </p:pic>
      <p:sp>
        <p:nvSpPr>
          <p:cNvPr id="223" name="Observations"/>
          <p:cNvSpPr txBox="1">
            <a:spLocks noGrp="1"/>
          </p:cNvSpPr>
          <p:nvPr>
            <p:ph type="title" idx="4294967295"/>
          </p:nvPr>
        </p:nvSpPr>
        <p:spPr>
          <a:xfrm>
            <a:off x="444557" y="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0433FF"/>
                </a:solidFill>
                <a:latin typeface="Arial Black"/>
                <a:ea typeface="Arial Black"/>
                <a:cs typeface="Arial Black"/>
                <a:sym typeface="Arial Black"/>
              </a:defRPr>
            </a:lvl1pPr>
          </a:lstStyle>
          <a:p>
            <a:r>
              <a:t>Observations</a:t>
            </a:r>
          </a:p>
        </p:txBody>
      </p:sp>
      <p:sp>
        <p:nvSpPr>
          <p:cNvPr id="224" name="“I think we definitely have a tendency to treat the Bible almost as an idol. And in doing so, we fail, I think, to see the real call, which is never for us just to read something but always for us to read it, wrestle with it and then embody the rest of i"/>
          <p:cNvSpPr txBox="1"/>
          <p:nvPr/>
        </p:nvSpPr>
        <p:spPr>
          <a:xfrm>
            <a:off x="444557" y="8773509"/>
            <a:ext cx="18486530" cy="4731382"/>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000"/>
            </a:pPr>
            <a:r>
              <a:t>“I think we definitely have a tendency to treat the Bible almost as an idol. And in doing so, we fail, I think, to see the real call, which is never for us just to read something but always for us to read it, wrestle with it and then embody the rest of it the way we live our lives in the world.” </a:t>
            </a:r>
            <a:r>
              <a:rPr>
                <a:solidFill>
                  <a:srgbClr val="008F00"/>
                </a:solidFill>
              </a:rPr>
              <a:t>(Josh Scott, pastor of the GracePointe Church)</a:t>
            </a:r>
          </a:p>
        </p:txBody>
      </p:sp>
      <p:sp>
        <p:nvSpPr>
          <p:cNvPr id="225" name="Inspiration is NOT dictation."/>
          <p:cNvSpPr txBox="1"/>
          <p:nvPr/>
        </p:nvSpPr>
        <p:spPr>
          <a:xfrm>
            <a:off x="507616" y="2125781"/>
            <a:ext cx="22748545"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is NOT dictation.</a:t>
            </a:r>
          </a:p>
        </p:txBody>
      </p:sp>
      <p:sp>
        <p:nvSpPr>
          <p:cNvPr id="226" name="Inspiration does not mean that everything in the Bible is the expressed will of God."/>
          <p:cNvSpPr txBox="1"/>
          <p:nvPr/>
        </p:nvSpPr>
        <p:spPr>
          <a:xfrm>
            <a:off x="507616" y="3598981"/>
            <a:ext cx="23653718" cy="1910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does not mean that everything in the Bible is the expressed will of God.</a:t>
            </a:r>
          </a:p>
        </p:txBody>
      </p:sp>
      <p:sp>
        <p:nvSpPr>
          <p:cNvPr id="227" name="Is inspiration is not plenary, which portion is NOT inspired?"/>
          <p:cNvSpPr txBox="1"/>
          <p:nvPr/>
        </p:nvSpPr>
        <p:spPr>
          <a:xfrm>
            <a:off x="507616" y="5993130"/>
            <a:ext cx="22748545"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I</a:t>
            </a:r>
            <a:r>
              <a:rPr lang="en-US" dirty="0"/>
              <a:t>f</a:t>
            </a:r>
            <a:r>
              <a:rPr dirty="0"/>
              <a:t> inspiration is not plenary, which portion is NOT inspired?</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stretch>
            <a:fillRect/>
          </a:stretch>
        </p:blipFill>
        <p:spPr>
          <a:xfrm>
            <a:off x="0" y="0"/>
            <a:ext cx="26412779" cy="13866711"/>
          </a:xfrm>
          <a:prstGeom prst="rect">
            <a:avLst/>
          </a:prstGeom>
          <a:ln w="12700">
            <a:miter lim="400000"/>
          </a:ln>
        </p:spPr>
      </p:pic>
      <p:sp>
        <p:nvSpPr>
          <p:cNvPr id="223" name="Observations"/>
          <p:cNvSpPr txBox="1">
            <a:spLocks noGrp="1"/>
          </p:cNvSpPr>
          <p:nvPr>
            <p:ph type="title" idx="4294967295"/>
          </p:nvPr>
        </p:nvSpPr>
        <p:spPr>
          <a:xfrm>
            <a:off x="444557" y="0"/>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0433FF"/>
                </a:solidFill>
                <a:latin typeface="Arial Black"/>
                <a:ea typeface="Arial Black"/>
                <a:cs typeface="Arial Black"/>
                <a:sym typeface="Arial Black"/>
              </a:defRPr>
            </a:lvl1pPr>
          </a:lstStyle>
          <a:p>
            <a:r>
              <a:t>Observations</a:t>
            </a:r>
          </a:p>
        </p:txBody>
      </p:sp>
      <p:sp>
        <p:nvSpPr>
          <p:cNvPr id="224" name="“I think we definitely have a tendency to treat the Bible almost as an idol. And in doing so, we fail, I think, to see the real call, which is never for us just to read something but always for us to read it, wrestle with it and then embody the rest of i"/>
          <p:cNvSpPr txBox="1"/>
          <p:nvPr/>
        </p:nvSpPr>
        <p:spPr>
          <a:xfrm>
            <a:off x="444557" y="8773509"/>
            <a:ext cx="18486530" cy="4731382"/>
          </a:xfrm>
          <a:prstGeom prst="rect">
            <a:avLst/>
          </a:prstGeom>
          <a:solidFill>
            <a:srgbClr val="C0C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5000"/>
            </a:pPr>
            <a:r>
              <a:t>“I think we definitely have a tendency to treat the Bible almost as an idol. And in doing so, we fail, I think, to see the real call, which is never for us just to read something but always for us to read it, wrestle with it and then embody the rest of it the way we live our lives in the world.” </a:t>
            </a:r>
            <a:r>
              <a:rPr>
                <a:solidFill>
                  <a:srgbClr val="008F00"/>
                </a:solidFill>
              </a:rPr>
              <a:t>(Josh Scott, pastor of the GracePointe Church)</a:t>
            </a:r>
          </a:p>
        </p:txBody>
      </p:sp>
      <p:sp>
        <p:nvSpPr>
          <p:cNvPr id="225" name="Inspiration is NOT dictation."/>
          <p:cNvSpPr txBox="1"/>
          <p:nvPr/>
        </p:nvSpPr>
        <p:spPr>
          <a:xfrm>
            <a:off x="507616" y="2125781"/>
            <a:ext cx="22748545"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is NOT dictation.</a:t>
            </a:r>
          </a:p>
        </p:txBody>
      </p:sp>
      <p:sp>
        <p:nvSpPr>
          <p:cNvPr id="226" name="Inspiration does not mean that everything in the Bible is the expressed will of God."/>
          <p:cNvSpPr txBox="1"/>
          <p:nvPr/>
        </p:nvSpPr>
        <p:spPr>
          <a:xfrm>
            <a:off x="507616" y="3598981"/>
            <a:ext cx="23653718" cy="1910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does not mean that everything in the Bible is the expressed will of God.</a:t>
            </a:r>
          </a:p>
        </p:txBody>
      </p:sp>
      <p:sp>
        <p:nvSpPr>
          <p:cNvPr id="227" name="Is inspiration is not plenary, which portion is NOT inspired?"/>
          <p:cNvSpPr txBox="1"/>
          <p:nvPr/>
        </p:nvSpPr>
        <p:spPr>
          <a:xfrm>
            <a:off x="507616" y="5993130"/>
            <a:ext cx="22748545"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I</a:t>
            </a:r>
            <a:r>
              <a:rPr lang="en-US" dirty="0"/>
              <a:t>f</a:t>
            </a:r>
            <a:r>
              <a:rPr dirty="0"/>
              <a:t> inspiration is not plenary, which portion is NOT inspired?</a:t>
            </a:r>
          </a:p>
        </p:txBody>
      </p:sp>
      <p:sp>
        <p:nvSpPr>
          <p:cNvPr id="228" name="How do we trust a Bible that is inspired “in varying degrees”?"/>
          <p:cNvSpPr txBox="1"/>
          <p:nvPr/>
        </p:nvSpPr>
        <p:spPr>
          <a:xfrm>
            <a:off x="444557" y="7466330"/>
            <a:ext cx="22748546"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How do we trust a Bible that is inspired “in varying degrees”?</a:t>
            </a:r>
          </a:p>
        </p:txBody>
      </p:sp>
    </p:spTree>
    <p:extLst>
      <p:ext uri="{BB962C8B-B14F-4D97-AF65-F5344CB8AC3E}">
        <p14:creationId xmlns:p14="http://schemas.microsoft.com/office/powerpoint/2010/main" val="194090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Line"/>
          <p:cNvSpPr/>
          <p:nvPr/>
        </p:nvSpPr>
        <p:spPr>
          <a:xfrm flipV="1">
            <a:off x="12191999" y="2293910"/>
            <a:ext cx="1" cy="10931015"/>
          </a:xfrm>
          <a:prstGeom prst="line">
            <a:avLst/>
          </a:prstGeom>
          <a:ln w="76200">
            <a:solidFill>
              <a:srgbClr val="FF2600"/>
            </a:solidFill>
            <a:miter lim="400000"/>
          </a:ln>
        </p:spPr>
        <p:txBody>
          <a:bodyPr lIns="71437" tIns="71437" rIns="71437" bIns="71437" anchor="ctr"/>
          <a:lstStyle/>
          <a:p>
            <a:pPr defTabSz="821531">
              <a:lnSpc>
                <a:spcPct val="110000"/>
              </a:lnSpc>
              <a:spcBef>
                <a:spcPts val="3600"/>
              </a:spcBef>
              <a:defRPr sz="3600" b="0">
                <a:solidFill>
                  <a:srgbClr val="FFFFFF"/>
                </a:solidFill>
                <a:latin typeface="Avenir Next Regular"/>
                <a:ea typeface="Avenir Next Regular"/>
                <a:cs typeface="Avenir Next Regular"/>
                <a:sym typeface="Avenir Next Regular"/>
              </a:defRPr>
            </a:pPr>
            <a:endParaRPr/>
          </a:p>
        </p:txBody>
      </p:sp>
      <p:sp>
        <p:nvSpPr>
          <p:cNvPr id="231" name="Responding to Truth"/>
          <p:cNvSpPr txBox="1">
            <a:spLocks noGrp="1"/>
          </p:cNvSpPr>
          <p:nvPr>
            <p:ph type="title" idx="4294967295"/>
          </p:nvPr>
        </p:nvSpPr>
        <p:spPr>
          <a:xfrm>
            <a:off x="3705324" y="108743"/>
            <a:ext cx="16973352" cy="1964532"/>
          </a:xfrm>
          <a:prstGeom prst="rect">
            <a:avLst/>
          </a:prstGeom>
          <a:effectLst>
            <a:outerShdw blurRad="25400" dist="38100" dir="2700000" rotWithShape="0">
              <a:srgbClr val="000000">
                <a:alpha val="75000"/>
              </a:srgbClr>
            </a:outerShdw>
          </a:effectLst>
        </p:spPr>
        <p:txBody>
          <a:bodyPr lIns="0" tIns="0" rIns="0" bIns="0">
            <a:noAutofit/>
          </a:bodyPr>
          <a:lstStyle>
            <a:lvl1pPr defTabSz="584200">
              <a:lnSpc>
                <a:spcPct val="80000"/>
              </a:lnSpc>
              <a:defRPr sz="9000">
                <a:solidFill>
                  <a:srgbClr val="00F900"/>
                </a:solidFill>
                <a:latin typeface="Arial Black"/>
                <a:ea typeface="Arial Black"/>
                <a:cs typeface="Arial Black"/>
                <a:sym typeface="Arial Black"/>
              </a:defRPr>
            </a:lvl1pPr>
          </a:lstStyle>
          <a:p>
            <a:r>
              <a:t>Responding to Truth</a:t>
            </a:r>
          </a:p>
        </p:txBody>
      </p:sp>
      <p:sp>
        <p:nvSpPr>
          <p:cNvPr id="232" name="I told you that you would die in your sins, for unless you believe that I am he you will die in your sins.”…"/>
          <p:cNvSpPr txBox="1"/>
          <p:nvPr/>
        </p:nvSpPr>
        <p:spPr>
          <a:xfrm>
            <a:off x="340518" y="3912641"/>
            <a:ext cx="11620402" cy="4227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I told you that you would die in your sins, for unless you believe that I am he you will die in your sins.”</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John 8:24; ESV</a:t>
            </a:r>
          </a:p>
        </p:txBody>
      </p:sp>
      <p:sp>
        <p:nvSpPr>
          <p:cNvPr id="233" name="And the ones on the rock are those who, when they hear the word, receive it with joy. But these have no root; they believe for a while, and in time of testing fall away.…"/>
          <p:cNvSpPr txBox="1"/>
          <p:nvPr/>
        </p:nvSpPr>
        <p:spPr>
          <a:xfrm>
            <a:off x="467452" y="8156550"/>
            <a:ext cx="10943829" cy="541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And the ones on the rock are those who, when they hear the word, receive it with joy. But these have no root; they believe for a while, and in time of testing fall away.</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Luke 8:13; ESV</a:t>
            </a:r>
          </a:p>
        </p:txBody>
      </p:sp>
      <p:sp>
        <p:nvSpPr>
          <p:cNvPr id="234" name="Whoever believes and is baptized will be saved, but whoever does not believe will be condemned.…"/>
          <p:cNvSpPr txBox="1"/>
          <p:nvPr/>
        </p:nvSpPr>
        <p:spPr>
          <a:xfrm>
            <a:off x="12705655" y="4014241"/>
            <a:ext cx="10943829" cy="3438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Whoever believes and is baptized will be saved, but whoever does not believe will be condemned.</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Mark 16:16; ESV</a:t>
            </a:r>
          </a:p>
        </p:txBody>
      </p:sp>
      <p:sp>
        <p:nvSpPr>
          <p:cNvPr id="235" name="And Peter said to them, “Repent and be baptized every one of you in the name of Jesus Christ for the forgiveness of your sins, and you will receive the gift of the Holy Spirit.…"/>
          <p:cNvSpPr txBox="1"/>
          <p:nvPr/>
        </p:nvSpPr>
        <p:spPr>
          <a:xfrm>
            <a:off x="12705655" y="7800950"/>
            <a:ext cx="10943829" cy="541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And Peter said to them, “Repent and be baptized every one of you in the name of Jesus Christ </a:t>
            </a:r>
            <a:r>
              <a:rPr>
                <a:solidFill>
                  <a:srgbClr val="00F900"/>
                </a:solidFill>
              </a:rPr>
              <a:t>for the forgiveness of your sins</a:t>
            </a:r>
            <a:r>
              <a:t>, and you will receive the gift of the Holy Spirit.</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Acts 2:38; ESV</a:t>
            </a:r>
          </a:p>
        </p:txBody>
      </p:sp>
      <p:sp>
        <p:nvSpPr>
          <p:cNvPr id="236" name="We must believe the truth."/>
          <p:cNvSpPr txBox="1"/>
          <p:nvPr/>
        </p:nvSpPr>
        <p:spPr>
          <a:xfrm>
            <a:off x="1001579" y="2320122"/>
            <a:ext cx="10409702" cy="1345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571500" indent="-571500" algn="l" defTabSz="584200">
              <a:spcBef>
                <a:spcPts val="800"/>
              </a:spcBef>
              <a:buClr>
                <a:srgbClr val="FF2600"/>
              </a:buClr>
              <a:buSzPct val="100000"/>
              <a:buChar char="•"/>
              <a:defRPr sz="5500">
                <a:solidFill>
                  <a:srgbClr val="FFFC79"/>
                </a:solidFill>
                <a:effectLst>
                  <a:outerShdw blurRad="12700" dist="12700" dir="2400000" rotWithShape="0">
                    <a:srgbClr val="000000"/>
                  </a:outerShdw>
                </a:effectLst>
                <a:latin typeface="Tahoma"/>
                <a:ea typeface="Tahoma"/>
                <a:cs typeface="Tahoma"/>
                <a:sym typeface="Tahoma"/>
              </a:defRPr>
            </a:lvl1pPr>
          </a:lstStyle>
          <a:p>
            <a:r>
              <a:t>We must believe the truth.</a:t>
            </a:r>
          </a:p>
        </p:txBody>
      </p:sp>
      <p:sp>
        <p:nvSpPr>
          <p:cNvPr id="237" name="We must obey the truth."/>
          <p:cNvSpPr txBox="1"/>
          <p:nvPr/>
        </p:nvSpPr>
        <p:spPr>
          <a:xfrm>
            <a:off x="12972719" y="2320122"/>
            <a:ext cx="10409702" cy="1345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571500" indent="-571500" algn="l" defTabSz="584200">
              <a:spcBef>
                <a:spcPts val="800"/>
              </a:spcBef>
              <a:buClr>
                <a:srgbClr val="FF2600"/>
              </a:buClr>
              <a:buSzPct val="100000"/>
              <a:buChar char="•"/>
              <a:defRPr sz="5500">
                <a:solidFill>
                  <a:srgbClr val="FFFC79"/>
                </a:solidFill>
                <a:effectLst>
                  <a:outerShdw blurRad="12700" dist="12700" dir="2400000" rotWithShape="0">
                    <a:srgbClr val="000000"/>
                  </a:outerShdw>
                </a:effectLst>
                <a:latin typeface="Tahoma"/>
                <a:ea typeface="Tahoma"/>
                <a:cs typeface="Tahoma"/>
                <a:sym typeface="Tahoma"/>
              </a:defRPr>
            </a:lvl1pPr>
          </a:lstStyle>
          <a:p>
            <a:r>
              <a:t>We must obey the truth.</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F00A35-CFE7-E9EF-149B-B00D2D74B1AB}"/>
              </a:ext>
            </a:extLst>
          </p:cNvPr>
          <p:cNvSpPr/>
          <p:nvPr/>
        </p:nvSpPr>
        <p:spPr>
          <a:xfrm>
            <a:off x="531628" y="12780335"/>
            <a:ext cx="1105786" cy="63795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56946217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stretch>
            <a:fillRect/>
          </a:stretch>
        </p:blipFill>
        <p:spPr>
          <a:xfrm>
            <a:off x="266700" y="177800"/>
            <a:ext cx="13360400" cy="13360400"/>
          </a:xfrm>
          <a:prstGeom prst="rect">
            <a:avLst/>
          </a:prstGeom>
          <a:ln w="12700">
            <a:miter lim="400000"/>
          </a:ln>
        </p:spPr>
      </p:pic>
      <p:sp>
        <p:nvSpPr>
          <p:cNvPr id="137" name="“As Progressive Christians, we’re open to the tensions and inconsistencies in the Bible. We know that it can’t live up to impossible, modern standards. We strive to more clearly articulate what Scripture is and isn’t.”…"/>
          <p:cNvSpPr txBox="1">
            <a:spLocks noGrp="1"/>
          </p:cNvSpPr>
          <p:nvPr>
            <p:ph type="body" sz="half" idx="4294967295"/>
          </p:nvPr>
        </p:nvSpPr>
        <p:spPr>
          <a:xfrm>
            <a:off x="14298314" y="1828800"/>
            <a:ext cx="9753370" cy="9994605"/>
          </a:xfrm>
          <a:prstGeom prst="rect">
            <a:avLst/>
          </a:prstGeom>
        </p:spPr>
        <p:txBody>
          <a:bodyPr anchor="t">
            <a:noAutofit/>
          </a:bodyPr>
          <a:lstStyle/>
          <a:p>
            <a:pPr marL="0" indent="0" algn="ctr" defTabSz="584200">
              <a:spcBef>
                <a:spcPts val="800"/>
              </a:spcBef>
              <a:buClr>
                <a:srgbClr val="FF2600"/>
              </a:buClr>
              <a:buSzTx/>
              <a:buNone/>
              <a:defRPr sz="6100" b="1">
                <a:effectLst>
                  <a:outerShdw blurRad="12700" dist="38100" dir="2400000" rotWithShape="0">
                    <a:srgbClr val="000000"/>
                  </a:outerShdw>
                </a:effectLst>
                <a:latin typeface="Cambria"/>
                <a:ea typeface="Cambria"/>
                <a:cs typeface="Cambria"/>
                <a:sym typeface="Cambria"/>
              </a:defRPr>
            </a:pPr>
            <a:r>
              <a:rPr dirty="0"/>
              <a:t>“As Progressive Christians, we’re open to the tensions and inconsistencies in the Bible. We know that it can’t live up to impossible, modern standards. We strive to more clearly articulate what Scripture is and isn’t.”</a:t>
            </a:r>
          </a:p>
          <a:p>
            <a:pPr marL="0" indent="0" algn="ctr" defTabSz="584200">
              <a:spcBef>
                <a:spcPts val="800"/>
              </a:spcBef>
              <a:buClr>
                <a:srgbClr val="FF2600"/>
              </a:buClr>
              <a:buSzTx/>
              <a:buNone/>
              <a:defRPr sz="6100" b="1">
                <a:solidFill>
                  <a:srgbClr val="008F00"/>
                </a:solidFill>
                <a:effectLst>
                  <a:outerShdw blurRad="12700" dist="38100" dir="2400000" rotWithShape="0">
                    <a:srgbClr val="000000"/>
                  </a:outerShdw>
                </a:effectLst>
                <a:latin typeface="Cambria"/>
                <a:ea typeface="Cambria"/>
                <a:cs typeface="Cambria"/>
                <a:sym typeface="Cambria"/>
              </a:defRPr>
            </a:pPr>
            <a:r>
              <a:rPr dirty="0"/>
              <a:t>— </a:t>
            </a:r>
            <a:r>
              <a:rPr dirty="0" err="1"/>
              <a:t>GracePointe</a:t>
            </a:r>
            <a:r>
              <a:rPr dirty="0"/>
              <a:t> Church</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p:cNvGrpSpPr/>
          <p:nvPr/>
        </p:nvGrpSpPr>
        <p:grpSpPr>
          <a:xfrm>
            <a:off x="-862153" y="-1"/>
            <a:ext cx="25490500" cy="12650883"/>
            <a:chOff x="0" y="0"/>
            <a:chExt cx="25490499" cy="12650881"/>
          </a:xfrm>
        </p:grpSpPr>
        <p:pic>
          <p:nvPicPr>
            <p:cNvPr id="139" name="Image" descr="Image"/>
            <p:cNvPicPr>
              <a:picLocks noChangeAspect="1"/>
            </p:cNvPicPr>
            <p:nvPr/>
          </p:nvPicPr>
          <p:blipFill>
            <a:blip r:embed="rId2"/>
            <a:stretch>
              <a:fillRect/>
            </a:stretch>
          </p:blipFill>
          <p:spPr>
            <a:xfrm>
              <a:off x="0" y="24233"/>
              <a:ext cx="12626648" cy="12626649"/>
            </a:xfrm>
            <a:prstGeom prst="rect">
              <a:avLst/>
            </a:prstGeom>
            <a:ln w="12700" cap="flat">
              <a:noFill/>
              <a:miter lim="400000"/>
            </a:ln>
            <a:effectLst/>
          </p:spPr>
        </p:pic>
        <p:pic>
          <p:nvPicPr>
            <p:cNvPr id="140" name="Image" descr="Image"/>
            <p:cNvPicPr>
              <a:picLocks noChangeAspect="1"/>
            </p:cNvPicPr>
            <p:nvPr/>
          </p:nvPicPr>
          <p:blipFill>
            <a:blip r:embed="rId2"/>
            <a:srcRect l="30601"/>
            <a:stretch>
              <a:fillRect/>
            </a:stretch>
          </p:blipFill>
          <p:spPr>
            <a:xfrm>
              <a:off x="10242287" y="12116"/>
              <a:ext cx="8762694" cy="12626649"/>
            </a:xfrm>
            <a:prstGeom prst="rect">
              <a:avLst/>
            </a:prstGeom>
            <a:ln w="12700" cap="flat">
              <a:noFill/>
              <a:miter lim="400000"/>
            </a:ln>
            <a:effectLst/>
          </p:spPr>
        </p:pic>
        <p:pic>
          <p:nvPicPr>
            <p:cNvPr id="141" name="Image" descr="Image"/>
            <p:cNvPicPr>
              <a:picLocks noChangeAspect="1"/>
            </p:cNvPicPr>
            <p:nvPr/>
          </p:nvPicPr>
          <p:blipFill>
            <a:blip r:embed="rId2"/>
            <a:srcRect l="30601"/>
            <a:stretch>
              <a:fillRect/>
            </a:stretch>
          </p:blipFill>
          <p:spPr>
            <a:xfrm>
              <a:off x="16727806" y="0"/>
              <a:ext cx="8762694" cy="12626648"/>
            </a:xfrm>
            <a:prstGeom prst="rect">
              <a:avLst/>
            </a:prstGeom>
            <a:ln w="12700" cap="flat">
              <a:noFill/>
              <a:miter lim="400000"/>
            </a:ln>
            <a:effectLst/>
          </p:spPr>
        </p:pic>
      </p:grpSp>
      <p:sp>
        <p:nvSpPr>
          <p:cNvPr id="143" name="Existence of God"/>
          <p:cNvSpPr txBox="1"/>
          <p:nvPr/>
        </p:nvSpPr>
        <p:spPr>
          <a:xfrm>
            <a:off x="548245" y="2794000"/>
            <a:ext cx="3609968"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Existence of God</a:t>
            </a:r>
          </a:p>
        </p:txBody>
      </p:sp>
      <p:sp>
        <p:nvSpPr>
          <p:cNvPr id="144" name="Need for Special Revelation"/>
          <p:cNvSpPr txBox="1"/>
          <p:nvPr/>
        </p:nvSpPr>
        <p:spPr>
          <a:xfrm>
            <a:off x="3837545" y="84073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Need for Special Revelation</a:t>
            </a:r>
          </a:p>
        </p:txBody>
      </p:sp>
      <p:sp>
        <p:nvSpPr>
          <p:cNvPr id="145" name="The Bible: Divine Revelation"/>
          <p:cNvSpPr txBox="1"/>
          <p:nvPr/>
        </p:nvSpPr>
        <p:spPr>
          <a:xfrm>
            <a:off x="7126845" y="25145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The Bible: Divine Revelation</a:t>
            </a:r>
          </a:p>
        </p:txBody>
      </p:sp>
      <p:sp>
        <p:nvSpPr>
          <p:cNvPr id="146" name="Inspired:…"/>
          <p:cNvSpPr txBox="1"/>
          <p:nvPr/>
        </p:nvSpPr>
        <p:spPr>
          <a:xfrm>
            <a:off x="10422606" y="84073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pPr>
            <a:r>
              <a:t>Inspired: </a:t>
            </a:r>
          </a:p>
          <a:p>
            <a: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pPr>
            <a:r>
              <a:t>All or Just Part?</a:t>
            </a:r>
          </a:p>
        </p:txBody>
      </p:sp>
      <p:sp>
        <p:nvSpPr>
          <p:cNvPr id="147" name="Transmission Process"/>
          <p:cNvSpPr txBox="1"/>
          <p:nvPr/>
        </p:nvSpPr>
        <p:spPr>
          <a:xfrm>
            <a:off x="13527645" y="2857500"/>
            <a:ext cx="402371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Transmission Process</a:t>
            </a:r>
          </a:p>
        </p:txBody>
      </p:sp>
      <p:sp>
        <p:nvSpPr>
          <p:cNvPr id="148" name="Interpretation:…"/>
          <p:cNvSpPr txBox="1"/>
          <p:nvPr/>
        </p:nvSpPr>
        <p:spPr>
          <a:xfrm>
            <a:off x="16017898" y="8394700"/>
            <a:ext cx="5649377"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Interpretation:</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Literal or figurative?</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Cultural?</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Covenant?</a:t>
            </a:r>
          </a:p>
        </p:txBody>
      </p:sp>
      <p:sp>
        <p:nvSpPr>
          <p:cNvPr id="149" name="Authoritative…"/>
          <p:cNvSpPr txBox="1"/>
          <p:nvPr/>
        </p:nvSpPr>
        <p:spPr>
          <a:xfrm>
            <a:off x="19605662" y="2857500"/>
            <a:ext cx="4023710"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b="0">
                <a:solidFill>
                  <a:srgbClr val="945200"/>
                </a:solidFill>
                <a:effectLst>
                  <a:outerShdw blurRad="12700" dist="38100" dir="2400000" rotWithShape="0">
                    <a:srgbClr val="000000"/>
                  </a:outerShdw>
                </a:effectLst>
                <a:latin typeface="Arial Rounded MT Bold"/>
                <a:ea typeface="Arial Rounded MT Bold"/>
                <a:cs typeface="Arial Rounded MT Bold"/>
                <a:sym typeface="Arial Rounded MT Bold"/>
              </a:defRPr>
            </a:pPr>
            <a:r>
              <a:t>Authoritative</a:t>
            </a:r>
          </a:p>
          <a:p>
            <a:pPr>
              <a:defRPr sz="4700" b="0">
                <a:solidFill>
                  <a:srgbClr val="945200"/>
                </a:solidFill>
                <a:effectLst>
                  <a:outerShdw blurRad="12700" dist="38100" dir="2400000" rotWithShape="0">
                    <a:srgbClr val="000000"/>
                  </a:outerShdw>
                </a:effectLst>
                <a:latin typeface="Arial Rounded MT Bold"/>
                <a:ea typeface="Arial Rounded MT Bold"/>
                <a:cs typeface="Arial Rounded MT Bold"/>
                <a:sym typeface="Arial Rounded MT Bold"/>
              </a:defRPr>
            </a:pPr>
            <a:r>
              <a:t>Scripture</a:t>
            </a:r>
          </a:p>
        </p:txBody>
      </p:sp>
      <p:sp>
        <p:nvSpPr>
          <p:cNvPr id="150" name="Line"/>
          <p:cNvSpPr/>
          <p:nvPr/>
        </p:nvSpPr>
        <p:spPr>
          <a:xfrm>
            <a:off x="8931829"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1" name="Evidence?"/>
          <p:cNvSpPr txBox="1"/>
          <p:nvPr/>
        </p:nvSpPr>
        <p:spPr>
          <a:xfrm>
            <a:off x="7441052"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52" name="Line"/>
          <p:cNvSpPr/>
          <p:nvPr/>
        </p:nvSpPr>
        <p:spPr>
          <a:xfrm flipH="1">
            <a:off x="2667435"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3" name="Evidence?"/>
          <p:cNvSpPr txBox="1"/>
          <p:nvPr/>
        </p:nvSpPr>
        <p:spPr>
          <a:xfrm>
            <a:off x="1176659"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54" name="Line"/>
          <p:cNvSpPr/>
          <p:nvPr/>
        </p:nvSpPr>
        <p:spPr>
          <a:xfrm>
            <a:off x="15290197"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5" name="Evidence?"/>
          <p:cNvSpPr txBox="1"/>
          <p:nvPr/>
        </p:nvSpPr>
        <p:spPr>
          <a:xfrm>
            <a:off x="13799420"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56" name="Line"/>
          <p:cNvSpPr/>
          <p:nvPr/>
        </p:nvSpPr>
        <p:spPr>
          <a:xfrm flipV="1">
            <a:off x="5878749"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7" name="Evidence?"/>
          <p:cNvSpPr txBox="1"/>
          <p:nvPr/>
        </p:nvSpPr>
        <p:spPr>
          <a:xfrm>
            <a:off x="4465959" y="869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58" name="Line"/>
          <p:cNvSpPr/>
          <p:nvPr/>
        </p:nvSpPr>
        <p:spPr>
          <a:xfrm flipV="1">
            <a:off x="12230656"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9" name="Evidence?"/>
          <p:cNvSpPr txBox="1"/>
          <p:nvPr/>
        </p:nvSpPr>
        <p:spPr>
          <a:xfrm>
            <a:off x="10817866" y="869719"/>
            <a:ext cx="2981555"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60" name="Line"/>
          <p:cNvSpPr/>
          <p:nvPr/>
        </p:nvSpPr>
        <p:spPr>
          <a:xfrm flipV="1">
            <a:off x="18764600"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1" name="Evidence?"/>
          <p:cNvSpPr txBox="1"/>
          <p:nvPr/>
        </p:nvSpPr>
        <p:spPr>
          <a:xfrm>
            <a:off x="17351810" y="869719"/>
            <a:ext cx="2981555"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p:cNvGrpSpPr/>
          <p:nvPr/>
        </p:nvGrpSpPr>
        <p:grpSpPr>
          <a:xfrm>
            <a:off x="1227256" y="-1543154"/>
            <a:ext cx="21929488" cy="10883558"/>
            <a:chOff x="0" y="0"/>
            <a:chExt cx="21929485" cy="10883557"/>
          </a:xfrm>
        </p:grpSpPr>
        <p:pic>
          <p:nvPicPr>
            <p:cNvPr id="163" name="Image" descr="Image"/>
            <p:cNvPicPr>
              <a:picLocks noChangeAspect="1"/>
            </p:cNvPicPr>
            <p:nvPr/>
          </p:nvPicPr>
          <p:blipFill>
            <a:blip r:embed="rId2"/>
            <a:stretch>
              <a:fillRect/>
            </a:stretch>
          </p:blipFill>
          <p:spPr>
            <a:xfrm>
              <a:off x="0" y="20847"/>
              <a:ext cx="10862710" cy="10862711"/>
            </a:xfrm>
            <a:prstGeom prst="rect">
              <a:avLst/>
            </a:prstGeom>
            <a:ln w="12700" cap="flat">
              <a:noFill/>
              <a:miter lim="400000"/>
            </a:ln>
            <a:effectLst/>
          </p:spPr>
        </p:pic>
        <p:pic>
          <p:nvPicPr>
            <p:cNvPr id="164" name="Image" descr="Image"/>
            <p:cNvPicPr>
              <a:picLocks noChangeAspect="1"/>
            </p:cNvPicPr>
            <p:nvPr/>
          </p:nvPicPr>
          <p:blipFill>
            <a:blip r:embed="rId2"/>
            <a:srcRect l="30601"/>
            <a:stretch>
              <a:fillRect/>
            </a:stretch>
          </p:blipFill>
          <p:spPr>
            <a:xfrm>
              <a:off x="8811443" y="10423"/>
              <a:ext cx="7538549" cy="10862711"/>
            </a:xfrm>
            <a:prstGeom prst="rect">
              <a:avLst/>
            </a:prstGeom>
            <a:ln w="12700" cap="flat">
              <a:noFill/>
              <a:miter lim="400000"/>
            </a:ln>
            <a:effectLst/>
          </p:spPr>
        </p:pic>
        <p:pic>
          <p:nvPicPr>
            <p:cNvPr id="165" name="Image" descr="Image"/>
            <p:cNvPicPr>
              <a:picLocks noChangeAspect="1"/>
            </p:cNvPicPr>
            <p:nvPr/>
          </p:nvPicPr>
          <p:blipFill>
            <a:blip r:embed="rId2"/>
            <a:srcRect l="30601"/>
            <a:stretch>
              <a:fillRect/>
            </a:stretch>
          </p:blipFill>
          <p:spPr>
            <a:xfrm>
              <a:off x="14390938" y="0"/>
              <a:ext cx="7538548" cy="10862710"/>
            </a:xfrm>
            <a:prstGeom prst="rect">
              <a:avLst/>
            </a:prstGeom>
            <a:ln w="12700" cap="flat">
              <a:noFill/>
              <a:miter lim="400000"/>
            </a:ln>
            <a:effectLst/>
          </p:spPr>
        </p:pic>
      </p:grpSp>
      <p:sp>
        <p:nvSpPr>
          <p:cNvPr id="167" name="Chain of Belief"/>
          <p:cNvSpPr txBox="1">
            <a:spLocks noGrp="1"/>
          </p:cNvSpPr>
          <p:nvPr>
            <p:ph type="title" idx="4294967295"/>
          </p:nvPr>
        </p:nvSpPr>
        <p:spPr>
          <a:xfrm>
            <a:off x="5380697" y="376766"/>
            <a:ext cx="13004801" cy="2355868"/>
          </a:xfrm>
          <a:prstGeom prst="rect">
            <a:avLst/>
          </a:prstGeom>
          <a:effectLst>
            <a:outerShdw blurRad="25400" dist="38100" dir="2700000" rotWithShape="0">
              <a:srgbClr val="000000">
                <a:alpha val="75000"/>
              </a:srgbClr>
            </a:outerShdw>
          </a:effectLst>
        </p:spPr>
        <p:txBody>
          <a:bodyPr anchor="t">
            <a:noAutofit/>
          </a:bodyPr>
          <a:lstStyle>
            <a:lvl1pPr defTabSz="584200">
              <a:defRPr sz="12500">
                <a:solidFill>
                  <a:srgbClr val="0433FF"/>
                </a:solidFill>
                <a:effectLst>
                  <a:outerShdw blurRad="12700" dist="50800" dir="18900000" rotWithShape="0">
                    <a:srgbClr val="000000"/>
                  </a:outerShdw>
                </a:effectLst>
                <a:latin typeface="Arial Black"/>
                <a:ea typeface="Arial Black"/>
                <a:cs typeface="Arial Black"/>
                <a:sym typeface="Arial Black"/>
              </a:defRPr>
            </a:lvl1pPr>
          </a:lstStyle>
          <a:p>
            <a:r>
              <a:t>Chain of Belief</a:t>
            </a:r>
          </a:p>
        </p:txBody>
      </p:sp>
      <p:sp>
        <p:nvSpPr>
          <p:cNvPr id="168" name="“I don’t believe the Bible is God’s authoritative word because I don’t actually believe in the existence of a god.”…"/>
          <p:cNvSpPr txBox="1">
            <a:spLocks noGrp="1"/>
          </p:cNvSpPr>
          <p:nvPr>
            <p:ph type="body" idx="4294967295"/>
          </p:nvPr>
        </p:nvSpPr>
        <p:spPr>
          <a:xfrm>
            <a:off x="1227257" y="5613401"/>
            <a:ext cx="22824428" cy="2127102"/>
          </a:xfrm>
          <a:prstGeom prst="rect">
            <a:avLst/>
          </a:prstGeom>
        </p:spPr>
        <p:txBody>
          <a:bodyPr anchor="t">
            <a:noAutofit/>
          </a:bodyPr>
          <a:lstStyle/>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r>
              <a:rPr dirty="0"/>
              <a:t>“I don’t believe the Bible is God’s authoritative word because I don’t actually believe in the existence of a god.”</a:t>
            </a:r>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p:cNvGrpSpPr/>
          <p:nvPr/>
        </p:nvGrpSpPr>
        <p:grpSpPr>
          <a:xfrm>
            <a:off x="1227256" y="-1543154"/>
            <a:ext cx="21929488" cy="10883558"/>
            <a:chOff x="0" y="0"/>
            <a:chExt cx="21929485" cy="10883557"/>
          </a:xfrm>
        </p:grpSpPr>
        <p:pic>
          <p:nvPicPr>
            <p:cNvPr id="163" name="Image" descr="Image"/>
            <p:cNvPicPr>
              <a:picLocks noChangeAspect="1"/>
            </p:cNvPicPr>
            <p:nvPr/>
          </p:nvPicPr>
          <p:blipFill>
            <a:blip r:embed="rId2"/>
            <a:stretch>
              <a:fillRect/>
            </a:stretch>
          </p:blipFill>
          <p:spPr>
            <a:xfrm>
              <a:off x="0" y="20847"/>
              <a:ext cx="10862710" cy="10862711"/>
            </a:xfrm>
            <a:prstGeom prst="rect">
              <a:avLst/>
            </a:prstGeom>
            <a:ln w="12700" cap="flat">
              <a:noFill/>
              <a:miter lim="400000"/>
            </a:ln>
            <a:effectLst/>
          </p:spPr>
        </p:pic>
        <p:pic>
          <p:nvPicPr>
            <p:cNvPr id="164" name="Image" descr="Image"/>
            <p:cNvPicPr>
              <a:picLocks noChangeAspect="1"/>
            </p:cNvPicPr>
            <p:nvPr/>
          </p:nvPicPr>
          <p:blipFill>
            <a:blip r:embed="rId2"/>
            <a:srcRect l="30601"/>
            <a:stretch>
              <a:fillRect/>
            </a:stretch>
          </p:blipFill>
          <p:spPr>
            <a:xfrm>
              <a:off x="8811443" y="10423"/>
              <a:ext cx="7538549" cy="10862711"/>
            </a:xfrm>
            <a:prstGeom prst="rect">
              <a:avLst/>
            </a:prstGeom>
            <a:ln w="12700" cap="flat">
              <a:noFill/>
              <a:miter lim="400000"/>
            </a:ln>
            <a:effectLst/>
          </p:spPr>
        </p:pic>
        <p:pic>
          <p:nvPicPr>
            <p:cNvPr id="165" name="Image" descr="Image"/>
            <p:cNvPicPr>
              <a:picLocks noChangeAspect="1"/>
            </p:cNvPicPr>
            <p:nvPr/>
          </p:nvPicPr>
          <p:blipFill>
            <a:blip r:embed="rId2"/>
            <a:srcRect l="30601"/>
            <a:stretch>
              <a:fillRect/>
            </a:stretch>
          </p:blipFill>
          <p:spPr>
            <a:xfrm>
              <a:off x="14390938" y="0"/>
              <a:ext cx="7538548" cy="10862710"/>
            </a:xfrm>
            <a:prstGeom prst="rect">
              <a:avLst/>
            </a:prstGeom>
            <a:ln w="12700" cap="flat">
              <a:noFill/>
              <a:miter lim="400000"/>
            </a:ln>
            <a:effectLst/>
          </p:spPr>
        </p:pic>
      </p:grpSp>
      <p:sp>
        <p:nvSpPr>
          <p:cNvPr id="167" name="Chain of Belief"/>
          <p:cNvSpPr txBox="1">
            <a:spLocks noGrp="1"/>
          </p:cNvSpPr>
          <p:nvPr>
            <p:ph type="title" idx="4294967295"/>
          </p:nvPr>
        </p:nvSpPr>
        <p:spPr>
          <a:xfrm>
            <a:off x="5380697" y="376766"/>
            <a:ext cx="13004801" cy="2355868"/>
          </a:xfrm>
          <a:prstGeom prst="rect">
            <a:avLst/>
          </a:prstGeom>
          <a:effectLst>
            <a:outerShdw blurRad="25400" dist="38100" dir="2700000" rotWithShape="0">
              <a:srgbClr val="000000">
                <a:alpha val="75000"/>
              </a:srgbClr>
            </a:outerShdw>
          </a:effectLst>
        </p:spPr>
        <p:txBody>
          <a:bodyPr anchor="t">
            <a:noAutofit/>
          </a:bodyPr>
          <a:lstStyle>
            <a:lvl1pPr defTabSz="584200">
              <a:defRPr sz="12500">
                <a:solidFill>
                  <a:srgbClr val="0433FF"/>
                </a:solidFill>
                <a:effectLst>
                  <a:outerShdw blurRad="12700" dist="50800" dir="18900000" rotWithShape="0">
                    <a:srgbClr val="000000"/>
                  </a:outerShdw>
                </a:effectLst>
                <a:latin typeface="Arial Black"/>
                <a:ea typeface="Arial Black"/>
                <a:cs typeface="Arial Black"/>
                <a:sym typeface="Arial Black"/>
              </a:defRPr>
            </a:lvl1pPr>
          </a:lstStyle>
          <a:p>
            <a:r>
              <a:t>Chain of Belief</a:t>
            </a:r>
          </a:p>
        </p:txBody>
      </p:sp>
      <p:sp>
        <p:nvSpPr>
          <p:cNvPr id="168" name="“I don’t believe the Bible is God’s authoritative word because I don’t actually believe in the existence of a god.”…"/>
          <p:cNvSpPr txBox="1">
            <a:spLocks noGrp="1"/>
          </p:cNvSpPr>
          <p:nvPr>
            <p:ph type="body" idx="4294967295"/>
          </p:nvPr>
        </p:nvSpPr>
        <p:spPr>
          <a:xfrm>
            <a:off x="1227257" y="5613400"/>
            <a:ext cx="22824428" cy="8696623"/>
          </a:xfrm>
          <a:prstGeom prst="rect">
            <a:avLst/>
          </a:prstGeom>
        </p:spPr>
        <p:txBody>
          <a:bodyPr anchor="t">
            <a:noAutofit/>
          </a:bodyPr>
          <a:lstStyle/>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r>
              <a:rPr dirty="0"/>
              <a:t>“I don’t believe the Bible is God’s authoritative word because I don’t actually believe in the existence of a god.”</a:t>
            </a:r>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endParaRPr dirty="0"/>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r>
              <a:rPr dirty="0"/>
              <a:t>“I believe in a God who created the universe, but I don’t believe the Bible is special revelation from Him.”</a:t>
            </a:r>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endParaRPr dirty="0"/>
          </a:p>
        </p:txBody>
      </p:sp>
    </p:spTree>
    <p:extLst>
      <p:ext uri="{BB962C8B-B14F-4D97-AF65-F5344CB8AC3E}">
        <p14:creationId xmlns:p14="http://schemas.microsoft.com/office/powerpoint/2010/main" val="37611914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oup"/>
          <p:cNvGrpSpPr/>
          <p:nvPr/>
        </p:nvGrpSpPr>
        <p:grpSpPr>
          <a:xfrm>
            <a:off x="1227256" y="-1543154"/>
            <a:ext cx="21929488" cy="10883558"/>
            <a:chOff x="0" y="0"/>
            <a:chExt cx="21929485" cy="10883557"/>
          </a:xfrm>
        </p:grpSpPr>
        <p:pic>
          <p:nvPicPr>
            <p:cNvPr id="163" name="Image" descr="Image"/>
            <p:cNvPicPr>
              <a:picLocks noChangeAspect="1"/>
            </p:cNvPicPr>
            <p:nvPr/>
          </p:nvPicPr>
          <p:blipFill>
            <a:blip r:embed="rId2"/>
            <a:stretch>
              <a:fillRect/>
            </a:stretch>
          </p:blipFill>
          <p:spPr>
            <a:xfrm>
              <a:off x="0" y="20847"/>
              <a:ext cx="10862710" cy="10862711"/>
            </a:xfrm>
            <a:prstGeom prst="rect">
              <a:avLst/>
            </a:prstGeom>
            <a:ln w="12700" cap="flat">
              <a:noFill/>
              <a:miter lim="400000"/>
            </a:ln>
            <a:effectLst/>
          </p:spPr>
        </p:pic>
        <p:pic>
          <p:nvPicPr>
            <p:cNvPr id="164" name="Image" descr="Image"/>
            <p:cNvPicPr>
              <a:picLocks noChangeAspect="1"/>
            </p:cNvPicPr>
            <p:nvPr/>
          </p:nvPicPr>
          <p:blipFill>
            <a:blip r:embed="rId2"/>
            <a:srcRect l="30601"/>
            <a:stretch>
              <a:fillRect/>
            </a:stretch>
          </p:blipFill>
          <p:spPr>
            <a:xfrm>
              <a:off x="8811443" y="10423"/>
              <a:ext cx="7538549" cy="10862711"/>
            </a:xfrm>
            <a:prstGeom prst="rect">
              <a:avLst/>
            </a:prstGeom>
            <a:ln w="12700" cap="flat">
              <a:noFill/>
              <a:miter lim="400000"/>
            </a:ln>
            <a:effectLst/>
          </p:spPr>
        </p:pic>
        <p:pic>
          <p:nvPicPr>
            <p:cNvPr id="165" name="Image" descr="Image"/>
            <p:cNvPicPr>
              <a:picLocks noChangeAspect="1"/>
            </p:cNvPicPr>
            <p:nvPr/>
          </p:nvPicPr>
          <p:blipFill>
            <a:blip r:embed="rId2"/>
            <a:srcRect l="30601"/>
            <a:stretch>
              <a:fillRect/>
            </a:stretch>
          </p:blipFill>
          <p:spPr>
            <a:xfrm>
              <a:off x="14390938" y="0"/>
              <a:ext cx="7538548" cy="10862710"/>
            </a:xfrm>
            <a:prstGeom prst="rect">
              <a:avLst/>
            </a:prstGeom>
            <a:ln w="12700" cap="flat">
              <a:noFill/>
              <a:miter lim="400000"/>
            </a:ln>
            <a:effectLst/>
          </p:spPr>
        </p:pic>
      </p:grpSp>
      <p:sp>
        <p:nvSpPr>
          <p:cNvPr id="167" name="Chain of Belief"/>
          <p:cNvSpPr txBox="1">
            <a:spLocks noGrp="1"/>
          </p:cNvSpPr>
          <p:nvPr>
            <p:ph type="title" idx="4294967295"/>
          </p:nvPr>
        </p:nvSpPr>
        <p:spPr>
          <a:xfrm>
            <a:off x="5380697" y="376766"/>
            <a:ext cx="13004801" cy="2355868"/>
          </a:xfrm>
          <a:prstGeom prst="rect">
            <a:avLst/>
          </a:prstGeom>
          <a:effectLst>
            <a:outerShdw blurRad="25400" dist="38100" dir="2700000" rotWithShape="0">
              <a:srgbClr val="000000">
                <a:alpha val="75000"/>
              </a:srgbClr>
            </a:outerShdw>
          </a:effectLst>
        </p:spPr>
        <p:txBody>
          <a:bodyPr anchor="t">
            <a:noAutofit/>
          </a:bodyPr>
          <a:lstStyle>
            <a:lvl1pPr defTabSz="584200">
              <a:defRPr sz="12500">
                <a:solidFill>
                  <a:srgbClr val="0433FF"/>
                </a:solidFill>
                <a:effectLst>
                  <a:outerShdw blurRad="12700" dist="50800" dir="18900000" rotWithShape="0">
                    <a:srgbClr val="000000"/>
                  </a:outerShdw>
                </a:effectLst>
                <a:latin typeface="Arial Black"/>
                <a:ea typeface="Arial Black"/>
                <a:cs typeface="Arial Black"/>
                <a:sym typeface="Arial Black"/>
              </a:defRPr>
            </a:lvl1pPr>
          </a:lstStyle>
          <a:p>
            <a:r>
              <a:t>Chain of Belief</a:t>
            </a:r>
          </a:p>
        </p:txBody>
      </p:sp>
      <p:sp>
        <p:nvSpPr>
          <p:cNvPr id="168" name="“I don’t believe the Bible is God’s authoritative word because I don’t actually believe in the existence of a god.”…"/>
          <p:cNvSpPr txBox="1">
            <a:spLocks noGrp="1"/>
          </p:cNvSpPr>
          <p:nvPr>
            <p:ph type="body" idx="4294967295"/>
          </p:nvPr>
        </p:nvSpPr>
        <p:spPr>
          <a:xfrm>
            <a:off x="1227257" y="5613400"/>
            <a:ext cx="22824428" cy="8696623"/>
          </a:xfrm>
          <a:prstGeom prst="rect">
            <a:avLst/>
          </a:prstGeom>
        </p:spPr>
        <p:txBody>
          <a:bodyPr anchor="t">
            <a:noAutofit/>
          </a:bodyPr>
          <a:lstStyle/>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r>
              <a:rPr dirty="0"/>
              <a:t>“I don’t believe the Bible is God’s authoritative word because I don’t actually believe in the existence of a god.”</a:t>
            </a:r>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endParaRPr dirty="0"/>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r>
              <a:rPr dirty="0"/>
              <a:t>“I believe in a God who created the universe, but I don’t believe the Bible is special revelation from Him.”</a:t>
            </a:r>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endParaRPr dirty="0"/>
          </a:p>
          <a:p>
            <a:pPr marL="0" indent="0" defTabSz="584200">
              <a:spcBef>
                <a:spcPts val="800"/>
              </a:spcBef>
              <a:buClr>
                <a:srgbClr val="FF2600"/>
              </a:buClr>
              <a:buSzTx/>
              <a:buNone/>
              <a:defRPr sz="6100" b="1">
                <a:solidFill>
                  <a:srgbClr val="945200"/>
                </a:solidFill>
                <a:effectLst>
                  <a:outerShdw blurRad="12700" dist="38100" dir="2400000" rotWithShape="0">
                    <a:srgbClr val="000000"/>
                  </a:outerShdw>
                </a:effectLst>
                <a:latin typeface="Cambria"/>
                <a:ea typeface="Cambria"/>
                <a:cs typeface="Cambria"/>
                <a:sym typeface="Cambria"/>
              </a:defRPr>
            </a:pPr>
            <a:r>
              <a:rPr dirty="0"/>
              <a:t>“I believe the Bible contains truth, but not all of it                            is literally delivered from God.”</a:t>
            </a:r>
          </a:p>
        </p:txBody>
      </p:sp>
    </p:spTree>
    <p:extLst>
      <p:ext uri="{BB962C8B-B14F-4D97-AF65-F5344CB8AC3E}">
        <p14:creationId xmlns:p14="http://schemas.microsoft.com/office/powerpoint/2010/main" val="22600191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stretch>
            <a:fillRect/>
          </a:stretch>
        </p:blipFill>
        <p:spPr>
          <a:xfrm>
            <a:off x="0" y="0"/>
            <a:ext cx="24384000" cy="16246550"/>
          </a:xfrm>
          <a:prstGeom prst="rect">
            <a:avLst/>
          </a:prstGeom>
          <a:ln w="12700">
            <a:miter lim="400000"/>
          </a:ln>
        </p:spPr>
      </p:pic>
      <p:sp>
        <p:nvSpPr>
          <p:cNvPr id="171" name="The Nature of Inspiration"/>
          <p:cNvSpPr txBox="1">
            <a:spLocks noGrp="1"/>
          </p:cNvSpPr>
          <p:nvPr>
            <p:ph type="title" idx="4294967295"/>
          </p:nvPr>
        </p:nvSpPr>
        <p:spPr>
          <a:xfrm>
            <a:off x="-475060" y="609868"/>
            <a:ext cx="24244599" cy="5155635"/>
          </a:xfrm>
          <a:prstGeom prst="rect">
            <a:avLst/>
          </a:prstGeom>
          <a:effectLst>
            <a:outerShdw blurRad="25400" dist="38100" dir="2700000" rotWithShape="0">
              <a:srgbClr val="000000">
                <a:alpha val="75000"/>
              </a:srgbClr>
            </a:outerShdw>
          </a:effectLst>
        </p:spPr>
        <p:txBody>
          <a:bodyPr anchor="t">
            <a:noAutofit/>
          </a:bodyPr>
          <a:lstStyle>
            <a:lvl1pPr defTabSz="584200">
              <a:defRPr sz="14600">
                <a:solidFill>
                  <a:srgbClr val="0433FF"/>
                </a:solidFill>
                <a:effectLst>
                  <a:outerShdw blurRad="12700" dist="63500" dir="2400000" rotWithShape="0">
                    <a:srgbClr val="000000"/>
                  </a:outerShdw>
                </a:effectLst>
                <a:latin typeface="Arial Black"/>
                <a:ea typeface="Arial Black"/>
                <a:cs typeface="Arial Black"/>
                <a:sym typeface="Arial Black"/>
              </a:defRPr>
            </a:lvl1pPr>
          </a:lstStyle>
          <a:p>
            <a:r>
              <a:t>The Nature of Inspiration</a:t>
            </a:r>
          </a:p>
        </p:txBody>
      </p:sp>
      <p:sp>
        <p:nvSpPr>
          <p:cNvPr id="172" name="Foundation for Faith in the Scriptures"/>
          <p:cNvSpPr txBox="1">
            <a:spLocks noGrp="1"/>
          </p:cNvSpPr>
          <p:nvPr>
            <p:ph type="body" sz="quarter" idx="4294967295"/>
          </p:nvPr>
        </p:nvSpPr>
        <p:spPr>
          <a:xfrm>
            <a:off x="225970" y="12479037"/>
            <a:ext cx="13794830" cy="1012330"/>
          </a:xfrm>
          <a:prstGeom prst="rect">
            <a:avLst/>
          </a:prstGeom>
          <a:solidFill>
            <a:schemeClr val="accent1">
              <a:lumOff val="16847"/>
            </a:schemeClr>
          </a:solidFill>
        </p:spPr>
        <p:txBody>
          <a:bodyPr anchor="t">
            <a:noAutofit/>
          </a:bodyPr>
          <a:lstStyle>
            <a:lvl1pPr marL="0" indent="0" algn="ctr" defTabSz="584200">
              <a:spcBef>
                <a:spcPts val="0"/>
              </a:spcBef>
              <a:buSzTx/>
              <a:buNone/>
              <a:defRPr sz="5500" b="1">
                <a:solidFill>
                  <a:srgbClr val="941100"/>
                </a:solidFill>
                <a:effectLst>
                  <a:outerShdw blurRad="25400" dist="38100" dir="2700000" rotWithShape="0">
                    <a:srgbClr val="000000">
                      <a:alpha val="75000"/>
                    </a:srgbClr>
                  </a:outerShdw>
                </a:effectLst>
                <a:latin typeface="Gill Sans"/>
                <a:ea typeface="Gill Sans"/>
                <a:cs typeface="Gill Sans"/>
                <a:sym typeface="Gill Sans"/>
              </a:defRPr>
            </a:lvl1pPr>
          </a:lstStyle>
          <a:p>
            <a:r>
              <a:t>Foundation for Faith in the Scriptures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2" y="-2084"/>
            <a:ext cx="26475071" cy="13833225"/>
          </a:xfrm>
          <a:prstGeom prst="rect">
            <a:avLst/>
          </a:prstGeom>
          <a:ln w="12700">
            <a:miter lim="400000"/>
          </a:ln>
        </p:spPr>
      </p:pic>
      <p:sp>
        <p:nvSpPr>
          <p:cNvPr id="175" name="The Bible Claims God as Its Source"/>
          <p:cNvSpPr txBox="1">
            <a:spLocks noGrp="1"/>
          </p:cNvSpPr>
          <p:nvPr>
            <p:ph type="title" idx="4294967295"/>
          </p:nvPr>
        </p:nvSpPr>
        <p:spPr>
          <a:xfrm>
            <a:off x="274868" y="77735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The Bible Claims God as Its Source</a:t>
            </a:r>
          </a:p>
        </p:txBody>
      </p:sp>
      <p:sp>
        <p:nvSpPr>
          <p:cNvPr id="176" name="The Claim"/>
          <p:cNvSpPr txBox="1"/>
          <p:nvPr/>
        </p:nvSpPr>
        <p:spPr>
          <a:xfrm>
            <a:off x="415362" y="203200"/>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Claim</a:t>
            </a:r>
          </a:p>
        </p:txBody>
      </p:sp>
      <p:sp>
        <p:nvSpPr>
          <p:cNvPr id="177" name="For no prophecy was ever produced by the will of man, but men spoke from God as they were carried along by the Holy Spirit.…"/>
          <p:cNvSpPr txBox="1"/>
          <p:nvPr/>
        </p:nvSpPr>
        <p:spPr>
          <a:xfrm>
            <a:off x="1637414" y="3159580"/>
            <a:ext cx="20733488" cy="274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584200">
              <a:spcBef>
                <a:spcPts val="800"/>
              </a:spcBef>
              <a:buClr>
                <a:srgbClr val="FF2600"/>
              </a:buClr>
              <a:defRPr sz="5500">
                <a:solidFill>
                  <a:srgbClr val="FFFB00"/>
                </a:solidFill>
                <a:effectLst>
                  <a:outerShdw blurRad="12700" dist="38100" dir="2400000" rotWithShape="0">
                    <a:srgbClr val="000000"/>
                  </a:outerShdw>
                </a:effectLst>
                <a:latin typeface="Cambria"/>
                <a:ea typeface="Cambria"/>
                <a:cs typeface="Cambria"/>
                <a:sym typeface="Cambria"/>
              </a:defRPr>
            </a:pPr>
            <a:r>
              <a:rPr dirty="0"/>
              <a:t>For no prophecy was ever produced by the will of man, but men spoke from God as they were carried along by the Holy Spirit.</a:t>
            </a:r>
          </a:p>
          <a:p>
            <a:pPr defTabSz="584200">
              <a:spcBef>
                <a:spcPts val="800"/>
              </a:spcBef>
              <a:buClr>
                <a:srgbClr val="FF2600"/>
              </a:buClr>
              <a:defRPr sz="5500">
                <a:solidFill>
                  <a:srgbClr val="00FDFF"/>
                </a:solidFill>
                <a:effectLst>
                  <a:outerShdw blurRad="12700" dist="38100" dir="2400000" rotWithShape="0">
                    <a:srgbClr val="000000"/>
                  </a:outerShdw>
                </a:effectLst>
                <a:latin typeface="Cambria"/>
                <a:ea typeface="Cambria"/>
                <a:cs typeface="Cambria"/>
                <a:sym typeface="Cambria"/>
              </a:defRPr>
            </a:pPr>
            <a:r>
              <a:rPr dirty="0"/>
              <a:t>— 2 Peter 1:21; ESV</a:t>
            </a:r>
          </a:p>
        </p:txBody>
      </p:sp>
      <p:sp>
        <p:nvSpPr>
          <p:cNvPr id="178" name="“Carried along” - how?"/>
          <p:cNvSpPr txBox="1"/>
          <p:nvPr/>
        </p:nvSpPr>
        <p:spPr>
          <a:xfrm>
            <a:off x="8224364" y="6655751"/>
            <a:ext cx="8297161" cy="944940"/>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500"/>
            </a:lvl1pPr>
          </a:lstStyle>
          <a:p>
            <a:r>
              <a:t>“Carried along” - how?</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1236</Words>
  <Application>Microsoft Macintosh PowerPoint</Application>
  <PresentationFormat>Custom</PresentationFormat>
  <Paragraphs>95</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Cambria</vt:lpstr>
      <vt:lpstr>Didot</vt:lpstr>
      <vt:lpstr>Helvetica Neue</vt:lpstr>
      <vt:lpstr>Helvetica Neue Light</vt:lpstr>
      <vt:lpstr>Helvetica Neue Medium</vt:lpstr>
      <vt:lpstr>Tahoma</vt:lpstr>
      <vt:lpstr>White</vt:lpstr>
      <vt:lpstr>The Nature of Inspiration  April 21, 2024 (#2)    Northwood  Speaker: Allen Dvorak</vt:lpstr>
      <vt:lpstr>PowerPoint Presentation</vt:lpstr>
      <vt:lpstr>PowerPoint Presentation</vt:lpstr>
      <vt:lpstr>PowerPoint Presentation</vt:lpstr>
      <vt:lpstr>Chain of Belief</vt:lpstr>
      <vt:lpstr>Chain of Belief</vt:lpstr>
      <vt:lpstr>Chain of Belief</vt:lpstr>
      <vt:lpstr>The Nature of Inspiration</vt:lpstr>
      <vt:lpstr>The Bible Claims God as Its Source</vt:lpstr>
      <vt:lpstr>PowerPoint Presentation</vt:lpstr>
      <vt:lpstr>PowerPoint Presentation</vt:lpstr>
      <vt:lpstr>Defining “Inspiration”</vt:lpstr>
      <vt:lpstr>PowerPoint Presentation</vt:lpstr>
      <vt:lpstr>PowerPoint Presentation</vt:lpstr>
      <vt:lpstr>Observations</vt:lpstr>
      <vt:lpstr>Observations</vt:lpstr>
      <vt:lpstr>Observations</vt:lpstr>
      <vt:lpstr>Observations</vt:lpstr>
      <vt:lpstr>Responding to Truth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Nature of Inspiration  April 21, 2024 (#2)    Northwood  Speaker: Allen Dvorak</dc:title>
  <cp:lastModifiedBy>Allen Dvorak</cp:lastModifiedBy>
  <cp:revision>1</cp:revision>
  <dcterms:modified xsi:type="dcterms:W3CDTF">2024-04-19T15:21:19Z</dcterms:modified>
</cp:coreProperties>
</file>