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68" r:id="rId4"/>
    <p:sldId id="272" r:id="rId5"/>
    <p:sldId id="269" r:id="rId6"/>
    <p:sldId id="258" r:id="rId7"/>
    <p:sldId id="259" r:id="rId8"/>
    <p:sldId id="260" r:id="rId9"/>
    <p:sldId id="270" r:id="rId10"/>
    <p:sldId id="271" r:id="rId11"/>
    <p:sldId id="261" r:id="rId12"/>
    <p:sldId id="264" r:id="rId13"/>
    <p:sldId id="265" r:id="rId14"/>
    <p:sldId id="262" r:id="rId15"/>
    <p:sldId id="266" r:id="rId16"/>
    <p:sldId id="267" r:id="rId17"/>
    <p:sldId id="263"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4"/>
    <p:restoredTop sz="94662"/>
  </p:normalViewPr>
  <p:slideViewPr>
    <p:cSldViewPr snapToGrid="0">
      <p:cViewPr varScale="1">
        <p:scale>
          <a:sx n="52" d="100"/>
          <a:sy n="52" d="100"/>
        </p:scale>
        <p:origin x="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nterpreting the Scriptures…"/>
          <p:cNvSpPr txBox="1">
            <a:spLocks noGrp="1"/>
          </p:cNvSpPr>
          <p:nvPr>
            <p:ph type="title" idx="4294967295"/>
          </p:nvPr>
        </p:nvSpPr>
        <p:spPr>
          <a:xfrm>
            <a:off x="1327844" y="139700"/>
            <a:ext cx="21728312" cy="13039924"/>
          </a:xfrm>
          <a:prstGeom prst="rect">
            <a:avLst/>
          </a:prstGeom>
        </p:spPr>
        <p:txBody>
          <a:bodyPr>
            <a:noAutofit/>
          </a:bodyPr>
          <a:lstStyle/>
          <a:p>
            <a:pPr defTabSz="584200">
              <a:defRPr sz="12000">
                <a:solidFill>
                  <a:srgbClr val="0433FF"/>
                </a:solidFill>
                <a:effectLst>
                  <a:outerShdw blurRad="25400" dist="38100" dir="2700000" rotWithShape="0">
                    <a:srgbClr val="000000">
                      <a:alpha val="75000"/>
                    </a:srgbClr>
                  </a:outerShdw>
                </a:effectLst>
                <a:latin typeface="Arial Black"/>
                <a:ea typeface="Arial Black"/>
                <a:cs typeface="Arial Black"/>
                <a:sym typeface="Arial Black"/>
              </a:defRPr>
            </a:pPr>
            <a:r>
              <a:rPr dirty="0"/>
              <a:t>Interpreting the Scriptures</a:t>
            </a:r>
          </a:p>
          <a:p>
            <a:pPr defTabSz="584200">
              <a:defRPr sz="8400">
                <a:effectLst>
                  <a:outerShdw blurRad="25400" dist="38100" dir="2700000" rotWithShape="0">
                    <a:srgbClr val="000000">
                      <a:alpha val="75000"/>
                    </a:srgbClr>
                  </a:outerShdw>
                </a:effectLst>
                <a:latin typeface="Gill Sans"/>
                <a:ea typeface="Gill Sans"/>
                <a:cs typeface="Gill Sans"/>
                <a:sym typeface="Gill Sans"/>
              </a:defRPr>
            </a:pPr>
            <a:endParaRPr dirty="0"/>
          </a:p>
          <a:p>
            <a:pPr defTabSz="584200">
              <a:defRPr sz="6400">
                <a:solidFill>
                  <a:srgbClr val="941100"/>
                </a:solidFill>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lang="en-US" dirty="0"/>
              <a:t>April 21</a:t>
            </a:r>
            <a:r>
              <a:rPr dirty="0"/>
              <a:t>, 202</a:t>
            </a:r>
            <a:r>
              <a:rPr lang="en-US" dirty="0"/>
              <a:t>4</a:t>
            </a:r>
            <a:r>
              <a:rPr dirty="0"/>
              <a:t> (</a:t>
            </a:r>
            <a:r>
              <a:rPr lang="en-US" dirty="0"/>
              <a:t>#3</a:t>
            </a:r>
            <a:r>
              <a:rPr dirty="0"/>
              <a:t>)</a:t>
            </a:r>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lang="en-US" dirty="0"/>
              <a:t>Northwood</a:t>
            </a: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dirty="0"/>
              <a:t>Speaker: Allen Dvorak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stretch>
            <a:fillRect/>
          </a:stretch>
        </p:blipFill>
        <p:spPr>
          <a:xfrm>
            <a:off x="566232" y="2111154"/>
            <a:ext cx="9450326" cy="7500259"/>
          </a:xfrm>
          <a:prstGeom prst="rect">
            <a:avLst/>
          </a:prstGeom>
          <a:ln w="12700">
            <a:miter lim="400000"/>
          </a:ln>
        </p:spPr>
      </p:pic>
      <p:sp>
        <p:nvSpPr>
          <p:cNvPr id="151" name="25 And behold, a lawyer stood up to put him to the test, saying, “Teacher, what shall I do to inherit eternal life?” 26 He said to him, “What is written in the Law? How do you read it?” 27 And he answered, “You shall love the Lord your God with all your "/>
          <p:cNvSpPr txBox="1">
            <a:spLocks noGrp="1"/>
          </p:cNvSpPr>
          <p:nvPr>
            <p:ph type="body" idx="4294967295"/>
          </p:nvPr>
        </p:nvSpPr>
        <p:spPr>
          <a:xfrm>
            <a:off x="10653824" y="1140486"/>
            <a:ext cx="13163944" cy="11435028"/>
          </a:xfrm>
          <a:prstGeom prst="rect">
            <a:avLst/>
          </a:prstGeom>
        </p:spPr>
        <p:txBody>
          <a:bodyPr anchor="t">
            <a:noAutofit/>
          </a:bodyPr>
          <a:lstStyle/>
          <a:p>
            <a:pPr marL="0" indent="0" algn="ctr" defTabSz="584200">
              <a:spcBef>
                <a:spcPts val="800"/>
              </a:spcBef>
              <a:buClr>
                <a:srgbClr val="FF2600"/>
              </a:buClr>
              <a:buSzTx/>
              <a:buNone/>
              <a:defRPr sz="5400" b="1">
                <a:effectLst>
                  <a:outerShdw blurRad="12700" dist="38100" dir="2400000" rotWithShape="0">
                    <a:srgbClr val="000000"/>
                  </a:outerShdw>
                </a:effectLst>
                <a:latin typeface="Cambria"/>
                <a:ea typeface="Cambria"/>
                <a:cs typeface="Cambria"/>
                <a:sym typeface="Cambria"/>
              </a:defRPr>
            </a:pPr>
            <a:r>
              <a:rPr baseline="31999" dirty="0">
                <a:solidFill>
                  <a:srgbClr val="0433FF"/>
                </a:solidFill>
              </a:rPr>
              <a:t>25</a:t>
            </a:r>
            <a:r>
              <a:rPr dirty="0"/>
              <a:t> And behold, a lawyer stood up to put him to the test, saying, “Teacher, what shall I do to inherit eternal life?” </a:t>
            </a:r>
            <a:r>
              <a:rPr baseline="31999" dirty="0">
                <a:solidFill>
                  <a:srgbClr val="0433FF"/>
                </a:solidFill>
              </a:rPr>
              <a:t>26</a:t>
            </a:r>
            <a:r>
              <a:rPr dirty="0"/>
              <a:t> He said to him, “</a:t>
            </a:r>
            <a:r>
              <a:rPr dirty="0">
                <a:solidFill>
                  <a:schemeClr val="tx1"/>
                </a:solidFill>
              </a:rPr>
              <a:t>What is written in the Law? How do you read it?” </a:t>
            </a:r>
            <a:r>
              <a:rPr baseline="31999" dirty="0">
                <a:solidFill>
                  <a:srgbClr val="0433FF"/>
                </a:solidFill>
              </a:rPr>
              <a:t>27</a:t>
            </a:r>
            <a:r>
              <a:rPr dirty="0"/>
              <a:t> And he answered, “You shall love the Lord your God with all your heart and with all your soul and with all your strength and with all your mind, and your neighbor as yourself.” </a:t>
            </a:r>
            <a:r>
              <a:rPr baseline="31999" dirty="0">
                <a:solidFill>
                  <a:srgbClr val="0433FF"/>
                </a:solidFill>
              </a:rPr>
              <a:t>28</a:t>
            </a:r>
            <a:r>
              <a:rPr dirty="0"/>
              <a:t> And he said to him, “</a:t>
            </a:r>
            <a:r>
              <a:rPr dirty="0">
                <a:solidFill>
                  <a:srgbClr val="FF0000"/>
                </a:solidFill>
              </a:rPr>
              <a:t>You have answered correctly; do this, and you will live</a:t>
            </a:r>
            <a:r>
              <a:rPr dirty="0"/>
              <a:t>.” </a:t>
            </a:r>
            <a:r>
              <a:rPr baseline="31999" dirty="0">
                <a:solidFill>
                  <a:srgbClr val="0433FF"/>
                </a:solidFill>
              </a:rPr>
              <a:t>29</a:t>
            </a:r>
            <a:r>
              <a:rPr dirty="0"/>
              <a:t> But he, desiring to justify himself, said to Jesus, “And who is my neighbor?”</a:t>
            </a:r>
          </a:p>
          <a:p>
            <a:pPr marL="0" indent="0" algn="ctr" defTabSz="584200">
              <a:spcBef>
                <a:spcPts val="800"/>
              </a:spcBef>
              <a:buClr>
                <a:srgbClr val="FF2600"/>
              </a:buClr>
              <a:buSzTx/>
              <a:buNone/>
              <a:defRPr sz="5400" b="1">
                <a:solidFill>
                  <a:srgbClr val="0433FF"/>
                </a:solidFill>
                <a:effectLst>
                  <a:outerShdw blurRad="12700" dist="38100" dir="2400000" rotWithShape="0">
                    <a:srgbClr val="000000"/>
                  </a:outerShdw>
                </a:effectLst>
                <a:latin typeface="Cambria"/>
                <a:ea typeface="Cambria"/>
                <a:cs typeface="Cambria"/>
                <a:sym typeface="Cambria"/>
              </a:defRPr>
            </a:pPr>
            <a:r>
              <a:rPr dirty="0"/>
              <a:t>— Luke 10:25–29; ESV</a:t>
            </a:r>
          </a:p>
        </p:txBody>
      </p:sp>
    </p:spTree>
    <p:extLst>
      <p:ext uri="{BB962C8B-B14F-4D97-AF65-F5344CB8AC3E}">
        <p14:creationId xmlns:p14="http://schemas.microsoft.com/office/powerpoint/2010/main" val="23918062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riangle"/>
          <p:cNvSpPr/>
          <p:nvPr/>
        </p:nvSpPr>
        <p:spPr>
          <a:xfrm rot="5400000">
            <a:off x="2310738" y="2094771"/>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5" name="Principles of Interpretation"/>
          <p:cNvSpPr txBox="1">
            <a:spLocks noGrp="1"/>
          </p:cNvSpPr>
          <p:nvPr>
            <p:ph type="title" idx="4294967295"/>
          </p:nvPr>
        </p:nvSpPr>
        <p:spPr>
          <a:xfrm>
            <a:off x="17726" y="609600"/>
            <a:ext cx="24366274" cy="1910226"/>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Principles of Interpretation</a:t>
            </a:r>
          </a:p>
        </p:txBody>
      </p:sp>
      <p:sp>
        <p:nvSpPr>
          <p:cNvPr id="156" name="We must observe the context of particular statements."/>
          <p:cNvSpPr txBox="1">
            <a:spLocks noGrp="1"/>
          </p:cNvSpPr>
          <p:nvPr>
            <p:ph type="body" sz="quarter" idx="4294967295"/>
          </p:nvPr>
        </p:nvSpPr>
        <p:spPr>
          <a:xfrm>
            <a:off x="2104363" y="4083959"/>
            <a:ext cx="21338449" cy="889960"/>
          </a:xfrm>
          <a:prstGeom prst="rect">
            <a:avLst/>
          </a:prstGeom>
        </p:spPr>
        <p:txBody>
          <a:bodyPr anchor="t">
            <a:noAutofit/>
          </a:bodyPr>
          <a:lstStyle>
            <a:lvl1pPr marL="0" indent="0" defTabSz="584200">
              <a:spcBef>
                <a:spcPts val="800"/>
              </a:spcBef>
              <a:buSzTx/>
              <a:buNone/>
              <a:defRPr sz="600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We must observe the context of particular statements.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riangle"/>
          <p:cNvSpPr/>
          <p:nvPr/>
        </p:nvSpPr>
        <p:spPr>
          <a:xfrm rot="5400000">
            <a:off x="2310738" y="5725516"/>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4" name="Triangle"/>
          <p:cNvSpPr/>
          <p:nvPr/>
        </p:nvSpPr>
        <p:spPr>
          <a:xfrm rot="5400000">
            <a:off x="2310738" y="2094771"/>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5" name="Principles of Interpretation"/>
          <p:cNvSpPr txBox="1">
            <a:spLocks noGrp="1"/>
          </p:cNvSpPr>
          <p:nvPr>
            <p:ph type="title" idx="4294967295"/>
          </p:nvPr>
        </p:nvSpPr>
        <p:spPr>
          <a:xfrm>
            <a:off x="17726" y="609600"/>
            <a:ext cx="24366274" cy="1910226"/>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Principles of Interpretation</a:t>
            </a:r>
          </a:p>
        </p:txBody>
      </p:sp>
      <p:sp>
        <p:nvSpPr>
          <p:cNvPr id="156" name="We must observe the context of particular statements."/>
          <p:cNvSpPr txBox="1">
            <a:spLocks noGrp="1"/>
          </p:cNvSpPr>
          <p:nvPr>
            <p:ph type="body" sz="quarter" idx="4294967295"/>
          </p:nvPr>
        </p:nvSpPr>
        <p:spPr>
          <a:xfrm>
            <a:off x="2104363" y="4083959"/>
            <a:ext cx="21338449" cy="889960"/>
          </a:xfrm>
          <a:prstGeom prst="rect">
            <a:avLst/>
          </a:prstGeom>
        </p:spPr>
        <p:txBody>
          <a:bodyPr anchor="t">
            <a:noAutofit/>
          </a:bodyPr>
          <a:lstStyle>
            <a:lvl1pPr marL="0" indent="0" defTabSz="584200">
              <a:spcBef>
                <a:spcPts val="800"/>
              </a:spcBef>
              <a:buSzTx/>
              <a:buNone/>
              <a:defRPr sz="600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We must observe the context of particular statements.</a:t>
            </a:r>
          </a:p>
        </p:txBody>
      </p:sp>
      <p:sp>
        <p:nvSpPr>
          <p:cNvPr id="157" name="Truth is harmonious."/>
          <p:cNvSpPr txBox="1"/>
          <p:nvPr/>
        </p:nvSpPr>
        <p:spPr>
          <a:xfrm>
            <a:off x="2104363" y="7714704"/>
            <a:ext cx="21338449" cy="8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584200">
              <a:spcBef>
                <a:spcPts val="800"/>
              </a:spcBef>
              <a:defRPr sz="6000" b="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Truth is harmonious.</a:t>
            </a:r>
          </a:p>
        </p:txBody>
      </p:sp>
      <p:sp>
        <p:nvSpPr>
          <p:cNvPr id="2" name="25 And behold, a lawyer stood up to put him to the test, saying, “Teacher, what shall I do to inherit eternal life?” 26 He said to him, “What is written in the Law? How do you read it?” 27 And he answered, “You shall love the Lord your God with all your ">
            <a:extLst>
              <a:ext uri="{FF2B5EF4-FFF2-40B4-BE49-F238E27FC236}">
                <a16:creationId xmlns:a16="http://schemas.microsoft.com/office/drawing/2014/main" id="{4994C27A-F06A-C74E-C300-F88D2977EB04}"/>
              </a:ext>
            </a:extLst>
          </p:cNvPr>
          <p:cNvSpPr txBox="1">
            <a:spLocks/>
          </p:cNvSpPr>
          <p:nvPr/>
        </p:nvSpPr>
        <p:spPr>
          <a:xfrm>
            <a:off x="10851536" y="5931242"/>
            <a:ext cx="13163944" cy="7784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defTabSz="584200" hangingPunct="1">
              <a:spcBef>
                <a:spcPts val="800"/>
              </a:spcBef>
              <a:buClr>
                <a:srgbClr val="FF2600"/>
              </a:buClr>
              <a:buSzTx/>
              <a:buFontTx/>
              <a:buNone/>
              <a:defRPr sz="5400" b="1">
                <a:effectLst>
                  <a:outerShdw blurRad="12700" dist="38100" dir="2400000" rotWithShape="0">
                    <a:srgbClr val="000000"/>
                  </a:outerShdw>
                </a:effectLst>
                <a:latin typeface="Cambria"/>
                <a:ea typeface="Cambria"/>
                <a:cs typeface="Cambria"/>
                <a:sym typeface="Cambria"/>
              </a:defRPr>
            </a:pPr>
            <a:r>
              <a:rPr lang="en-US" sz="4800" b="1" baseline="30000" dirty="0">
                <a:solidFill>
                  <a:srgbClr val="0432FF"/>
                </a:solidFill>
                <a:effectLst>
                  <a:outerShdw blurRad="12700" dist="38100" dir="2400000" rotWithShape="0">
                    <a:srgbClr val="000000"/>
                  </a:outerShdw>
                </a:effectLst>
                <a:latin typeface="Cambria"/>
                <a:ea typeface="Cambria"/>
                <a:cs typeface="Cambria"/>
                <a:sym typeface="Cambria"/>
              </a:rPr>
              <a:t>5</a:t>
            </a:r>
            <a:r>
              <a:rPr lang="en-US" sz="4800" b="1" dirty="0">
                <a:effectLst>
                  <a:outerShdw blurRad="12700" dist="38100" dir="2400000" rotWithShape="0">
                    <a:srgbClr val="000000"/>
                  </a:outerShdw>
                </a:effectLst>
                <a:latin typeface="Cambria"/>
                <a:ea typeface="Cambria"/>
                <a:cs typeface="Cambria"/>
                <a:sym typeface="Cambria"/>
              </a:rPr>
              <a:t> Then the devil took him to the holy city and set him on the pinnacle of the temple </a:t>
            </a:r>
            <a:r>
              <a:rPr lang="en-US" sz="4800" b="1" baseline="30000" dirty="0">
                <a:solidFill>
                  <a:srgbClr val="0432FF"/>
                </a:solidFill>
                <a:effectLst>
                  <a:outerShdw blurRad="12700" dist="38100" dir="2400000" rotWithShape="0">
                    <a:srgbClr val="000000"/>
                  </a:outerShdw>
                </a:effectLst>
                <a:latin typeface="Cambria"/>
                <a:ea typeface="Cambria"/>
                <a:cs typeface="Cambria"/>
                <a:sym typeface="Cambria"/>
              </a:rPr>
              <a:t>6</a:t>
            </a:r>
            <a:r>
              <a:rPr lang="en-US" sz="4800" b="1" dirty="0">
                <a:effectLst>
                  <a:outerShdw blurRad="12700" dist="38100" dir="2400000" rotWithShape="0">
                    <a:srgbClr val="000000"/>
                  </a:outerShdw>
                </a:effectLst>
                <a:latin typeface="Cambria"/>
                <a:ea typeface="Cambria"/>
                <a:cs typeface="Cambria"/>
                <a:sym typeface="Cambria"/>
              </a:rPr>
              <a:t> and said to him, “If you are the Son of God, throw yourself down, for it is written, “ ‘He will command his angels concerning you,’ and “ ‘On their hands they will bear you up, lest you strike your foot against a stone.’ ” </a:t>
            </a:r>
            <a:r>
              <a:rPr lang="en-US" sz="4800" b="1" baseline="30000" dirty="0">
                <a:solidFill>
                  <a:srgbClr val="0432FF"/>
                </a:solidFill>
                <a:effectLst>
                  <a:outerShdw blurRad="12700" dist="38100" dir="2400000" rotWithShape="0">
                    <a:srgbClr val="000000"/>
                  </a:outerShdw>
                </a:effectLst>
                <a:latin typeface="Cambria"/>
                <a:ea typeface="Cambria"/>
                <a:cs typeface="Cambria"/>
                <a:sym typeface="Cambria"/>
              </a:rPr>
              <a:t>7</a:t>
            </a:r>
            <a:r>
              <a:rPr lang="en-US" sz="4800" b="1" dirty="0">
                <a:effectLst>
                  <a:outerShdw blurRad="12700" dist="38100" dir="2400000" rotWithShape="0">
                    <a:srgbClr val="000000"/>
                  </a:outerShdw>
                </a:effectLst>
                <a:latin typeface="Cambria"/>
                <a:ea typeface="Cambria"/>
                <a:cs typeface="Cambria"/>
                <a:sym typeface="Cambria"/>
              </a:rPr>
              <a:t> Jesus said to him, “Again it is written, ‘You shall not put the Lord your God to the test.’ ”</a:t>
            </a:r>
          </a:p>
          <a:p>
            <a:pPr marL="0" indent="0" algn="ctr" defTabSz="584200" hangingPunct="1">
              <a:spcBef>
                <a:spcPts val="800"/>
              </a:spcBef>
              <a:buClr>
                <a:srgbClr val="FF2600"/>
              </a:buClr>
              <a:buSzTx/>
              <a:buFontTx/>
              <a:buNone/>
              <a:defRPr sz="5400" b="1">
                <a:effectLst>
                  <a:outerShdw blurRad="12700" dist="38100" dir="2400000" rotWithShape="0">
                    <a:srgbClr val="000000"/>
                  </a:outerShdw>
                </a:effectLst>
                <a:latin typeface="Cambria"/>
                <a:ea typeface="Cambria"/>
                <a:cs typeface="Cambria"/>
                <a:sym typeface="Cambria"/>
              </a:defRPr>
            </a:pPr>
            <a:r>
              <a:rPr lang="en-US" sz="4800" b="1" dirty="0">
                <a:solidFill>
                  <a:srgbClr val="0432FF"/>
                </a:solidFill>
                <a:effectLst>
                  <a:outerShdw blurRad="12700" dist="38100" dir="2400000" rotWithShape="0">
                    <a:srgbClr val="000000"/>
                  </a:outerShdw>
                </a:effectLst>
                <a:latin typeface="Cambria"/>
                <a:ea typeface="Cambria"/>
                <a:cs typeface="Cambria"/>
                <a:sym typeface="Cambria"/>
              </a:rPr>
              <a:t>— Matthew 4:5–7; ESV</a:t>
            </a:r>
          </a:p>
        </p:txBody>
      </p:sp>
    </p:spTree>
    <p:extLst>
      <p:ext uri="{BB962C8B-B14F-4D97-AF65-F5344CB8AC3E}">
        <p14:creationId xmlns:p14="http://schemas.microsoft.com/office/powerpoint/2010/main" val="15296474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riangle"/>
          <p:cNvSpPr/>
          <p:nvPr/>
        </p:nvSpPr>
        <p:spPr>
          <a:xfrm rot="5400000">
            <a:off x="2310738" y="5725516"/>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4" name="Triangle"/>
          <p:cNvSpPr/>
          <p:nvPr/>
        </p:nvSpPr>
        <p:spPr>
          <a:xfrm rot="5400000">
            <a:off x="2310738" y="2094771"/>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5" name="Principles of Interpretation"/>
          <p:cNvSpPr txBox="1">
            <a:spLocks noGrp="1"/>
          </p:cNvSpPr>
          <p:nvPr>
            <p:ph type="title" idx="4294967295"/>
          </p:nvPr>
        </p:nvSpPr>
        <p:spPr>
          <a:xfrm>
            <a:off x="17726" y="609600"/>
            <a:ext cx="24366274" cy="1910226"/>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Principles of Interpretation</a:t>
            </a:r>
          </a:p>
        </p:txBody>
      </p:sp>
      <p:sp>
        <p:nvSpPr>
          <p:cNvPr id="156" name="We must observe the context of particular statements."/>
          <p:cNvSpPr txBox="1">
            <a:spLocks noGrp="1"/>
          </p:cNvSpPr>
          <p:nvPr>
            <p:ph type="body" sz="quarter" idx="4294967295"/>
          </p:nvPr>
        </p:nvSpPr>
        <p:spPr>
          <a:xfrm>
            <a:off x="2104363" y="4083959"/>
            <a:ext cx="21338449" cy="889960"/>
          </a:xfrm>
          <a:prstGeom prst="rect">
            <a:avLst/>
          </a:prstGeom>
        </p:spPr>
        <p:txBody>
          <a:bodyPr anchor="t">
            <a:noAutofit/>
          </a:bodyPr>
          <a:lstStyle>
            <a:lvl1pPr marL="0" indent="0" defTabSz="584200">
              <a:spcBef>
                <a:spcPts val="800"/>
              </a:spcBef>
              <a:buSzTx/>
              <a:buNone/>
              <a:defRPr sz="600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We must observe the context of particular statements.</a:t>
            </a:r>
          </a:p>
        </p:txBody>
      </p:sp>
      <p:sp>
        <p:nvSpPr>
          <p:cNvPr id="157" name="Truth is harmonious."/>
          <p:cNvSpPr txBox="1"/>
          <p:nvPr/>
        </p:nvSpPr>
        <p:spPr>
          <a:xfrm>
            <a:off x="2104363" y="7714704"/>
            <a:ext cx="21338449" cy="8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defTabSz="584200">
              <a:spcBef>
                <a:spcPts val="800"/>
              </a:spcBef>
              <a:defRPr sz="6000" b="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Truth is harmonious.</a:t>
            </a:r>
          </a:p>
        </p:txBody>
      </p:sp>
      <p:sp>
        <p:nvSpPr>
          <p:cNvPr id="158" name="Triangle"/>
          <p:cNvSpPr/>
          <p:nvPr/>
        </p:nvSpPr>
        <p:spPr>
          <a:xfrm rot="5400000">
            <a:off x="2310738" y="9356261"/>
            <a:ext cx="3243264" cy="486833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9" name="We must NOT add to the Scriptures."/>
          <p:cNvSpPr txBox="1"/>
          <p:nvPr/>
        </p:nvSpPr>
        <p:spPr>
          <a:xfrm>
            <a:off x="2104363" y="11345449"/>
            <a:ext cx="16957544" cy="1120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defTabSz="584200">
              <a:spcBef>
                <a:spcPts val="800"/>
              </a:spcBef>
              <a:defRPr sz="6000" b="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We must NOT add to the Scriptures.</a:t>
            </a:r>
          </a:p>
        </p:txBody>
      </p:sp>
      <p:sp>
        <p:nvSpPr>
          <p:cNvPr id="2" name="25 And behold, a lawyer stood up to put him to the test, saying, “Teacher, what shall I do to inherit eternal life?” 26 He said to him, “What is written in the Law? How do you read it?” 27 And he answered, “You shall love the Lord your God with all your ">
            <a:extLst>
              <a:ext uri="{FF2B5EF4-FFF2-40B4-BE49-F238E27FC236}">
                <a16:creationId xmlns:a16="http://schemas.microsoft.com/office/drawing/2014/main" id="{65BE41A2-93EC-DE2A-F242-9856D2DD75CA}"/>
              </a:ext>
            </a:extLst>
          </p:cNvPr>
          <p:cNvSpPr txBox="1">
            <a:spLocks/>
          </p:cNvSpPr>
          <p:nvPr/>
        </p:nvSpPr>
        <p:spPr>
          <a:xfrm>
            <a:off x="10552672" y="5239266"/>
            <a:ext cx="13536950" cy="6106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defTabSz="584200" hangingPunct="1">
              <a:spcBef>
                <a:spcPts val="800"/>
              </a:spcBef>
              <a:buClr>
                <a:srgbClr val="FF2600"/>
              </a:buClr>
              <a:buSzTx/>
              <a:buFontTx/>
              <a:buNone/>
              <a:defRPr sz="5400" b="1">
                <a:effectLst>
                  <a:outerShdw blurRad="12700" dist="38100" dir="2400000" rotWithShape="0">
                    <a:srgbClr val="000000"/>
                  </a:outerShdw>
                </a:effectLst>
                <a:latin typeface="Cambria"/>
                <a:ea typeface="Cambria"/>
                <a:cs typeface="Cambria"/>
                <a:sym typeface="Cambria"/>
              </a:defRPr>
            </a:pPr>
            <a:r>
              <a:rPr lang="en-US" sz="4800" b="1" baseline="30000" dirty="0">
                <a:solidFill>
                  <a:srgbClr val="0432FF"/>
                </a:solidFill>
                <a:effectLst>
                  <a:outerShdw blurRad="12700" dist="38100" dir="2400000" rotWithShape="0">
                    <a:srgbClr val="000000"/>
                  </a:outerShdw>
                </a:effectLst>
                <a:latin typeface="Cambria"/>
                <a:ea typeface="Cambria"/>
                <a:cs typeface="Cambria"/>
                <a:sym typeface="Cambria"/>
              </a:rPr>
              <a:t>18</a:t>
            </a:r>
            <a:r>
              <a:rPr lang="en-US" sz="4800" b="1" dirty="0">
                <a:effectLst>
                  <a:outerShdw blurRad="12700" dist="38100" dir="2400000" rotWithShape="0">
                    <a:srgbClr val="000000"/>
                  </a:outerShdw>
                </a:effectLst>
                <a:latin typeface="Cambria"/>
                <a:ea typeface="Cambria"/>
                <a:cs typeface="Cambria"/>
                <a:sym typeface="Cambria"/>
              </a:rPr>
              <a:t> I warn everyone who hears the words of the prophecy of this book: if anyone adds to them, God will add to him the plagues described in this book, </a:t>
            </a:r>
            <a:r>
              <a:rPr lang="en-US" sz="4800" b="1" baseline="30000" dirty="0">
                <a:solidFill>
                  <a:srgbClr val="0432FF"/>
                </a:solidFill>
                <a:effectLst>
                  <a:outerShdw blurRad="12700" dist="38100" dir="2400000" rotWithShape="0">
                    <a:srgbClr val="000000"/>
                  </a:outerShdw>
                </a:effectLst>
                <a:latin typeface="Cambria"/>
                <a:ea typeface="Cambria"/>
                <a:cs typeface="Cambria"/>
                <a:sym typeface="Cambria"/>
              </a:rPr>
              <a:t>19</a:t>
            </a:r>
            <a:r>
              <a:rPr lang="en-US" sz="4800" b="1" dirty="0">
                <a:effectLst>
                  <a:outerShdw blurRad="12700" dist="38100" dir="2400000" rotWithShape="0">
                    <a:srgbClr val="000000"/>
                  </a:outerShdw>
                </a:effectLst>
                <a:latin typeface="Cambria"/>
                <a:ea typeface="Cambria"/>
                <a:cs typeface="Cambria"/>
                <a:sym typeface="Cambria"/>
              </a:rPr>
              <a:t> and if anyone takes away from the words of the book of this prophecy, God will take away his share in the tree of life and in the holy city, which are described in this book.</a:t>
            </a:r>
          </a:p>
          <a:p>
            <a:pPr marL="0" indent="0" algn="ctr" defTabSz="584200" hangingPunct="1">
              <a:spcBef>
                <a:spcPts val="800"/>
              </a:spcBef>
              <a:buClr>
                <a:srgbClr val="FF2600"/>
              </a:buClr>
              <a:buSzTx/>
              <a:buFontTx/>
              <a:buNone/>
              <a:defRPr sz="5400" b="1">
                <a:effectLst>
                  <a:outerShdw blurRad="12700" dist="38100" dir="2400000" rotWithShape="0">
                    <a:srgbClr val="000000"/>
                  </a:outerShdw>
                </a:effectLst>
                <a:latin typeface="Cambria"/>
                <a:ea typeface="Cambria"/>
                <a:cs typeface="Cambria"/>
                <a:sym typeface="Cambria"/>
              </a:defRPr>
            </a:pPr>
            <a:r>
              <a:rPr lang="en-US" sz="4800" b="1" dirty="0">
                <a:solidFill>
                  <a:srgbClr val="0432FF"/>
                </a:solidFill>
                <a:effectLst>
                  <a:outerShdw blurRad="12700" dist="38100" dir="2400000" rotWithShape="0">
                    <a:srgbClr val="000000"/>
                  </a:outerShdw>
                </a:effectLst>
                <a:latin typeface="Cambria"/>
                <a:ea typeface="Cambria"/>
                <a:cs typeface="Cambria"/>
                <a:sym typeface="Cambria"/>
              </a:rPr>
              <a:t>— Revelation 22:18–19; ESV</a:t>
            </a:r>
          </a:p>
        </p:txBody>
      </p:sp>
    </p:spTree>
    <p:extLst>
      <p:ext uri="{BB962C8B-B14F-4D97-AF65-F5344CB8AC3E}">
        <p14:creationId xmlns:p14="http://schemas.microsoft.com/office/powerpoint/2010/main" val="15997568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riangle"/>
          <p:cNvSpPr/>
          <p:nvPr/>
        </p:nvSpPr>
        <p:spPr>
          <a:xfrm rot="5400000">
            <a:off x="2310738" y="2094771"/>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D47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3" name="Observations re: Interpretation"/>
          <p:cNvSpPr txBox="1">
            <a:spLocks noGrp="1"/>
          </p:cNvSpPr>
          <p:nvPr>
            <p:ph type="title" idx="4294967295"/>
          </p:nvPr>
        </p:nvSpPr>
        <p:spPr>
          <a:xfrm>
            <a:off x="17726" y="609600"/>
            <a:ext cx="24366274" cy="1910226"/>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Observations re: Interpretation</a:t>
            </a:r>
          </a:p>
        </p:txBody>
      </p:sp>
      <p:sp>
        <p:nvSpPr>
          <p:cNvPr id="164" name="Interpretation is the responsibility of the individual."/>
          <p:cNvSpPr txBox="1">
            <a:spLocks noGrp="1"/>
          </p:cNvSpPr>
          <p:nvPr>
            <p:ph type="body" sz="quarter" idx="4294967295"/>
          </p:nvPr>
        </p:nvSpPr>
        <p:spPr>
          <a:xfrm>
            <a:off x="2104363" y="4083959"/>
            <a:ext cx="21338449" cy="1051951"/>
          </a:xfrm>
          <a:prstGeom prst="rect">
            <a:avLst/>
          </a:prstGeom>
        </p:spPr>
        <p:txBody>
          <a:bodyPr anchor="t">
            <a:noAutofit/>
          </a:bodyPr>
          <a:lstStyle>
            <a:lvl1pPr marL="0" indent="0" defTabSz="584200">
              <a:spcBef>
                <a:spcPts val="800"/>
              </a:spcBef>
              <a:buSzTx/>
              <a:buNone/>
              <a:defRPr sz="550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Interpretation is the responsibility of the individual.</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riangle"/>
          <p:cNvSpPr/>
          <p:nvPr/>
        </p:nvSpPr>
        <p:spPr>
          <a:xfrm rot="5400000">
            <a:off x="2310738" y="5725516"/>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D47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2" name="Triangle"/>
          <p:cNvSpPr/>
          <p:nvPr/>
        </p:nvSpPr>
        <p:spPr>
          <a:xfrm rot="5400000">
            <a:off x="2310738" y="2094771"/>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D47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3" name="Observations re: Interpretation"/>
          <p:cNvSpPr txBox="1">
            <a:spLocks noGrp="1"/>
          </p:cNvSpPr>
          <p:nvPr>
            <p:ph type="title" idx="4294967295"/>
          </p:nvPr>
        </p:nvSpPr>
        <p:spPr>
          <a:xfrm>
            <a:off x="17726" y="609600"/>
            <a:ext cx="24366274" cy="1910226"/>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Observations re: Interpretation</a:t>
            </a:r>
          </a:p>
        </p:txBody>
      </p:sp>
      <p:sp>
        <p:nvSpPr>
          <p:cNvPr id="164" name="Interpretation is the responsibility of the individual."/>
          <p:cNvSpPr txBox="1">
            <a:spLocks noGrp="1"/>
          </p:cNvSpPr>
          <p:nvPr>
            <p:ph type="body" sz="quarter" idx="4294967295"/>
          </p:nvPr>
        </p:nvSpPr>
        <p:spPr>
          <a:xfrm>
            <a:off x="2104363" y="4083959"/>
            <a:ext cx="21338449" cy="1051951"/>
          </a:xfrm>
          <a:prstGeom prst="rect">
            <a:avLst/>
          </a:prstGeom>
        </p:spPr>
        <p:txBody>
          <a:bodyPr anchor="t">
            <a:noAutofit/>
          </a:bodyPr>
          <a:lstStyle>
            <a:lvl1pPr marL="0" indent="0" defTabSz="584200">
              <a:spcBef>
                <a:spcPts val="800"/>
              </a:spcBef>
              <a:buSzTx/>
              <a:buNone/>
              <a:defRPr sz="550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Interpretation is the responsibility of the individual.</a:t>
            </a:r>
          </a:p>
        </p:txBody>
      </p:sp>
      <p:sp>
        <p:nvSpPr>
          <p:cNvPr id="165" name="God’s word is truth, not my interpretation."/>
          <p:cNvSpPr txBox="1"/>
          <p:nvPr/>
        </p:nvSpPr>
        <p:spPr>
          <a:xfrm>
            <a:off x="2104363" y="7714704"/>
            <a:ext cx="21338449" cy="1051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584200">
              <a:spcBef>
                <a:spcPts val="800"/>
              </a:spcBef>
              <a:defRPr sz="5500" b="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God’s word is truth, not my interpretation.</a:t>
            </a:r>
          </a:p>
        </p:txBody>
      </p:sp>
      <p:sp>
        <p:nvSpPr>
          <p:cNvPr id="3" name="TextBox 2">
            <a:extLst>
              <a:ext uri="{FF2B5EF4-FFF2-40B4-BE49-F238E27FC236}">
                <a16:creationId xmlns:a16="http://schemas.microsoft.com/office/drawing/2014/main" id="{80717921-C56E-6C7A-9483-E66C3D96DDA2}"/>
              </a:ext>
            </a:extLst>
          </p:cNvPr>
          <p:cNvSpPr txBox="1"/>
          <p:nvPr/>
        </p:nvSpPr>
        <p:spPr>
          <a:xfrm>
            <a:off x="10484707" y="9531498"/>
            <a:ext cx="11979876" cy="3139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600" dirty="0">
                <a:effectLst/>
              </a:rPr>
              <a:t>“Sanctify them in the truth; your word is truth.”</a:t>
            </a:r>
          </a:p>
          <a:p>
            <a:r>
              <a:rPr lang="en-US" sz="6600" dirty="0">
                <a:solidFill>
                  <a:srgbClr val="0432FF"/>
                </a:solidFill>
              </a:rPr>
              <a:t>-- John 17:17</a:t>
            </a:r>
            <a:endParaRPr lang="en-US" sz="6000" dirty="0">
              <a:solidFill>
                <a:srgbClr val="0432FF"/>
              </a:solidFill>
            </a:endParaRPr>
          </a:p>
        </p:txBody>
      </p:sp>
    </p:spTree>
    <p:extLst>
      <p:ext uri="{BB962C8B-B14F-4D97-AF65-F5344CB8AC3E}">
        <p14:creationId xmlns:p14="http://schemas.microsoft.com/office/powerpoint/2010/main" val="10303724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riangle"/>
          <p:cNvSpPr/>
          <p:nvPr/>
        </p:nvSpPr>
        <p:spPr>
          <a:xfrm rot="5400000">
            <a:off x="2310738" y="5725516"/>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D47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2" name="Triangle"/>
          <p:cNvSpPr/>
          <p:nvPr/>
        </p:nvSpPr>
        <p:spPr>
          <a:xfrm rot="5400000">
            <a:off x="2310738" y="2094771"/>
            <a:ext cx="3243264" cy="48683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D47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3" name="Observations re: Interpretation"/>
          <p:cNvSpPr txBox="1">
            <a:spLocks noGrp="1"/>
          </p:cNvSpPr>
          <p:nvPr>
            <p:ph type="title" idx="4294967295"/>
          </p:nvPr>
        </p:nvSpPr>
        <p:spPr>
          <a:xfrm>
            <a:off x="17726" y="609600"/>
            <a:ext cx="24366274" cy="1910226"/>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Observations re: Interpretation</a:t>
            </a:r>
          </a:p>
        </p:txBody>
      </p:sp>
      <p:sp>
        <p:nvSpPr>
          <p:cNvPr id="164" name="Interpretation is the responsibility of the individual."/>
          <p:cNvSpPr txBox="1">
            <a:spLocks noGrp="1"/>
          </p:cNvSpPr>
          <p:nvPr>
            <p:ph type="body" sz="quarter" idx="4294967295"/>
          </p:nvPr>
        </p:nvSpPr>
        <p:spPr>
          <a:xfrm>
            <a:off x="2104363" y="4083959"/>
            <a:ext cx="21338449" cy="1051951"/>
          </a:xfrm>
          <a:prstGeom prst="rect">
            <a:avLst/>
          </a:prstGeom>
        </p:spPr>
        <p:txBody>
          <a:bodyPr anchor="t">
            <a:noAutofit/>
          </a:bodyPr>
          <a:lstStyle>
            <a:lvl1pPr marL="0" indent="0" defTabSz="584200">
              <a:spcBef>
                <a:spcPts val="800"/>
              </a:spcBef>
              <a:buSzTx/>
              <a:buNone/>
              <a:defRPr sz="550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Interpretation is the responsibility of the individual.</a:t>
            </a:r>
          </a:p>
        </p:txBody>
      </p:sp>
      <p:sp>
        <p:nvSpPr>
          <p:cNvPr id="165" name="God’s word is truth, not my interpretation."/>
          <p:cNvSpPr txBox="1"/>
          <p:nvPr/>
        </p:nvSpPr>
        <p:spPr>
          <a:xfrm>
            <a:off x="2104363" y="7714704"/>
            <a:ext cx="21338449" cy="1051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defTabSz="584200">
              <a:spcBef>
                <a:spcPts val="800"/>
              </a:spcBef>
              <a:defRPr sz="5500" b="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God’s word is truth, not my interpretation.</a:t>
            </a:r>
          </a:p>
        </p:txBody>
      </p:sp>
      <p:sp>
        <p:nvSpPr>
          <p:cNvPr id="166" name="Triangle"/>
          <p:cNvSpPr/>
          <p:nvPr/>
        </p:nvSpPr>
        <p:spPr>
          <a:xfrm rot="5400000">
            <a:off x="2310738" y="9356261"/>
            <a:ext cx="3243264" cy="486833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D47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7" name="We have the tools to interpret Scripture."/>
          <p:cNvSpPr txBox="1"/>
          <p:nvPr/>
        </p:nvSpPr>
        <p:spPr>
          <a:xfrm>
            <a:off x="2104363" y="11345449"/>
            <a:ext cx="16957544" cy="8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defTabSz="584200">
              <a:spcBef>
                <a:spcPts val="800"/>
              </a:spcBef>
              <a:defRPr sz="5500" b="0">
                <a:solidFill>
                  <a:srgbClr val="011993"/>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We have the tools to interpret Scripture.</a:t>
            </a:r>
          </a:p>
        </p:txBody>
      </p:sp>
    </p:spTree>
    <p:extLst>
      <p:ext uri="{BB962C8B-B14F-4D97-AF65-F5344CB8AC3E}">
        <p14:creationId xmlns:p14="http://schemas.microsoft.com/office/powerpoint/2010/main" val="39521482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Obeying the…"/>
          <p:cNvSpPr txBox="1">
            <a:spLocks noGrp="1"/>
          </p:cNvSpPr>
          <p:nvPr>
            <p:ph type="title" idx="4294967295"/>
          </p:nvPr>
        </p:nvSpPr>
        <p:spPr>
          <a:xfrm>
            <a:off x="17336765" y="510317"/>
            <a:ext cx="6449070" cy="4424237"/>
          </a:xfrm>
          <a:prstGeom prst="rect">
            <a:avLst/>
          </a:prstGeom>
          <a:solidFill>
            <a:srgbClr val="FFFC79"/>
          </a:solidFill>
          <a:effectLst>
            <a:outerShdw blurRad="50800" dist="190500" dir="2700000" rotWithShape="0">
              <a:srgbClr val="000000"/>
            </a:outerShdw>
          </a:effectLst>
        </p:spPr>
        <p:txBody>
          <a:bodyPr lIns="38100" tIns="38100" rIns="38100" bIns="38100">
            <a:noAutofit/>
          </a:bodyPr>
          <a:lstStyle/>
          <a:p>
            <a:pPr defTabSz="914400">
              <a:defRPr sz="9500">
                <a:solidFill>
                  <a:srgbClr val="73FA41"/>
                </a:solidFill>
                <a:effectLst>
                  <a:outerShdw blurRad="12700" dist="38100" dir="2400000" rotWithShape="0">
                    <a:srgbClr val="000000"/>
                  </a:outerShdw>
                </a:effectLst>
                <a:uFill>
                  <a:solidFill>
                    <a:srgbClr val="73FA41"/>
                  </a:solidFill>
                </a:uFill>
                <a:latin typeface="Times New Roman"/>
                <a:ea typeface="Times New Roman"/>
                <a:cs typeface="Times New Roman"/>
                <a:sym typeface="Times New Roman"/>
              </a:defRPr>
            </a:pPr>
            <a:r>
              <a:rPr b="1">
                <a:solidFill>
                  <a:srgbClr val="0433FF"/>
                </a:solidFill>
                <a:uFill>
                  <a:solidFill>
                    <a:srgbClr val="0433FF"/>
                  </a:solidFill>
                </a:uFill>
              </a:rPr>
              <a:t> Obeying the</a:t>
            </a:r>
          </a:p>
          <a:p>
            <a:pPr defTabSz="914400">
              <a:defRPr sz="9500">
                <a:solidFill>
                  <a:srgbClr val="73FA41"/>
                </a:solidFill>
                <a:effectLst>
                  <a:outerShdw blurRad="12700" dist="38100" dir="2400000" rotWithShape="0">
                    <a:srgbClr val="000000"/>
                  </a:outerShdw>
                </a:effectLst>
                <a:uFill>
                  <a:solidFill>
                    <a:srgbClr val="73FA41"/>
                  </a:solidFill>
                </a:uFill>
                <a:latin typeface="Times New Roman"/>
                <a:ea typeface="Times New Roman"/>
                <a:cs typeface="Times New Roman"/>
                <a:sym typeface="Times New Roman"/>
              </a:defRPr>
            </a:pPr>
            <a:r>
              <a:rPr b="1">
                <a:solidFill>
                  <a:srgbClr val="0433FF"/>
                </a:solidFill>
                <a:uFill>
                  <a:solidFill>
                    <a:srgbClr val="0433FF"/>
                  </a:solidFill>
                </a:uFill>
              </a:rPr>
              <a:t>Gospel</a:t>
            </a:r>
          </a:p>
        </p:txBody>
      </p:sp>
      <p:sp>
        <p:nvSpPr>
          <p:cNvPr id="170" name="Hear the gospel…"/>
          <p:cNvSpPr txBox="1">
            <a:spLocks noGrp="1"/>
          </p:cNvSpPr>
          <p:nvPr>
            <p:ph type="body" sz="quarter" idx="4294967295"/>
          </p:nvPr>
        </p:nvSpPr>
        <p:spPr>
          <a:xfrm>
            <a:off x="16332200" y="11833175"/>
            <a:ext cx="8458200" cy="1882825"/>
          </a:xfrm>
          <a:prstGeom prst="rect">
            <a:avLst/>
          </a:prstGeom>
        </p:spPr>
        <p:txBody>
          <a:bodyPr lIns="38100" tIns="38100" rIns="38100" bIns="38100" anchor="t">
            <a:noAutofit/>
          </a:bodyPr>
          <a:lstStyle/>
          <a:p>
            <a:pPr marL="342900" indent="-342900" algn="ctr" defTabSz="914400">
              <a:lnSpc>
                <a:spcPct val="70000"/>
              </a:lnSpc>
              <a:spcBef>
                <a:spcPts val="1400"/>
              </a:spcBef>
              <a:buClr>
                <a:srgbClr val="000000"/>
              </a:buClr>
              <a:buSzTx/>
              <a:buNone/>
              <a:defRPr sz="3200">
                <a:solidFill>
                  <a:srgbClr val="FFFFFF"/>
                </a:solidFill>
                <a:uFill>
                  <a:solidFill>
                    <a:srgbClr val="FFFFFF"/>
                  </a:solidFill>
                </a:uFill>
                <a:latin typeface="Times New Roman"/>
                <a:ea typeface="Times New Roman"/>
                <a:cs typeface="Times New Roman"/>
                <a:sym typeface="Times New Roman"/>
              </a:defRPr>
            </a:pPr>
            <a:r>
              <a:rPr sz="6000" b="1">
                <a:solidFill>
                  <a:srgbClr val="000000"/>
                </a:solidFill>
                <a:effectLst>
                  <a:outerShdw blurRad="38100" dist="38100" dir="2700000" rotWithShape="0">
                    <a:srgbClr val="000000">
                      <a:alpha val="43137"/>
                    </a:srgbClr>
                  </a:outerShdw>
                </a:effectLst>
                <a:uFill>
                  <a:solidFill>
                    <a:srgbClr val="000000"/>
                  </a:solidFill>
                </a:uFill>
              </a:rPr>
              <a:t>Hear the gospel</a:t>
            </a:r>
            <a:r>
              <a:rPr sz="6000">
                <a:solidFill>
                  <a:srgbClr val="000000"/>
                </a:solidFill>
                <a:effectLst>
                  <a:outerShdw blurRad="38100" dist="38100" dir="2700000" rotWithShape="0">
                    <a:srgbClr val="000000">
                      <a:alpha val="43137"/>
                    </a:srgbClr>
                  </a:outerShdw>
                </a:effectLst>
                <a:uFill>
                  <a:solidFill>
                    <a:srgbClr val="000000"/>
                  </a:solidFill>
                </a:uFill>
              </a:rPr>
              <a:t> </a:t>
            </a:r>
          </a:p>
          <a:p>
            <a:pPr marL="342900" indent="-342900" algn="ctr" defTabSz="914400">
              <a:lnSpc>
                <a:spcPct val="70000"/>
              </a:lnSpc>
              <a:spcBef>
                <a:spcPts val="1000"/>
              </a:spcBef>
              <a:buClr>
                <a:srgbClr val="AB1500"/>
              </a:buClr>
              <a:buSzTx/>
              <a:buNone/>
              <a:defRPr sz="3200">
                <a:solidFill>
                  <a:srgbClr val="FFFFFF"/>
                </a:solidFill>
                <a:uFill>
                  <a:solidFill>
                    <a:srgbClr val="FFFFFF"/>
                  </a:solidFill>
                </a:uFill>
                <a:latin typeface="Times New Roman"/>
                <a:ea typeface="Times New Roman"/>
                <a:cs typeface="Times New Roman"/>
                <a:sym typeface="Times New Roman"/>
              </a:defRPr>
            </a:pPr>
            <a:r>
              <a:rPr sz="4400" b="1">
                <a:solidFill>
                  <a:srgbClr val="AB1500"/>
                </a:solidFill>
                <a:effectLst>
                  <a:outerShdw blurRad="38100" dist="38100" dir="2700000" rotWithShape="0">
                    <a:srgbClr val="000000">
                      <a:alpha val="43137"/>
                    </a:srgbClr>
                  </a:outerShdw>
                </a:effectLst>
                <a:uFill>
                  <a:solidFill>
                    <a:srgbClr val="AB1500"/>
                  </a:solidFill>
                </a:uFill>
              </a:rPr>
              <a:t>Romans 10:17</a:t>
            </a:r>
          </a:p>
        </p:txBody>
      </p:sp>
      <p:sp>
        <p:nvSpPr>
          <p:cNvPr id="171" name="Believe in Jesus…"/>
          <p:cNvSpPr txBox="1"/>
          <p:nvPr/>
        </p:nvSpPr>
        <p:spPr>
          <a:xfrm>
            <a:off x="13074650" y="9516709"/>
            <a:ext cx="8470900" cy="171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marL="342900" indent="-342900" defTabSz="914400">
              <a:lnSpc>
                <a:spcPct val="70000"/>
              </a:lnSpc>
              <a:spcBef>
                <a:spcPts val="1400"/>
              </a:spcBef>
              <a:buClr>
                <a:srgbClr val="000000"/>
              </a:buClr>
              <a:defRPr sz="1800" b="0">
                <a:solidFill>
                  <a:srgbClr val="FFFFFF"/>
                </a:solidFill>
                <a:uFill>
                  <a:solidFill>
                    <a:srgbClr val="FFFFFF"/>
                  </a:solidFill>
                </a:uFill>
                <a:latin typeface="Times New Roman"/>
                <a:ea typeface="Times New Roman"/>
                <a:cs typeface="Times New Roman"/>
                <a:sym typeface="Times New Roman"/>
              </a:defRPr>
            </a:pPr>
            <a:r>
              <a:rPr sz="6000" b="1">
                <a:solidFill>
                  <a:srgbClr val="000000"/>
                </a:solidFill>
                <a:effectLst>
                  <a:outerShdw blurRad="38100" dist="38100" dir="2700000" rotWithShape="0">
                    <a:srgbClr val="000000">
                      <a:alpha val="43137"/>
                    </a:srgbClr>
                  </a:outerShdw>
                </a:effectLst>
                <a:uFill>
                  <a:solidFill>
                    <a:srgbClr val="000000"/>
                  </a:solidFill>
                </a:uFill>
              </a:rPr>
              <a:t>Believe in Jesus</a:t>
            </a:r>
          </a:p>
          <a:p>
            <a:pPr marL="342900" indent="-342900" defTabSz="914400">
              <a:lnSpc>
                <a:spcPct val="70000"/>
              </a:lnSpc>
              <a:spcBef>
                <a:spcPts val="1000"/>
              </a:spcBef>
              <a:buClr>
                <a:srgbClr val="AB1500"/>
              </a:buClr>
              <a:defRPr sz="1800" b="0">
                <a:solidFill>
                  <a:srgbClr val="FFFFFF"/>
                </a:solidFill>
                <a:uFill>
                  <a:solidFill>
                    <a:srgbClr val="FFFFFF"/>
                  </a:solidFill>
                </a:uFill>
                <a:latin typeface="Times New Roman"/>
                <a:ea typeface="Times New Roman"/>
                <a:cs typeface="Times New Roman"/>
                <a:sym typeface="Times New Roman"/>
              </a:defRPr>
            </a:pPr>
            <a:r>
              <a:rPr sz="4400" b="1">
                <a:solidFill>
                  <a:srgbClr val="AB1500"/>
                </a:solidFill>
                <a:effectLst>
                  <a:outerShdw blurRad="38100" dist="38100" dir="2700000" rotWithShape="0">
                    <a:srgbClr val="000000">
                      <a:alpha val="43137"/>
                    </a:srgbClr>
                  </a:outerShdw>
                </a:effectLst>
                <a:uFill>
                  <a:solidFill>
                    <a:srgbClr val="AB1500"/>
                  </a:solidFill>
                </a:uFill>
              </a:rPr>
              <a:t>Mark 16:16; Hebrews 11:6</a:t>
            </a:r>
          </a:p>
        </p:txBody>
      </p:sp>
      <p:sp>
        <p:nvSpPr>
          <p:cNvPr id="172" name="Repent of your sins…"/>
          <p:cNvSpPr txBox="1"/>
          <p:nvPr/>
        </p:nvSpPr>
        <p:spPr>
          <a:xfrm>
            <a:off x="10445750" y="6817630"/>
            <a:ext cx="8470900" cy="171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marL="342900" indent="-342900" defTabSz="914400">
              <a:lnSpc>
                <a:spcPct val="70000"/>
              </a:lnSpc>
              <a:spcBef>
                <a:spcPts val="1400"/>
              </a:spcBef>
              <a:buClr>
                <a:srgbClr val="000000"/>
              </a:buClr>
              <a:defRPr sz="1800" b="0">
                <a:solidFill>
                  <a:srgbClr val="FFFFFF"/>
                </a:solidFill>
                <a:uFill>
                  <a:solidFill>
                    <a:srgbClr val="FFFFFF"/>
                  </a:solidFill>
                </a:uFill>
                <a:latin typeface="Times New Roman"/>
                <a:ea typeface="Times New Roman"/>
                <a:cs typeface="Times New Roman"/>
                <a:sym typeface="Times New Roman"/>
              </a:defRPr>
            </a:pPr>
            <a:r>
              <a:rPr sz="6000" b="1">
                <a:solidFill>
                  <a:srgbClr val="000000"/>
                </a:solidFill>
                <a:effectLst>
                  <a:outerShdw blurRad="38100" dist="38100" dir="2700000" rotWithShape="0">
                    <a:srgbClr val="000000">
                      <a:alpha val="43137"/>
                    </a:srgbClr>
                  </a:outerShdw>
                </a:effectLst>
                <a:uFill>
                  <a:solidFill>
                    <a:srgbClr val="000000"/>
                  </a:solidFill>
                </a:uFill>
              </a:rPr>
              <a:t>Repent of your sins</a:t>
            </a:r>
          </a:p>
          <a:p>
            <a:pPr marL="342900" indent="-342900" defTabSz="914400">
              <a:lnSpc>
                <a:spcPct val="70000"/>
              </a:lnSpc>
              <a:spcBef>
                <a:spcPts val="1000"/>
              </a:spcBef>
              <a:buClr>
                <a:srgbClr val="AB1500"/>
              </a:buClr>
              <a:defRPr sz="1800" b="0">
                <a:solidFill>
                  <a:srgbClr val="FFFFFF"/>
                </a:solidFill>
                <a:uFill>
                  <a:solidFill>
                    <a:srgbClr val="FFFFFF"/>
                  </a:solidFill>
                </a:uFill>
                <a:latin typeface="Times New Roman"/>
                <a:ea typeface="Times New Roman"/>
                <a:cs typeface="Times New Roman"/>
                <a:sym typeface="Times New Roman"/>
              </a:defRPr>
            </a:pPr>
            <a:r>
              <a:rPr sz="4400" b="1">
                <a:solidFill>
                  <a:srgbClr val="AB1500"/>
                </a:solidFill>
                <a:effectLst>
                  <a:outerShdw blurRad="38100" dist="38100" dir="2700000" rotWithShape="0">
                    <a:srgbClr val="000000">
                      <a:alpha val="43137"/>
                    </a:srgbClr>
                  </a:outerShdw>
                </a:effectLst>
                <a:uFill>
                  <a:solidFill>
                    <a:srgbClr val="AB1500"/>
                  </a:solidFill>
                </a:uFill>
              </a:rPr>
              <a:t>Acts 2:38; 17:30</a:t>
            </a:r>
          </a:p>
        </p:txBody>
      </p:sp>
      <p:sp>
        <p:nvSpPr>
          <p:cNvPr id="173" name="Confess your faith…"/>
          <p:cNvSpPr txBox="1"/>
          <p:nvPr/>
        </p:nvSpPr>
        <p:spPr>
          <a:xfrm>
            <a:off x="5283348" y="3596918"/>
            <a:ext cx="11842156" cy="2214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marL="342900" indent="-342900" defTabSz="914400">
              <a:lnSpc>
                <a:spcPct val="70000"/>
              </a:lnSpc>
              <a:spcBef>
                <a:spcPts val="1400"/>
              </a:spcBef>
              <a:buClr>
                <a:srgbClr val="000000"/>
              </a:buClr>
              <a:defRPr sz="1800" b="0">
                <a:solidFill>
                  <a:srgbClr val="FFFFFF"/>
                </a:solidFill>
                <a:uFill>
                  <a:solidFill>
                    <a:srgbClr val="FFFFFF"/>
                  </a:solidFill>
                </a:uFill>
                <a:latin typeface="Times New Roman"/>
                <a:ea typeface="Times New Roman"/>
                <a:cs typeface="Times New Roman"/>
                <a:sym typeface="Times New Roman"/>
              </a:defRPr>
            </a:pPr>
            <a:r>
              <a:rPr sz="6000" b="1">
                <a:solidFill>
                  <a:srgbClr val="000000"/>
                </a:solidFill>
                <a:effectLst>
                  <a:outerShdw blurRad="38100" dist="38100" dir="2700000" rotWithShape="0">
                    <a:srgbClr val="000000">
                      <a:alpha val="43137"/>
                    </a:srgbClr>
                  </a:outerShdw>
                </a:effectLst>
                <a:uFill>
                  <a:solidFill>
                    <a:srgbClr val="000000"/>
                  </a:solidFill>
                </a:uFill>
              </a:rPr>
              <a:t>Confess your faith</a:t>
            </a:r>
          </a:p>
          <a:p>
            <a:pPr marL="342900" indent="-342900" defTabSz="914400">
              <a:lnSpc>
                <a:spcPct val="70000"/>
              </a:lnSpc>
              <a:spcBef>
                <a:spcPts val="1000"/>
              </a:spcBef>
              <a:buClr>
                <a:srgbClr val="008F00"/>
              </a:buClr>
              <a:defRPr sz="1800" b="0">
                <a:solidFill>
                  <a:srgbClr val="FFFFFF"/>
                </a:solidFill>
                <a:uFill>
                  <a:solidFill>
                    <a:srgbClr val="FFFFFF"/>
                  </a:solidFill>
                </a:uFill>
                <a:latin typeface="Times New Roman"/>
                <a:ea typeface="Times New Roman"/>
                <a:cs typeface="Times New Roman"/>
                <a:sym typeface="Times New Roman"/>
              </a:defRPr>
            </a:pPr>
            <a:r>
              <a:rPr sz="4400" b="1">
                <a:solidFill>
                  <a:srgbClr val="008F00"/>
                </a:solidFill>
                <a:effectLst>
                  <a:outerShdw blurRad="38100" dist="38100" dir="2700000" rotWithShape="0">
                    <a:srgbClr val="000000">
                      <a:alpha val="43137"/>
                    </a:srgbClr>
                  </a:outerShdw>
                </a:effectLst>
                <a:uFill>
                  <a:solidFill>
                    <a:srgbClr val="008F00"/>
                  </a:solidFill>
                </a:uFill>
              </a:rPr>
              <a:t>“I believe that Jesus Christ is the Son of God.”</a:t>
            </a:r>
            <a:r>
              <a:rPr sz="6000" b="1">
                <a:solidFill>
                  <a:srgbClr val="008F00"/>
                </a:solidFill>
                <a:effectLst>
                  <a:outerShdw blurRad="38100" dist="38100" dir="2700000" rotWithShape="0">
                    <a:srgbClr val="000000">
                      <a:alpha val="43137"/>
                    </a:srgbClr>
                  </a:outerShdw>
                </a:effectLst>
                <a:uFill>
                  <a:solidFill>
                    <a:srgbClr val="008F00"/>
                  </a:solidFill>
                </a:uFill>
              </a:rPr>
              <a:t> </a:t>
            </a:r>
          </a:p>
          <a:p>
            <a:pPr marL="342900" indent="-342900" defTabSz="914400">
              <a:lnSpc>
                <a:spcPct val="70000"/>
              </a:lnSpc>
              <a:spcBef>
                <a:spcPts val="1000"/>
              </a:spcBef>
              <a:buClr>
                <a:srgbClr val="AB1500"/>
              </a:buClr>
              <a:defRPr sz="1800" b="0">
                <a:solidFill>
                  <a:srgbClr val="FFFFFF"/>
                </a:solidFill>
                <a:uFill>
                  <a:solidFill>
                    <a:srgbClr val="FFFFFF"/>
                  </a:solidFill>
                </a:uFill>
                <a:latin typeface="Times New Roman"/>
                <a:ea typeface="Times New Roman"/>
                <a:cs typeface="Times New Roman"/>
                <a:sym typeface="Times New Roman"/>
              </a:defRPr>
            </a:pPr>
            <a:r>
              <a:rPr sz="4400" b="1">
                <a:solidFill>
                  <a:srgbClr val="AB1500"/>
                </a:solidFill>
                <a:effectLst>
                  <a:outerShdw blurRad="38100" dist="38100" dir="2700000" rotWithShape="0">
                    <a:srgbClr val="000000">
                      <a:alpha val="43137"/>
                    </a:srgbClr>
                  </a:outerShdw>
                </a:effectLst>
                <a:uFill>
                  <a:solidFill>
                    <a:srgbClr val="AB1500"/>
                  </a:solidFill>
                </a:uFill>
              </a:rPr>
              <a:t>Romans 10:9-10</a:t>
            </a:r>
          </a:p>
        </p:txBody>
      </p:sp>
      <p:sp>
        <p:nvSpPr>
          <p:cNvPr id="174" name="Be baptized for the remission of your sins…"/>
          <p:cNvSpPr txBox="1"/>
          <p:nvPr/>
        </p:nvSpPr>
        <p:spPr>
          <a:xfrm>
            <a:off x="2962572" y="510317"/>
            <a:ext cx="10658178" cy="2080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marL="342900" indent="-342900" defTabSz="914400">
              <a:lnSpc>
                <a:spcPct val="70000"/>
              </a:lnSpc>
              <a:spcBef>
                <a:spcPts val="1400"/>
              </a:spcBef>
              <a:buClr>
                <a:srgbClr val="000000"/>
              </a:buClr>
              <a:defRPr sz="1800" b="0">
                <a:solidFill>
                  <a:srgbClr val="FFFFFF"/>
                </a:solidFill>
                <a:uFill>
                  <a:solidFill>
                    <a:srgbClr val="FFFFFF"/>
                  </a:solidFill>
                </a:uFill>
                <a:latin typeface="Times New Roman"/>
                <a:ea typeface="Times New Roman"/>
                <a:cs typeface="Times New Roman"/>
                <a:sym typeface="Times New Roman"/>
              </a:defRPr>
            </a:pPr>
            <a:r>
              <a:rPr sz="6000" b="1">
                <a:solidFill>
                  <a:srgbClr val="000000"/>
                </a:solidFill>
                <a:effectLst>
                  <a:outerShdw blurRad="38100" dist="38100" dir="2700000" rotWithShape="0">
                    <a:srgbClr val="000000">
                      <a:alpha val="43137"/>
                    </a:srgbClr>
                  </a:outerShdw>
                </a:effectLst>
                <a:uFill>
                  <a:solidFill>
                    <a:srgbClr val="000000"/>
                  </a:solidFill>
                </a:uFill>
              </a:rPr>
              <a:t>Be baptized for the remission of your sins</a:t>
            </a:r>
          </a:p>
          <a:p>
            <a:pPr marL="342900" indent="-342900" defTabSz="914400">
              <a:lnSpc>
                <a:spcPct val="70000"/>
              </a:lnSpc>
              <a:spcBef>
                <a:spcPts val="1000"/>
              </a:spcBef>
              <a:buClr>
                <a:srgbClr val="AB1500"/>
              </a:buClr>
              <a:defRPr sz="1800" b="0">
                <a:solidFill>
                  <a:srgbClr val="FFFFFF"/>
                </a:solidFill>
                <a:uFill>
                  <a:solidFill>
                    <a:srgbClr val="FFFFFF"/>
                  </a:solidFill>
                </a:uFill>
                <a:latin typeface="Times New Roman"/>
                <a:ea typeface="Times New Roman"/>
                <a:cs typeface="Times New Roman"/>
                <a:sym typeface="Times New Roman"/>
              </a:defRPr>
            </a:pPr>
            <a:r>
              <a:rPr sz="4400" b="1">
                <a:solidFill>
                  <a:srgbClr val="AB1500"/>
                </a:solidFill>
                <a:effectLst>
                  <a:outerShdw blurRad="38100" dist="38100" dir="2700000" rotWithShape="0">
                    <a:srgbClr val="000000">
                      <a:alpha val="43137"/>
                    </a:srgbClr>
                  </a:outerShdw>
                </a:effectLst>
                <a:uFill>
                  <a:solidFill>
                    <a:srgbClr val="AB1500"/>
                  </a:solidFill>
                </a:uFill>
              </a:rPr>
              <a:t>Mark 16:16; Acts 2:38</a:t>
            </a:r>
          </a:p>
        </p:txBody>
      </p:sp>
      <p:grpSp>
        <p:nvGrpSpPr>
          <p:cNvPr id="177" name="Baptism, which corresponds to this, now saves you, not as a removal of dirt from the body but as an appeal to God for a good conscience, through the resurrection of Jesus Christ,…"/>
          <p:cNvGrpSpPr/>
          <p:nvPr/>
        </p:nvGrpSpPr>
        <p:grpSpPr>
          <a:xfrm>
            <a:off x="763587" y="6629400"/>
            <a:ext cx="9478963" cy="7086601"/>
            <a:chOff x="0" y="0"/>
            <a:chExt cx="9478962" cy="7086600"/>
          </a:xfrm>
        </p:grpSpPr>
        <p:sp>
          <p:nvSpPr>
            <p:cNvPr id="176" name="Baptism, which corresponds to this, now saves you, not as a removal of dirt from the body but as an appeal to God for a good conscience, through the resurrection of Jesus Christ,…"/>
            <p:cNvSpPr txBox="1"/>
            <p:nvPr/>
          </p:nvSpPr>
          <p:spPr>
            <a:xfrm>
              <a:off x="215900" y="139700"/>
              <a:ext cx="9047163" cy="65278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5400">
                  <a:latin typeface="Cambria"/>
                  <a:ea typeface="Cambria"/>
                  <a:cs typeface="Cambria"/>
                  <a:sym typeface="Cambria"/>
                </a:defRPr>
              </a:pPr>
              <a:r>
                <a:t>Baptism, which corresponds to this, now saves you, not as a removal of dirt from the body but as an appeal to God for a good conscience, through the resurrection of Jesus Christ,</a:t>
              </a:r>
            </a:p>
            <a:p>
              <a:pPr>
                <a:defRPr sz="5400">
                  <a:solidFill>
                    <a:srgbClr val="0433FF"/>
                  </a:solidFill>
                  <a:latin typeface="Cambria"/>
                  <a:ea typeface="Cambria"/>
                  <a:cs typeface="Cambria"/>
                  <a:sym typeface="Cambria"/>
                </a:defRPr>
              </a:pPr>
              <a:r>
                <a:t>— 1 Peter 3:21; ESV</a:t>
              </a:r>
            </a:p>
          </p:txBody>
        </p:sp>
        <p:pic>
          <p:nvPicPr>
            <p:cNvPr id="175" name="Baptism, which corresponds to this, now saves you, not as a removal of dirt from the body but as an appeal to God for a good conscience, through the resurrection of Jesus Christ,… Baptism, which corresponds to this, now saves you, not as a removal of dir" descr="Baptism, which corresponds to this, now saves you, not as a removal of dirt from the body but as an appeal to God for a good conscience, through the resurrection of Jesus Christ,… Baptism, which corresponds to this, now saves you, not as a removal of dirt from the body but as an appeal to God for a good conscience, through the resurrection of Jesus Christ,— 1 Peter 3:21; ESV"/>
            <p:cNvPicPr>
              <a:picLocks/>
            </p:cNvPicPr>
            <p:nvPr/>
          </p:nvPicPr>
          <p:blipFill>
            <a:blip r:embed="rId2"/>
            <a:stretch>
              <a:fillRect/>
            </a:stretch>
          </p:blipFill>
          <p:spPr>
            <a:xfrm>
              <a:off x="0" y="0"/>
              <a:ext cx="9478963" cy="7086600"/>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F9340-7CE8-015F-EFBE-5C281D17952A}"/>
              </a:ext>
            </a:extLst>
          </p:cNvPr>
          <p:cNvSpPr/>
          <p:nvPr/>
        </p:nvSpPr>
        <p:spPr>
          <a:xfrm>
            <a:off x="531628" y="12992986"/>
            <a:ext cx="978195" cy="53162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0ABB48-4BC1-66FB-2FA4-532B7735575C}"/>
              </a:ext>
            </a:extLst>
          </p:cNvPr>
          <p:cNvSpPr/>
          <p:nvPr/>
        </p:nvSpPr>
        <p:spPr>
          <a:xfrm>
            <a:off x="0" y="0"/>
            <a:ext cx="11219935" cy="13716000"/>
          </a:xfrm>
          <a:prstGeom prst="rect">
            <a:avLst/>
          </a:prstGeom>
          <a:solidFill>
            <a:srgbClr val="0432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26" name="Picture 2" descr="5 Signs of Dismissive-Avoidant Attachment in Dating Profiles | Psychology  Today">
            <a:extLst>
              <a:ext uri="{FF2B5EF4-FFF2-40B4-BE49-F238E27FC236}">
                <a16:creationId xmlns:a16="http://schemas.microsoft.com/office/drawing/2014/main" id="{DB2AA8B2-FC4A-74A5-CD2C-4D197D0F3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0"/>
            <a:ext cx="13716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143E63-D603-A215-7467-715AF3A25E34}"/>
              </a:ext>
            </a:extLst>
          </p:cNvPr>
          <p:cNvSpPr txBox="1"/>
          <p:nvPr/>
        </p:nvSpPr>
        <p:spPr>
          <a:xfrm>
            <a:off x="1618734" y="4089582"/>
            <a:ext cx="7982465"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chemeClr val="bg1"/>
                </a:solidFill>
                <a:effectLst/>
                <a:uFillTx/>
                <a:latin typeface="Helvetica Neue"/>
                <a:ea typeface="Helvetica Neue"/>
                <a:cs typeface="Helvetica Neue"/>
                <a:sym typeface="Helvetica Neue"/>
              </a:rPr>
              <a:t>That’s just your interpretation!</a:t>
            </a:r>
          </a:p>
        </p:txBody>
      </p:sp>
    </p:spTree>
    <p:extLst>
      <p:ext uri="{BB962C8B-B14F-4D97-AF65-F5344CB8AC3E}">
        <p14:creationId xmlns:p14="http://schemas.microsoft.com/office/powerpoint/2010/main" val="7897468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377560-429B-C8C2-128F-C191E623AC9A}"/>
              </a:ext>
            </a:extLst>
          </p:cNvPr>
          <p:cNvSpPr txBox="1"/>
          <p:nvPr/>
        </p:nvSpPr>
        <p:spPr>
          <a:xfrm>
            <a:off x="2446638" y="1572385"/>
            <a:ext cx="20141513" cy="1109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gn="l">
              <a:spcBef>
                <a:spcPts val="0"/>
              </a:spcBef>
              <a:spcAft>
                <a:spcPts val="0"/>
              </a:spcAft>
            </a:pPr>
            <a:r>
              <a:rPr lang="en-US" sz="4400" i="0" u="none" strike="noStrike" dirty="0">
                <a:solidFill>
                  <a:srgbClr val="000000"/>
                </a:solidFill>
                <a:effectLst/>
                <a:latin typeface="Times New Roman" panose="02020603050405020304" pitchFamily="18" charset="0"/>
                <a:cs typeface="Times New Roman" panose="02020603050405020304" pitchFamily="18" charset="0"/>
              </a:rPr>
              <a:t>From the husband:</a:t>
            </a:r>
          </a:p>
          <a:p>
            <a:pPr marL="0" marR="0" algn="l">
              <a:spcBef>
                <a:spcPts val="0"/>
              </a:spcBef>
              <a:spcAft>
                <a:spcPts val="0"/>
              </a:spcAft>
            </a:pPr>
            <a:endParaRPr lang="en-US" sz="4400" dirty="0">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4400" i="0" u="none" strike="noStrike" dirty="0">
                <a:solidFill>
                  <a:srgbClr val="000000"/>
                </a:solidFill>
                <a:effectLst/>
                <a:latin typeface="Times New Roman" panose="02020603050405020304" pitchFamily="18" charset="0"/>
                <a:cs typeface="Times New Roman" panose="02020603050405020304" pitchFamily="18" charset="0"/>
              </a:rPr>
              <a:t>Most of what you said was untrue and offensive to me, not understanding the Bible is a common </a:t>
            </a:r>
            <a:r>
              <a:rPr lang="en-US" sz="4400" i="0" u="none" strike="noStrike" dirty="0" err="1">
                <a:solidFill>
                  <a:srgbClr val="000000"/>
                </a:solidFill>
                <a:effectLst/>
                <a:latin typeface="Times New Roman" panose="02020603050405020304" pitchFamily="18" charset="0"/>
                <a:cs typeface="Times New Roman" panose="02020603050405020304" pitchFamily="18" charset="0"/>
              </a:rPr>
              <a:t>coc</a:t>
            </a:r>
            <a:r>
              <a:rPr lang="en-US" sz="4400" i="0" u="none" strike="noStrike" dirty="0">
                <a:solidFill>
                  <a:srgbClr val="000000"/>
                </a:solidFill>
                <a:effectLst/>
                <a:latin typeface="Times New Roman" panose="02020603050405020304" pitchFamily="18" charset="0"/>
                <a:cs typeface="Times New Roman" panose="02020603050405020304" pitchFamily="18" charset="0"/>
              </a:rPr>
              <a:t> problem.  You want to believe in works go for it, but I for one believe Jesus Christ is the only way, faith is the way to heaven. Not baptism that’s a work and means you worship the wrong god.  Don’t be deceived by the lies of the devil.  You have to understand the Bible better.  This sounds like a cult, I don’t need baptism to enter heaven.  Good luck telling Jesus I know you were beaten severely but I believe in baptism over faith.  That’s the truth and do not contact me again.</a:t>
            </a:r>
          </a:p>
          <a:p>
            <a:pPr marL="0" marR="0" algn="l">
              <a:spcBef>
                <a:spcPts val="0"/>
              </a:spcBef>
              <a:spcAft>
                <a:spcPts val="0"/>
              </a:spcAft>
            </a:pPr>
            <a:r>
              <a:rPr lang="en-US" sz="4400" i="0" u="none" strike="noStrike" dirty="0">
                <a:solidFill>
                  <a:srgbClr val="000000"/>
                </a:solidFill>
                <a:effectLst/>
                <a:latin typeface="Times New Roman" panose="02020603050405020304" pitchFamily="18" charset="0"/>
                <a:cs typeface="Times New Roman" panose="02020603050405020304" pitchFamily="18" charset="0"/>
              </a:rPr>
              <a:t> </a:t>
            </a:r>
          </a:p>
          <a:p>
            <a:pPr marL="0" marR="0" algn="l">
              <a:spcBef>
                <a:spcPts val="0"/>
              </a:spcBef>
              <a:spcAft>
                <a:spcPts val="0"/>
              </a:spcAft>
            </a:pPr>
            <a:r>
              <a:rPr lang="en-US" sz="4400" dirty="0">
                <a:latin typeface="Times New Roman" panose="02020603050405020304" pitchFamily="18" charset="0"/>
                <a:cs typeface="Times New Roman" panose="02020603050405020304" pitchFamily="18" charset="0"/>
              </a:rPr>
              <a:t>From the wife:</a:t>
            </a:r>
            <a:endParaRPr lang="en-US" sz="4400" i="0" u="none" strike="noStrike" dirty="0">
              <a:solidFill>
                <a:srgbClr val="000000"/>
              </a:solidFill>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4400" i="0" u="none" strike="noStrike" dirty="0">
                <a:solidFill>
                  <a:srgbClr val="000000"/>
                </a:solidFill>
                <a:effectLst/>
                <a:latin typeface="Times New Roman" panose="02020603050405020304" pitchFamily="18" charset="0"/>
                <a:cs typeface="Times New Roman" panose="02020603050405020304" pitchFamily="18" charset="0"/>
              </a:rPr>
              <a:t> </a:t>
            </a:r>
          </a:p>
          <a:p>
            <a:pPr marL="0" marR="0" algn="l">
              <a:spcBef>
                <a:spcPts val="0"/>
              </a:spcBef>
              <a:spcAft>
                <a:spcPts val="0"/>
              </a:spcAft>
            </a:pPr>
            <a:r>
              <a:rPr lang="en-US" sz="4400" i="0" u="none" strike="noStrike" dirty="0">
                <a:solidFill>
                  <a:srgbClr val="000000"/>
                </a:solidFill>
                <a:effectLst/>
                <a:latin typeface="Times New Roman" panose="02020603050405020304" pitchFamily="18" charset="0"/>
                <a:cs typeface="Times New Roman" panose="02020603050405020304" pitchFamily="18" charset="0"/>
              </a:rPr>
              <a:t>I agree.  You came over the whole time talking about what you believe.  I want to know gods will not your opinion.  I do not go by what peoples opinions are.  Your missing the translation part.</a:t>
            </a:r>
          </a:p>
          <a:p>
            <a:pPr marL="0" marR="0" indent="0" algn="ctr" defTabSz="825500" rtl="0" fontAlgn="auto" latinLnBrk="0" hangingPunct="0">
              <a:lnSpc>
                <a:spcPct val="100000"/>
              </a:lnSpc>
              <a:spcBef>
                <a:spcPts val="0"/>
              </a:spcBef>
              <a:spcAft>
                <a:spcPts val="0"/>
              </a:spcAft>
              <a:buClrTx/>
              <a:buSzTx/>
              <a:buFontTx/>
              <a:buNone/>
              <a:tabLst/>
            </a:pPr>
            <a:endParaRPr kumimoji="0" lang="en-US" sz="600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p:txBody>
      </p:sp>
    </p:spTree>
    <p:extLst>
      <p:ext uri="{BB962C8B-B14F-4D97-AF65-F5344CB8AC3E}">
        <p14:creationId xmlns:p14="http://schemas.microsoft.com/office/powerpoint/2010/main" val="34662448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036CC1-F50F-B3DD-F97C-743ABC897323}"/>
              </a:ext>
            </a:extLst>
          </p:cNvPr>
          <p:cNvSpPr txBox="1"/>
          <p:nvPr/>
        </p:nvSpPr>
        <p:spPr>
          <a:xfrm>
            <a:off x="1286936" y="1286934"/>
            <a:ext cx="9241168" cy="9134274"/>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defTabSz="914400" fontAlgn="auto" hangingPunct="1">
              <a:lnSpc>
                <a:spcPct val="90000"/>
              </a:lnSpc>
              <a:spcBef>
                <a:spcPct val="0"/>
              </a:spcBef>
              <a:spcAft>
                <a:spcPts val="600"/>
              </a:spcAft>
              <a:buClrTx/>
              <a:buSzTx/>
              <a:tabLst/>
            </a:pPr>
            <a:r>
              <a:rPr kumimoji="0" lang="en-US" sz="8800" b="1" i="0" u="none" strike="noStrike" kern="1200" cap="none" spc="0" normalizeH="0" baseline="0">
                <a:ln>
                  <a:noFill/>
                </a:ln>
                <a:solidFill>
                  <a:schemeClr val="tx1"/>
                </a:solidFill>
                <a:effectLst/>
                <a:uFillTx/>
                <a:latin typeface="+mj-lt"/>
                <a:ea typeface="+mj-ea"/>
                <a:cs typeface="+mj-cs"/>
                <a:sym typeface="Helvetica Neue"/>
              </a:rPr>
              <a:t>It’s not my interpretation; it’s just what the Bible says!</a:t>
            </a:r>
          </a:p>
        </p:txBody>
      </p:sp>
      <p:pic>
        <p:nvPicPr>
          <p:cNvPr id="2050" name="Picture 2" descr="Don't Be a “That's Just Your Interpretation” Christian - Prepared to Answer">
            <a:extLst>
              <a:ext uri="{FF2B5EF4-FFF2-40B4-BE49-F238E27FC236}">
                <a16:creationId xmlns:a16="http://schemas.microsoft.com/office/drawing/2014/main" id="{8B7D9AFA-0D38-3400-05EF-C4B71F8F7A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8" r="36425"/>
          <a:stretch/>
        </p:blipFill>
        <p:spPr bwMode="auto">
          <a:xfrm>
            <a:off x="12458430" y="10"/>
            <a:ext cx="11925570" cy="13715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145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862153" y="-1"/>
            <a:ext cx="25490500" cy="12650883"/>
            <a:chOff x="0" y="0"/>
            <a:chExt cx="25490499" cy="12650881"/>
          </a:xfrm>
        </p:grpSpPr>
        <p:pic>
          <p:nvPicPr>
            <p:cNvPr id="122"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23"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24"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26"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27" name="Need for Special Revelation"/>
          <p:cNvSpPr txBox="1"/>
          <p:nvPr/>
        </p:nvSpPr>
        <p:spPr>
          <a:xfrm>
            <a:off x="3837545"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128" name="The Bible: Divine Revelation"/>
          <p:cNvSpPr txBox="1"/>
          <p:nvPr/>
        </p:nvSpPr>
        <p:spPr>
          <a:xfrm>
            <a:off x="7126845" y="25145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The Bible: Divine Revelation</a:t>
            </a:r>
          </a:p>
        </p:txBody>
      </p:sp>
      <p:sp>
        <p:nvSpPr>
          <p:cNvPr id="129" name="Inspired:…"/>
          <p:cNvSpPr txBox="1"/>
          <p:nvPr/>
        </p:nvSpPr>
        <p:spPr>
          <a:xfrm>
            <a:off x="10422606"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Inspired: </a:t>
            </a:r>
          </a:p>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All or Just Part?</a:t>
            </a:r>
          </a:p>
        </p:txBody>
      </p:sp>
      <p:sp>
        <p:nvSpPr>
          <p:cNvPr id="130" name="Transmission Process"/>
          <p:cNvSpPr txBox="1"/>
          <p:nvPr/>
        </p:nvSpPr>
        <p:spPr>
          <a:xfrm>
            <a:off x="13527645" y="2857500"/>
            <a:ext cx="4023711"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Transmission Process</a:t>
            </a:r>
          </a:p>
        </p:txBody>
      </p:sp>
      <p:sp>
        <p:nvSpPr>
          <p:cNvPr id="131" name="Interpretation:…"/>
          <p:cNvSpPr txBox="1"/>
          <p:nvPr/>
        </p:nvSpPr>
        <p:spPr>
          <a:xfrm>
            <a:off x="16017898" y="8394700"/>
            <a:ext cx="5649377" cy="243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Interpretation:</a:t>
            </a:r>
          </a:p>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Literal or figurative?</a:t>
            </a:r>
          </a:p>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Cultural?</a:t>
            </a:r>
          </a:p>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Covenant?</a:t>
            </a:r>
          </a:p>
        </p:txBody>
      </p:sp>
      <p:sp>
        <p:nvSpPr>
          <p:cNvPr id="132" name="Authoritative…"/>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133" name="Line"/>
          <p:cNvSpPr/>
          <p:nvPr/>
        </p:nvSpPr>
        <p:spPr>
          <a:xfrm>
            <a:off x="8931829"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4" name="Evidence?"/>
          <p:cNvSpPr txBox="1"/>
          <p:nvPr/>
        </p:nvSpPr>
        <p:spPr>
          <a:xfrm>
            <a:off x="7441052"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135"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6"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137" name="Line"/>
          <p:cNvSpPr/>
          <p:nvPr/>
        </p:nvSpPr>
        <p:spPr>
          <a:xfrm>
            <a:off x="15290197"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8" name="Evidence?"/>
          <p:cNvSpPr txBox="1"/>
          <p:nvPr/>
        </p:nvSpPr>
        <p:spPr>
          <a:xfrm>
            <a:off x="13799420"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139"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0" name="Evidence?"/>
          <p:cNvSpPr txBox="1"/>
          <p:nvPr/>
        </p:nvSpPr>
        <p:spPr>
          <a:xfrm>
            <a:off x="4465959" y="869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141" name="Line"/>
          <p:cNvSpPr/>
          <p:nvPr/>
        </p:nvSpPr>
        <p:spPr>
          <a:xfrm flipV="1">
            <a:off x="12230656"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2" name="Evidence?"/>
          <p:cNvSpPr txBox="1"/>
          <p:nvPr/>
        </p:nvSpPr>
        <p:spPr>
          <a:xfrm>
            <a:off x="10817866" y="869719"/>
            <a:ext cx="2981555"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143" name="Line"/>
          <p:cNvSpPr/>
          <p:nvPr/>
        </p:nvSpPr>
        <p:spPr>
          <a:xfrm flipV="1">
            <a:off x="18764600"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4" name="Evidence?"/>
          <p:cNvSpPr txBox="1"/>
          <p:nvPr/>
        </p:nvSpPr>
        <p:spPr>
          <a:xfrm>
            <a:off x="17351810" y="869719"/>
            <a:ext cx="2981555"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stretch>
            <a:fillRect/>
          </a:stretch>
        </p:blipFill>
        <p:spPr>
          <a:xfrm>
            <a:off x="-1185334" y="18988"/>
            <a:ext cx="26214376" cy="13697011"/>
          </a:xfrm>
          <a:prstGeom prst="rect">
            <a:avLst/>
          </a:prstGeom>
          <a:ln w="12700">
            <a:miter lim="400000"/>
          </a:ln>
        </p:spPr>
      </p:pic>
      <p:sp>
        <p:nvSpPr>
          <p:cNvPr id="147" name="Interpreting the Scriptures"/>
          <p:cNvSpPr txBox="1">
            <a:spLocks noGrp="1"/>
          </p:cNvSpPr>
          <p:nvPr>
            <p:ph type="title" idx="4294967295"/>
          </p:nvPr>
        </p:nvSpPr>
        <p:spPr>
          <a:xfrm>
            <a:off x="3572933" y="1960033"/>
            <a:ext cx="16484601" cy="4357506"/>
          </a:xfrm>
          <a:prstGeom prst="rect">
            <a:avLst/>
          </a:prstGeom>
          <a:effectLst>
            <a:outerShdw blurRad="25400" dist="38100" dir="2700000" rotWithShape="0">
              <a:srgbClr val="000000">
                <a:alpha val="75000"/>
              </a:srgbClr>
            </a:outerShdw>
          </a:effectLst>
        </p:spPr>
        <p:txBody>
          <a:bodyPr anchor="t">
            <a:noAutofit/>
          </a:bodyPr>
          <a:lstStyle>
            <a:lvl1pPr defTabSz="584200">
              <a:defRPr sz="12500">
                <a:solidFill>
                  <a:srgbClr val="FFFB00"/>
                </a:solidFill>
                <a:effectLst>
                  <a:outerShdw blurRad="12700" dist="63500" dir="18900000" rotWithShape="0">
                    <a:srgbClr val="000000"/>
                  </a:outerShdw>
                </a:effectLst>
                <a:latin typeface="Arial Black"/>
                <a:ea typeface="Arial Black"/>
                <a:cs typeface="Arial Black"/>
                <a:sym typeface="Arial Black"/>
              </a:defRPr>
            </a:lvl1pPr>
          </a:lstStyle>
          <a:p>
            <a:r>
              <a:t>Interpreting the Scriptures</a:t>
            </a:r>
          </a:p>
        </p:txBody>
      </p:sp>
      <p:sp>
        <p:nvSpPr>
          <p:cNvPr id="148" name="What Does It Mean?"/>
          <p:cNvSpPr txBox="1">
            <a:spLocks noGrp="1"/>
          </p:cNvSpPr>
          <p:nvPr>
            <p:ph type="body" sz="quarter" idx="4294967295"/>
          </p:nvPr>
        </p:nvSpPr>
        <p:spPr>
          <a:xfrm>
            <a:off x="6959600" y="12163422"/>
            <a:ext cx="10464800" cy="1130301"/>
          </a:xfrm>
          <a:prstGeom prst="rect">
            <a:avLst/>
          </a:prstGeom>
        </p:spPr>
        <p:txBody>
          <a:bodyPr anchor="t">
            <a:noAutofit/>
          </a:bodyPr>
          <a:lstStyle>
            <a:lvl1pPr marL="0" indent="0" algn="ctr" defTabSz="584200">
              <a:spcBef>
                <a:spcPts val="0"/>
              </a:spcBef>
              <a:buSzTx/>
              <a:buNone/>
              <a:defRPr sz="5500" b="1">
                <a:solidFill>
                  <a:srgbClr val="FFFFFF"/>
                </a:solidFill>
                <a:effectLst>
                  <a:outerShdw blurRad="25400" dist="38100" dir="2700000" rotWithShape="0">
                    <a:srgbClr val="000000">
                      <a:alpha val="75000"/>
                    </a:srgbClr>
                  </a:outerShdw>
                </a:effectLst>
                <a:latin typeface="Gill Sans"/>
                <a:ea typeface="Gill Sans"/>
                <a:cs typeface="Gill Sans"/>
                <a:sym typeface="Gill Sans"/>
              </a:defRPr>
            </a:lvl1pPr>
          </a:lstStyle>
          <a:p>
            <a:r>
              <a:t>What Does It Mean?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stretch>
            <a:fillRect/>
          </a:stretch>
        </p:blipFill>
        <p:spPr>
          <a:xfrm>
            <a:off x="566232" y="2111154"/>
            <a:ext cx="9450326" cy="7500259"/>
          </a:xfrm>
          <a:prstGeom prst="rect">
            <a:avLst/>
          </a:prstGeom>
          <a:ln w="12700">
            <a:miter lim="400000"/>
          </a:ln>
        </p:spPr>
      </p:pic>
      <p:sp>
        <p:nvSpPr>
          <p:cNvPr id="151" name="25 And behold, a lawyer stood up to put him to the test, saying, “Teacher, what shall I do to inherit eternal life?” 26 He said to him, “What is written in the Law? How do you read it?” 27 And he answered, “You shall love the Lord your God with all your "/>
          <p:cNvSpPr txBox="1">
            <a:spLocks noGrp="1"/>
          </p:cNvSpPr>
          <p:nvPr>
            <p:ph type="body" idx="4294967295"/>
          </p:nvPr>
        </p:nvSpPr>
        <p:spPr>
          <a:xfrm>
            <a:off x="10653824" y="1140486"/>
            <a:ext cx="13163944" cy="11435028"/>
          </a:xfrm>
          <a:prstGeom prst="rect">
            <a:avLst/>
          </a:prstGeom>
        </p:spPr>
        <p:txBody>
          <a:bodyPr anchor="t">
            <a:noAutofit/>
          </a:bodyPr>
          <a:lstStyle/>
          <a:p>
            <a:pPr marL="0" indent="0" algn="ctr" defTabSz="584200">
              <a:spcBef>
                <a:spcPts val="800"/>
              </a:spcBef>
              <a:buClr>
                <a:srgbClr val="FF2600"/>
              </a:buClr>
              <a:buSzTx/>
              <a:buNone/>
              <a:defRPr sz="5400" b="1">
                <a:effectLst>
                  <a:outerShdw blurRad="12700" dist="38100" dir="2400000" rotWithShape="0">
                    <a:srgbClr val="000000"/>
                  </a:outerShdw>
                </a:effectLst>
                <a:latin typeface="Cambria"/>
                <a:ea typeface="Cambria"/>
                <a:cs typeface="Cambria"/>
                <a:sym typeface="Cambria"/>
              </a:defRPr>
            </a:pPr>
            <a:r>
              <a:rPr baseline="31999" dirty="0">
                <a:solidFill>
                  <a:srgbClr val="0433FF"/>
                </a:solidFill>
              </a:rPr>
              <a:t>25</a:t>
            </a:r>
            <a:r>
              <a:rPr dirty="0"/>
              <a:t> And behold, a lawyer stood up to put him to the test, saying, “Teacher, what shall I do to inherit eternal life?” </a:t>
            </a:r>
            <a:r>
              <a:rPr baseline="31999" dirty="0">
                <a:solidFill>
                  <a:srgbClr val="0433FF"/>
                </a:solidFill>
              </a:rPr>
              <a:t>26</a:t>
            </a:r>
            <a:r>
              <a:rPr dirty="0"/>
              <a:t> He said to him, </a:t>
            </a:r>
            <a:r>
              <a:rPr dirty="0">
                <a:solidFill>
                  <a:schemeClr val="tx1"/>
                </a:solidFill>
              </a:rPr>
              <a:t>“What is written in the Law? How do you read it?” </a:t>
            </a:r>
            <a:r>
              <a:rPr baseline="31999" dirty="0">
                <a:solidFill>
                  <a:srgbClr val="0433FF"/>
                </a:solidFill>
              </a:rPr>
              <a:t>27</a:t>
            </a:r>
            <a:r>
              <a:rPr dirty="0"/>
              <a:t> And he answered, “You shall love the Lord your God with all your heart and with all your soul and with all your strength and with all your mind, and your neighbor as yourself.” </a:t>
            </a:r>
            <a:r>
              <a:rPr baseline="31999" dirty="0">
                <a:solidFill>
                  <a:srgbClr val="0433FF"/>
                </a:solidFill>
              </a:rPr>
              <a:t>28</a:t>
            </a:r>
            <a:r>
              <a:rPr dirty="0"/>
              <a:t> And he said to him, “You have answered correctly; do this, and you will live.” </a:t>
            </a:r>
            <a:r>
              <a:rPr baseline="31999" dirty="0">
                <a:solidFill>
                  <a:srgbClr val="0433FF"/>
                </a:solidFill>
              </a:rPr>
              <a:t>29</a:t>
            </a:r>
            <a:r>
              <a:rPr dirty="0"/>
              <a:t> But he, desiring to justify himself, said to Jesus, “And who is my neighbor?”</a:t>
            </a:r>
          </a:p>
          <a:p>
            <a:pPr marL="0" indent="0" algn="ctr" defTabSz="584200">
              <a:spcBef>
                <a:spcPts val="800"/>
              </a:spcBef>
              <a:buClr>
                <a:srgbClr val="FF2600"/>
              </a:buClr>
              <a:buSzTx/>
              <a:buNone/>
              <a:defRPr sz="5400" b="1">
                <a:solidFill>
                  <a:srgbClr val="0433FF"/>
                </a:solidFill>
                <a:effectLst>
                  <a:outerShdw blurRad="12700" dist="38100" dir="2400000" rotWithShape="0">
                    <a:srgbClr val="000000"/>
                  </a:outerShdw>
                </a:effectLst>
                <a:latin typeface="Cambria"/>
                <a:ea typeface="Cambria"/>
                <a:cs typeface="Cambria"/>
                <a:sym typeface="Cambria"/>
              </a:defRPr>
            </a:pPr>
            <a:r>
              <a:rPr dirty="0"/>
              <a:t>— Luke 10:25–29; ESV</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stretch>
            <a:fillRect/>
          </a:stretch>
        </p:blipFill>
        <p:spPr>
          <a:xfrm>
            <a:off x="566232" y="2111154"/>
            <a:ext cx="9450326" cy="7500259"/>
          </a:xfrm>
          <a:prstGeom prst="rect">
            <a:avLst/>
          </a:prstGeom>
          <a:ln w="12700">
            <a:miter lim="400000"/>
          </a:ln>
        </p:spPr>
      </p:pic>
      <p:sp>
        <p:nvSpPr>
          <p:cNvPr id="151" name="25 And behold, a lawyer stood up to put him to the test, saying, “Teacher, what shall I do to inherit eternal life?” 26 He said to him, “What is written in the Law? How do you read it?” 27 And he answered, “You shall love the Lord your God with all your "/>
          <p:cNvSpPr txBox="1">
            <a:spLocks noGrp="1"/>
          </p:cNvSpPr>
          <p:nvPr>
            <p:ph type="body" idx="4294967295"/>
          </p:nvPr>
        </p:nvSpPr>
        <p:spPr>
          <a:xfrm>
            <a:off x="10653824" y="1140486"/>
            <a:ext cx="13163944" cy="11435028"/>
          </a:xfrm>
          <a:prstGeom prst="rect">
            <a:avLst/>
          </a:prstGeom>
        </p:spPr>
        <p:txBody>
          <a:bodyPr anchor="t">
            <a:noAutofit/>
          </a:bodyPr>
          <a:lstStyle/>
          <a:p>
            <a:pPr marL="0" indent="0" algn="ctr" defTabSz="584200">
              <a:spcBef>
                <a:spcPts val="800"/>
              </a:spcBef>
              <a:buClr>
                <a:srgbClr val="FF2600"/>
              </a:buClr>
              <a:buSzTx/>
              <a:buNone/>
              <a:defRPr sz="5400" b="1">
                <a:effectLst>
                  <a:outerShdw blurRad="12700" dist="38100" dir="2400000" rotWithShape="0">
                    <a:srgbClr val="000000"/>
                  </a:outerShdw>
                </a:effectLst>
                <a:latin typeface="Cambria"/>
                <a:ea typeface="Cambria"/>
                <a:cs typeface="Cambria"/>
                <a:sym typeface="Cambria"/>
              </a:defRPr>
            </a:pPr>
            <a:r>
              <a:rPr baseline="31999" dirty="0">
                <a:solidFill>
                  <a:srgbClr val="0433FF"/>
                </a:solidFill>
              </a:rPr>
              <a:t>25</a:t>
            </a:r>
            <a:r>
              <a:rPr dirty="0"/>
              <a:t> And behold, a lawyer stood up to put him to the test, saying, “Teacher, what shall I do to inherit eternal life?” </a:t>
            </a:r>
            <a:r>
              <a:rPr baseline="31999" dirty="0">
                <a:solidFill>
                  <a:srgbClr val="0433FF"/>
                </a:solidFill>
              </a:rPr>
              <a:t>26</a:t>
            </a:r>
            <a:r>
              <a:rPr dirty="0"/>
              <a:t> He said to him, “</a:t>
            </a:r>
            <a:r>
              <a:rPr dirty="0">
                <a:solidFill>
                  <a:srgbClr val="FF0000"/>
                </a:solidFill>
              </a:rPr>
              <a:t>What is written in the Law? </a:t>
            </a:r>
            <a:r>
              <a:rPr dirty="0">
                <a:solidFill>
                  <a:srgbClr val="0432FF"/>
                </a:solidFill>
              </a:rPr>
              <a:t>How do you read it?” </a:t>
            </a:r>
            <a:r>
              <a:rPr baseline="31999" dirty="0">
                <a:solidFill>
                  <a:srgbClr val="0433FF"/>
                </a:solidFill>
              </a:rPr>
              <a:t>27</a:t>
            </a:r>
            <a:r>
              <a:rPr dirty="0"/>
              <a:t> And he answered, “You shall love the Lord your God with all your heart and with all your soul and with all your strength and with all your mind, and your neighbor as yourself.” </a:t>
            </a:r>
            <a:r>
              <a:rPr baseline="31999" dirty="0">
                <a:solidFill>
                  <a:srgbClr val="0433FF"/>
                </a:solidFill>
              </a:rPr>
              <a:t>28</a:t>
            </a:r>
            <a:r>
              <a:rPr dirty="0"/>
              <a:t> And he said to him, “You have answered correctly; do this, and you will live.” </a:t>
            </a:r>
            <a:r>
              <a:rPr baseline="31999" dirty="0">
                <a:solidFill>
                  <a:srgbClr val="0433FF"/>
                </a:solidFill>
              </a:rPr>
              <a:t>29</a:t>
            </a:r>
            <a:r>
              <a:rPr dirty="0"/>
              <a:t> But he, desiring to justify himself, said to Jesus, “And who is my neighbor?”</a:t>
            </a:r>
          </a:p>
          <a:p>
            <a:pPr marL="0" indent="0" algn="ctr" defTabSz="584200">
              <a:spcBef>
                <a:spcPts val="800"/>
              </a:spcBef>
              <a:buClr>
                <a:srgbClr val="FF2600"/>
              </a:buClr>
              <a:buSzTx/>
              <a:buNone/>
              <a:defRPr sz="5400" b="1">
                <a:solidFill>
                  <a:srgbClr val="0433FF"/>
                </a:solidFill>
                <a:effectLst>
                  <a:outerShdw blurRad="12700" dist="38100" dir="2400000" rotWithShape="0">
                    <a:srgbClr val="000000"/>
                  </a:outerShdw>
                </a:effectLst>
                <a:latin typeface="Cambria"/>
                <a:ea typeface="Cambria"/>
                <a:cs typeface="Cambria"/>
                <a:sym typeface="Cambria"/>
              </a:defRPr>
            </a:pPr>
            <a:r>
              <a:rPr dirty="0"/>
              <a:t>— Luke 10:25–29; ESV</a:t>
            </a:r>
          </a:p>
        </p:txBody>
      </p:sp>
    </p:spTree>
    <p:extLst>
      <p:ext uri="{BB962C8B-B14F-4D97-AF65-F5344CB8AC3E}">
        <p14:creationId xmlns:p14="http://schemas.microsoft.com/office/powerpoint/2010/main" val="391600875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716</TotalTime>
  <Words>1076</Words>
  <Application>Microsoft Macintosh PowerPoint</Application>
  <PresentationFormat>Custom</PresentationFormat>
  <Paragraphs>83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vt:lpstr>
      <vt:lpstr>Helvetica Neue</vt:lpstr>
      <vt:lpstr>Helvetica Neue Light</vt:lpstr>
      <vt:lpstr>Helvetica Neue Medium</vt:lpstr>
      <vt:lpstr>Times New Roman</vt:lpstr>
      <vt:lpstr>White</vt:lpstr>
      <vt:lpstr>Interpreting the Scriptures  April 21, 2024 (#3)    Northwood  Speaker: Allen Dvorak</vt:lpstr>
      <vt:lpstr>PowerPoint Presentation</vt:lpstr>
      <vt:lpstr>PowerPoint Presentation</vt:lpstr>
      <vt:lpstr>PowerPoint Presentation</vt:lpstr>
      <vt:lpstr>PowerPoint Presentation</vt:lpstr>
      <vt:lpstr>PowerPoint Presentation</vt:lpstr>
      <vt:lpstr>Interpreting the Scriptures</vt:lpstr>
      <vt:lpstr>PowerPoint Presentation</vt:lpstr>
      <vt:lpstr>PowerPoint Presentation</vt:lpstr>
      <vt:lpstr>PowerPoint Presentation</vt:lpstr>
      <vt:lpstr>Principles of Interpretation</vt:lpstr>
      <vt:lpstr>Principles of Interpretation</vt:lpstr>
      <vt:lpstr>Principles of Interpretation</vt:lpstr>
      <vt:lpstr>Observations re: Interpretation</vt:lpstr>
      <vt:lpstr>Observations re: Interpretation</vt:lpstr>
      <vt:lpstr>Observations re: Interpretation</vt:lpstr>
      <vt:lpstr> Obeying the Gospel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the Scriptures  January 1, 2023 (pm)    Kelly Spring Road  Speaker: Allen Dvorak</dc:title>
  <cp:lastModifiedBy>Microsoft Office User</cp:lastModifiedBy>
  <cp:revision>5</cp:revision>
  <dcterms:modified xsi:type="dcterms:W3CDTF">2024-04-21T12:53:19Z</dcterms:modified>
</cp:coreProperties>
</file>