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Default Extension="wdp" ContentType="image/vnd.ms-photo"/>
  <Override PartName="/ppt/slideLayouts/slideLayout7.xml" ContentType="application/vnd.openxmlformats-officedocument.presentationml.slideLayout+xml"/>
  <Override PartName="/ppt/slides/slide6.xml" ContentType="application/vnd.openxmlformats-officedocument.presentationml.slide+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id="2147483708" r:id="rId1"/>
  </p:sldMasterIdLst>
  <p:sldIdLst>
    <p:sldId id="256" r:id="rId2"/>
    <p:sldId id="268" r:id="rId3"/>
    <p:sldId id="273" r:id="rId4"/>
    <p:sldId id="276" r:id="rId5"/>
    <p:sldId id="267" r:id="rId6"/>
    <p:sldId id="259" r:id="rId7"/>
    <p:sldId id="277" r:id="rId8"/>
    <p:sldId id="278" r:id="rId9"/>
    <p:sldId id="269" r:id="rId10"/>
    <p:sldId id="266" r:id="rId11"/>
    <p:sldId id="285" r:id="rId12"/>
    <p:sldId id="286" r:id="rId13"/>
    <p:sldId id="28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lrMru>
    <a:srgbClr val="FFFFFF"/>
  </p:clrMru>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7821" autoAdjust="0"/>
    <p:restoredTop sz="94660"/>
  </p:normalViewPr>
  <p:slideViewPr>
    <p:cSldViewPr showGuides="1">
      <p:cViewPr>
        <p:scale>
          <a:sx n="50" d="100"/>
          <a:sy n="50" d="100"/>
        </p:scale>
        <p:origin x="-4552" y="-2456"/>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printerSettings" Target="printerSettings/printerSettings1.bin"/><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pPr/>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51216197"/>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pPr/>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62396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pPr/>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84064037"/>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19EE998-D1C3-4276-8B6F-3AA2A38C4FF0}" type="datetimeFigureOut">
              <a:rPr lang="en-US" smtClean="0"/>
              <a:pPr/>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867817861"/>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19EE998-D1C3-4276-8B6F-3AA2A38C4FF0}" type="datetimeFigureOut">
              <a:rPr lang="en-US" smtClean="0"/>
              <a:pPr/>
              <a:t>10/27/13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09040121"/>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19EE998-D1C3-4276-8B6F-3AA2A38C4FF0}" type="datetimeFigureOut">
              <a:rPr lang="en-US" smtClean="0"/>
              <a:pPr/>
              <a:t>10/27/13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99377025"/>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19EE998-D1C3-4276-8B6F-3AA2A38C4FF0}" type="datetimeFigureOut">
              <a:rPr lang="en-US" smtClean="0"/>
              <a:pPr/>
              <a:t>10/27/13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45050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19EE998-D1C3-4276-8B6F-3AA2A38C4FF0}" type="datetimeFigureOut">
              <a:rPr lang="en-US" smtClean="0"/>
              <a:pPr/>
              <a:t>10/27/13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49905153"/>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9EE998-D1C3-4276-8B6F-3AA2A38C4FF0}" type="datetimeFigureOut">
              <a:rPr lang="en-US" smtClean="0"/>
              <a:pPr/>
              <a:t>10/27/13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587297473"/>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EE998-D1C3-4276-8B6F-3AA2A38C4FF0}" type="datetimeFigureOut">
              <a:rPr lang="en-US" smtClean="0"/>
              <a:pPr/>
              <a:t>10/27/13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234018235"/>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19EE998-D1C3-4276-8B6F-3AA2A38C4FF0}" type="datetimeFigureOut">
              <a:rPr lang="en-US" smtClean="0"/>
              <a:pPr/>
              <a:t>10/27/13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55130827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9EE998-D1C3-4276-8B6F-3AA2A38C4FF0}" type="datetimeFigureOut">
              <a:rPr lang="en-US" smtClean="0"/>
              <a:pPr/>
              <a:t>10/27/13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576220-52FD-4F55-A897-39BB832B8F8D}" type="slidenum">
              <a:rPr lang="en-US" smtClean="0"/>
              <a:pPr/>
              <a:t>‹#›</a:t>
            </a:fld>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72710008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 Id="rId3"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microsoft.com/office/2007/relationships/hdphoto" Target="../media/hdphoto2.wdp"/></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microsoft.com/office/2007/relationships/hdphoto" Target="../media/hdphoto2.wdp"/></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microsoft.com/office/2007/relationships/hdphoto" Target="../media/hdphoto2.wdp"/></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2.jpeg"/><Relationship Id="rId3" Type="http://schemas.microsoft.com/office/2007/relationships/hdphoto" Target="../media/hdphoto2.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2.wdp"/></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2.wdp"/></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 Id="rId3" Type="http://schemas.microsoft.com/office/2007/relationships/hdphoto" Target="../media/hdphoto2.wdp"/></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microsoft.com/office/2007/relationships/hdphoto" Target="../media/hdphoto1.wdp"/></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 Id="rId3"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a:spLocks noGrp="1"/>
          </p:cNvSpPr>
          <p:nvPr>
            <p:ph type="ctrTitle"/>
          </p:nvPr>
        </p:nvSpPr>
        <p:spPr>
          <a:xfrm>
            <a:off x="3314700" y="2267712"/>
            <a:ext cx="5143500" cy="2304288"/>
          </a:xfrm>
        </p:spPr>
        <p:txBody>
          <a:bodyPr>
            <a:normAutofit/>
          </a:bodyPr>
          <a:lstStyle/>
          <a:p>
            <a:r>
              <a:rPr lang="en-US" sz="6000" dirty="0"/>
              <a:t>s</a:t>
            </a:r>
            <a:r>
              <a:rPr lang="en-US" sz="6000" dirty="0" smtClean="0"/>
              <a:t>imply church</a:t>
            </a:r>
            <a:endParaRPr lang="en-US" sz="6000" dirty="0"/>
          </a:p>
        </p:txBody>
      </p:sp>
      <p:pic>
        <p:nvPicPr>
          <p:cNvPr id="1036"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20823" r="6712"/>
          <a:stretch/>
        </p:blipFill>
        <p:spPr bwMode="auto">
          <a:xfrm>
            <a:off x="0" y="0"/>
            <a:ext cx="3314700" cy="685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4134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16" t="18810" r="265" b="31398"/>
          <a:stretch/>
        </p:blipFill>
        <p:spPr bwMode="auto">
          <a:xfrm>
            <a:off x="0" y="-1"/>
            <a:ext cx="9144000" cy="685800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Rounded Rectangle 14"/>
          <p:cNvSpPr/>
          <p:nvPr/>
        </p:nvSpPr>
        <p:spPr>
          <a:xfrm>
            <a:off x="152400" y="685800"/>
            <a:ext cx="8915400" cy="556260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2324100" y="3467100"/>
            <a:ext cx="4495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81000" y="3429000"/>
            <a:ext cx="4038600" cy="1569660"/>
          </a:xfrm>
          <a:prstGeom prst="rect">
            <a:avLst/>
          </a:prstGeom>
          <a:noFill/>
        </p:spPr>
        <p:txBody>
          <a:bodyPr wrap="square" rtlCol="0">
            <a:spAutoFit/>
          </a:bodyPr>
          <a:lstStyle/>
          <a:p>
            <a:pPr algn="ctr">
              <a:spcBef>
                <a:spcPts val="0"/>
              </a:spcBef>
            </a:pPr>
            <a:r>
              <a:rPr lang="en-US" sz="3200" dirty="0" smtClean="0">
                <a:solidFill>
                  <a:schemeClr val="tx1">
                    <a:lumMod val="95000"/>
                    <a:lumOff val="5000"/>
                  </a:schemeClr>
                </a:solidFill>
              </a:rPr>
              <a:t>Waiting till a problem has become a crisis before you seek help.</a:t>
            </a:r>
          </a:p>
        </p:txBody>
      </p:sp>
      <p:sp>
        <p:nvSpPr>
          <p:cNvPr id="17" name="TextBox 16"/>
          <p:cNvSpPr txBox="1"/>
          <p:nvPr/>
        </p:nvSpPr>
        <p:spPr>
          <a:xfrm>
            <a:off x="4724400" y="3459540"/>
            <a:ext cx="4038600" cy="1569660"/>
          </a:xfrm>
          <a:prstGeom prst="rect">
            <a:avLst/>
          </a:prstGeom>
          <a:noFill/>
        </p:spPr>
        <p:txBody>
          <a:bodyPr wrap="square" rtlCol="0">
            <a:spAutoFit/>
          </a:bodyPr>
          <a:lstStyle/>
          <a:p>
            <a:pPr algn="ctr">
              <a:spcBef>
                <a:spcPts val="0"/>
              </a:spcBef>
            </a:pPr>
            <a:r>
              <a:rPr lang="en-US" sz="3200" dirty="0" smtClean="0"/>
              <a:t>Asking for, and following, advice earlier.</a:t>
            </a:r>
          </a:p>
        </p:txBody>
      </p:sp>
      <p:sp>
        <p:nvSpPr>
          <p:cNvPr id="18" name="TextBox 17"/>
          <p:cNvSpPr txBox="1"/>
          <p:nvPr/>
        </p:nvSpPr>
        <p:spPr>
          <a:xfrm>
            <a:off x="381000" y="2045256"/>
            <a:ext cx="4038600" cy="1015663"/>
          </a:xfrm>
          <a:prstGeom prst="rect">
            <a:avLst/>
          </a:prstGeom>
          <a:noFill/>
        </p:spPr>
        <p:txBody>
          <a:bodyPr wrap="square" rtlCol="0">
            <a:spAutoFit/>
          </a:bodyPr>
          <a:lstStyle/>
          <a:p>
            <a:pPr algn="ctr">
              <a:spcBef>
                <a:spcPts val="0"/>
              </a:spcBef>
            </a:pPr>
            <a:r>
              <a:rPr lang="en-US" sz="6000" dirty="0" smtClean="0"/>
              <a:t>Grief</a:t>
            </a:r>
          </a:p>
        </p:txBody>
      </p:sp>
      <p:sp>
        <p:nvSpPr>
          <p:cNvPr id="19" name="TextBox 18"/>
          <p:cNvSpPr txBox="1"/>
          <p:nvPr/>
        </p:nvSpPr>
        <p:spPr>
          <a:xfrm>
            <a:off x="4724400" y="2045256"/>
            <a:ext cx="4038600" cy="1015663"/>
          </a:xfrm>
          <a:prstGeom prst="rect">
            <a:avLst/>
          </a:prstGeom>
          <a:noFill/>
        </p:spPr>
        <p:txBody>
          <a:bodyPr wrap="square" rtlCol="0">
            <a:spAutoFit/>
          </a:bodyPr>
          <a:lstStyle/>
          <a:p>
            <a:pPr algn="ctr">
              <a:spcBef>
                <a:spcPts val="0"/>
              </a:spcBef>
            </a:pPr>
            <a:r>
              <a:rPr lang="en-US" sz="6000" dirty="0" smtClean="0"/>
              <a:t>Joy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53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Effect transition="in" filter="fade">
                                      <p:cBhvr>
                                        <p:cTn id="7" dur="500"/>
                                        <p:tgtEl>
                                          <p:spTgt spid="15"/>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18"/>
                                        </p:tgtEl>
                                        <p:attrNameLst>
                                          <p:attrName>style.visibility</p:attrName>
                                        </p:attrNameLst>
                                      </p:cBhvr>
                                      <p:to>
                                        <p:strVal val="visible"/>
                                      </p:to>
                                    </p:set>
                                    <p:animEffect transition="in" filter="fade">
                                      <p:cBhvr>
                                        <p:cTn id="10" dur="500"/>
                                        <p:tgtEl>
                                          <p:spTgt spid="18"/>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19"/>
                                        </p:tgtEl>
                                        <p:attrNameLst>
                                          <p:attrName>style.visibility</p:attrName>
                                        </p:attrNameLst>
                                      </p:cBhvr>
                                      <p:to>
                                        <p:strVal val="visible"/>
                                      </p:to>
                                    </p:set>
                                    <p:animEffect transition="in" filter="fade">
                                      <p:cBhvr>
                                        <p:cTn id="13" dur="500"/>
                                        <p:tgtEl>
                                          <p:spTgt spid="19"/>
                                        </p:tgtEl>
                                      </p:cBhvr>
                                    </p:animEffect>
                                  </p:childTnLst>
                                </p:cTn>
                              </p:par>
                              <p:par>
                                <p:cTn id="14" presetID="1" presetClass="entr" presetSubtype="0" fill="hold" nodeType="with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2" nodeType="clickEffect">
                                  <p:stCondLst>
                                    <p:cond delay="0"/>
                                  </p:stCondLst>
                                  <p:childTnLst>
                                    <p:set>
                                      <p:cBhvr>
                                        <p:cTn id="19" dur="1" fill="hold">
                                          <p:stCondLst>
                                            <p:cond delay="0"/>
                                          </p:stCondLst>
                                        </p:cTn>
                                        <p:tgtEl>
                                          <p:spTgt spid="14"/>
                                        </p:tgtEl>
                                        <p:attrNameLst>
                                          <p:attrName>style.visibility</p:attrName>
                                        </p:attrNameLst>
                                      </p:cBhvr>
                                      <p:to>
                                        <p:strVal val="visible"/>
                                      </p:to>
                                    </p:set>
                                    <p:animEffect transition="in" filter="slide(fromBottom)">
                                      <p:cBhvr>
                                        <p:cTn id="20" dur="500"/>
                                        <p:tgtEl>
                                          <p:spTgt spid="14"/>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slide(fromBottom)">
                                      <p:cBhvr>
                                        <p:cTn id="25"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14" grpId="2"/>
      <p:bldP spid="17" grpId="0"/>
      <p:bldP spid="18" grpId="0"/>
      <p:bldP spid="19" grpId="0"/>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16" t="18810" r="265" b="31398"/>
          <a:stretch/>
        </p:blipFill>
        <p:spPr bwMode="auto">
          <a:xfrm>
            <a:off x="0" y="-1"/>
            <a:ext cx="9144000" cy="685800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Rounded Rectangle 14"/>
          <p:cNvSpPr/>
          <p:nvPr/>
        </p:nvSpPr>
        <p:spPr>
          <a:xfrm>
            <a:off x="152400" y="685800"/>
            <a:ext cx="8915400" cy="556260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2324100" y="3467100"/>
            <a:ext cx="4495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81000" y="3429000"/>
            <a:ext cx="4038600" cy="584776"/>
          </a:xfrm>
          <a:prstGeom prst="rect">
            <a:avLst/>
          </a:prstGeom>
          <a:noFill/>
        </p:spPr>
        <p:txBody>
          <a:bodyPr wrap="square" rtlCol="0">
            <a:spAutoFit/>
          </a:bodyPr>
          <a:lstStyle/>
          <a:p>
            <a:pPr algn="ctr">
              <a:spcBef>
                <a:spcPts val="0"/>
              </a:spcBef>
            </a:pPr>
            <a:r>
              <a:rPr lang="en-US" sz="3200" dirty="0" smtClean="0"/>
              <a:t>Not coming to dinner.</a:t>
            </a:r>
          </a:p>
        </p:txBody>
      </p:sp>
      <p:sp>
        <p:nvSpPr>
          <p:cNvPr id="17" name="TextBox 16"/>
          <p:cNvSpPr txBox="1"/>
          <p:nvPr/>
        </p:nvSpPr>
        <p:spPr>
          <a:xfrm>
            <a:off x="4724400" y="3452098"/>
            <a:ext cx="4038600" cy="1077218"/>
          </a:xfrm>
          <a:prstGeom prst="rect">
            <a:avLst/>
          </a:prstGeom>
          <a:noFill/>
        </p:spPr>
        <p:txBody>
          <a:bodyPr wrap="square" rtlCol="0">
            <a:spAutoFit/>
          </a:bodyPr>
          <a:lstStyle/>
          <a:p>
            <a:pPr algn="ctr">
              <a:spcBef>
                <a:spcPts val="0"/>
              </a:spcBef>
            </a:pPr>
            <a:r>
              <a:rPr lang="en-US" sz="3200" dirty="0" smtClean="0"/>
              <a:t>Joyful, willing participation</a:t>
            </a:r>
          </a:p>
        </p:txBody>
      </p:sp>
      <p:sp>
        <p:nvSpPr>
          <p:cNvPr id="7" name="TextBox 6"/>
          <p:cNvSpPr txBox="1"/>
          <p:nvPr/>
        </p:nvSpPr>
        <p:spPr>
          <a:xfrm>
            <a:off x="381000" y="2045256"/>
            <a:ext cx="4038600" cy="1015663"/>
          </a:xfrm>
          <a:prstGeom prst="rect">
            <a:avLst/>
          </a:prstGeom>
          <a:noFill/>
        </p:spPr>
        <p:txBody>
          <a:bodyPr wrap="square" rtlCol="0">
            <a:spAutoFit/>
          </a:bodyPr>
          <a:lstStyle/>
          <a:p>
            <a:pPr algn="ctr">
              <a:spcBef>
                <a:spcPts val="0"/>
              </a:spcBef>
            </a:pPr>
            <a:r>
              <a:rPr lang="en-US" sz="6000" dirty="0" smtClean="0"/>
              <a:t>Grief</a:t>
            </a:r>
          </a:p>
        </p:txBody>
      </p:sp>
      <p:sp>
        <p:nvSpPr>
          <p:cNvPr id="8" name="TextBox 7"/>
          <p:cNvSpPr txBox="1"/>
          <p:nvPr/>
        </p:nvSpPr>
        <p:spPr>
          <a:xfrm>
            <a:off x="4724400" y="2045256"/>
            <a:ext cx="4038600" cy="1015663"/>
          </a:xfrm>
          <a:prstGeom prst="rect">
            <a:avLst/>
          </a:prstGeom>
          <a:noFill/>
        </p:spPr>
        <p:txBody>
          <a:bodyPr wrap="square" rtlCol="0">
            <a:spAutoFit/>
          </a:bodyPr>
          <a:lstStyle/>
          <a:p>
            <a:pPr algn="ctr">
              <a:spcBef>
                <a:spcPts val="0"/>
              </a:spcBef>
            </a:pPr>
            <a:r>
              <a:rPr lang="en-US" sz="6000" dirty="0" smtClean="0"/>
              <a:t>Joy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53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Bottom)">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lide(fromBottom)">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16" t="18810" r="265" b="31398"/>
          <a:stretch/>
        </p:blipFill>
        <p:spPr bwMode="auto">
          <a:xfrm>
            <a:off x="0" y="-1"/>
            <a:ext cx="9144000" cy="685800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Rounded Rectangle 14"/>
          <p:cNvSpPr/>
          <p:nvPr/>
        </p:nvSpPr>
        <p:spPr>
          <a:xfrm>
            <a:off x="152400" y="685800"/>
            <a:ext cx="8915400" cy="556260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2324100" y="3467100"/>
            <a:ext cx="4495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81000" y="3452098"/>
            <a:ext cx="4038600" cy="1077218"/>
          </a:xfrm>
          <a:prstGeom prst="rect">
            <a:avLst/>
          </a:prstGeom>
          <a:noFill/>
        </p:spPr>
        <p:txBody>
          <a:bodyPr wrap="square" rtlCol="0">
            <a:spAutoFit/>
          </a:bodyPr>
          <a:lstStyle/>
          <a:p>
            <a:pPr algn="ctr">
              <a:spcBef>
                <a:spcPts val="0"/>
              </a:spcBef>
            </a:pPr>
            <a:r>
              <a:rPr lang="en-US" sz="3200" dirty="0" smtClean="0"/>
              <a:t>Spreading news about problems</a:t>
            </a:r>
          </a:p>
        </p:txBody>
      </p:sp>
      <p:sp>
        <p:nvSpPr>
          <p:cNvPr id="17" name="TextBox 16"/>
          <p:cNvSpPr txBox="1"/>
          <p:nvPr/>
        </p:nvSpPr>
        <p:spPr>
          <a:xfrm>
            <a:off x="4724400" y="3452098"/>
            <a:ext cx="4038600" cy="1077218"/>
          </a:xfrm>
          <a:prstGeom prst="rect">
            <a:avLst/>
          </a:prstGeom>
          <a:noFill/>
        </p:spPr>
        <p:txBody>
          <a:bodyPr wrap="square" rtlCol="0">
            <a:spAutoFit/>
          </a:bodyPr>
          <a:lstStyle/>
          <a:p>
            <a:pPr algn="ctr">
              <a:spcBef>
                <a:spcPts val="0"/>
              </a:spcBef>
            </a:pPr>
            <a:r>
              <a:rPr lang="en-US" sz="3200" dirty="0" smtClean="0"/>
              <a:t>Following Mt 18:15 &amp; Galatians 6:2</a:t>
            </a:r>
          </a:p>
        </p:txBody>
      </p:sp>
      <p:sp>
        <p:nvSpPr>
          <p:cNvPr id="7" name="TextBox 6"/>
          <p:cNvSpPr txBox="1"/>
          <p:nvPr/>
        </p:nvSpPr>
        <p:spPr>
          <a:xfrm>
            <a:off x="381000" y="2045256"/>
            <a:ext cx="4038600" cy="1015663"/>
          </a:xfrm>
          <a:prstGeom prst="rect">
            <a:avLst/>
          </a:prstGeom>
          <a:noFill/>
        </p:spPr>
        <p:txBody>
          <a:bodyPr wrap="square" rtlCol="0">
            <a:spAutoFit/>
          </a:bodyPr>
          <a:lstStyle/>
          <a:p>
            <a:pPr algn="ctr">
              <a:spcBef>
                <a:spcPts val="0"/>
              </a:spcBef>
            </a:pPr>
            <a:r>
              <a:rPr lang="en-US" sz="6000" dirty="0" smtClean="0"/>
              <a:t>Grief</a:t>
            </a:r>
          </a:p>
        </p:txBody>
      </p:sp>
      <p:sp>
        <p:nvSpPr>
          <p:cNvPr id="8" name="TextBox 7"/>
          <p:cNvSpPr txBox="1"/>
          <p:nvPr/>
        </p:nvSpPr>
        <p:spPr>
          <a:xfrm>
            <a:off x="4724400" y="2045256"/>
            <a:ext cx="4038600" cy="1015663"/>
          </a:xfrm>
          <a:prstGeom prst="rect">
            <a:avLst/>
          </a:prstGeom>
          <a:noFill/>
        </p:spPr>
        <p:txBody>
          <a:bodyPr wrap="square" rtlCol="0">
            <a:spAutoFit/>
          </a:bodyPr>
          <a:lstStyle/>
          <a:p>
            <a:pPr algn="ctr">
              <a:spcBef>
                <a:spcPts val="0"/>
              </a:spcBef>
            </a:pPr>
            <a:r>
              <a:rPr lang="en-US" sz="6000" dirty="0" smtClean="0"/>
              <a:t>Joy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53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Bottom)">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lide(fromBottom)">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16" t="18810" r="265" b="31398"/>
          <a:stretch/>
        </p:blipFill>
        <p:spPr bwMode="auto">
          <a:xfrm>
            <a:off x="0" y="-1"/>
            <a:ext cx="9144000" cy="685800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15" name="Rounded Rectangle 14"/>
          <p:cNvSpPr/>
          <p:nvPr/>
        </p:nvSpPr>
        <p:spPr>
          <a:xfrm>
            <a:off x="152400" y="685800"/>
            <a:ext cx="8915400" cy="5562600"/>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0" name="Straight Connector 9"/>
          <p:cNvCxnSpPr/>
          <p:nvPr/>
        </p:nvCxnSpPr>
        <p:spPr>
          <a:xfrm rot="5400000">
            <a:off x="2324100" y="3467100"/>
            <a:ext cx="4495800" cy="1588"/>
          </a:xfrm>
          <a:prstGeom prst="line">
            <a:avLst/>
          </a:prstGeom>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381000" y="3457813"/>
            <a:ext cx="4038600" cy="2062103"/>
          </a:xfrm>
          <a:prstGeom prst="rect">
            <a:avLst/>
          </a:prstGeom>
          <a:noFill/>
        </p:spPr>
        <p:txBody>
          <a:bodyPr wrap="square" rtlCol="0">
            <a:spAutoFit/>
          </a:bodyPr>
          <a:lstStyle/>
          <a:p>
            <a:pPr algn="ctr">
              <a:spcBef>
                <a:spcPts val="0"/>
              </a:spcBef>
            </a:pPr>
            <a:r>
              <a:rPr lang="en-US" sz="3200" dirty="0" smtClean="0"/>
              <a:t>Talking to others, but not the elders, about dissatisfaction or disapproval</a:t>
            </a:r>
          </a:p>
        </p:txBody>
      </p:sp>
      <p:sp>
        <p:nvSpPr>
          <p:cNvPr id="17" name="TextBox 16"/>
          <p:cNvSpPr txBox="1"/>
          <p:nvPr/>
        </p:nvSpPr>
        <p:spPr>
          <a:xfrm>
            <a:off x="4724400" y="3429000"/>
            <a:ext cx="4038600" cy="1077218"/>
          </a:xfrm>
          <a:prstGeom prst="rect">
            <a:avLst/>
          </a:prstGeom>
          <a:noFill/>
        </p:spPr>
        <p:txBody>
          <a:bodyPr wrap="square" rtlCol="0">
            <a:spAutoFit/>
          </a:bodyPr>
          <a:lstStyle/>
          <a:p>
            <a:pPr marL="50800" algn="ctr">
              <a:spcBef>
                <a:spcPts val="0"/>
              </a:spcBef>
            </a:pPr>
            <a:r>
              <a:rPr lang="en-US" sz="3200" dirty="0" smtClean="0"/>
              <a:t>Offering feedback</a:t>
            </a:r>
          </a:p>
          <a:p>
            <a:pPr marL="50800" algn="ctr">
              <a:spcBef>
                <a:spcPts val="0"/>
              </a:spcBef>
            </a:pPr>
            <a:r>
              <a:rPr lang="en-US" sz="3200" dirty="0" smtClean="0"/>
              <a:t>&amp; suggestions  </a:t>
            </a:r>
          </a:p>
        </p:txBody>
      </p:sp>
      <p:sp>
        <p:nvSpPr>
          <p:cNvPr id="7" name="TextBox 6"/>
          <p:cNvSpPr txBox="1"/>
          <p:nvPr/>
        </p:nvSpPr>
        <p:spPr>
          <a:xfrm>
            <a:off x="381000" y="2045256"/>
            <a:ext cx="4038600" cy="1015663"/>
          </a:xfrm>
          <a:prstGeom prst="rect">
            <a:avLst/>
          </a:prstGeom>
          <a:noFill/>
        </p:spPr>
        <p:txBody>
          <a:bodyPr wrap="square" rtlCol="0">
            <a:spAutoFit/>
          </a:bodyPr>
          <a:lstStyle/>
          <a:p>
            <a:pPr algn="ctr">
              <a:spcBef>
                <a:spcPts val="0"/>
              </a:spcBef>
            </a:pPr>
            <a:r>
              <a:rPr lang="en-US" sz="6000" dirty="0" smtClean="0"/>
              <a:t>Grief</a:t>
            </a:r>
          </a:p>
        </p:txBody>
      </p:sp>
      <p:sp>
        <p:nvSpPr>
          <p:cNvPr id="8" name="TextBox 7"/>
          <p:cNvSpPr txBox="1"/>
          <p:nvPr/>
        </p:nvSpPr>
        <p:spPr>
          <a:xfrm>
            <a:off x="4724400" y="2045256"/>
            <a:ext cx="4038600" cy="1015663"/>
          </a:xfrm>
          <a:prstGeom prst="rect">
            <a:avLst/>
          </a:prstGeom>
          <a:noFill/>
        </p:spPr>
        <p:txBody>
          <a:bodyPr wrap="square" rtlCol="0">
            <a:spAutoFit/>
          </a:bodyPr>
          <a:lstStyle/>
          <a:p>
            <a:pPr algn="ctr">
              <a:spcBef>
                <a:spcPts val="0"/>
              </a:spcBef>
            </a:pPr>
            <a:r>
              <a:rPr lang="en-US" sz="6000" dirty="0" smtClean="0"/>
              <a:t>Joy</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80531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slide(fromBottom)">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slide(fromBottom)">
                                      <p:cBhvr>
                                        <p:cTn id="1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7" grpId="0"/>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4"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43678" b="42428"/>
          <a:stretch/>
        </p:blipFill>
        <p:spPr bwMode="auto">
          <a:xfrm>
            <a:off x="0" y="0"/>
            <a:ext cx="9144000" cy="19050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5" name="Title 1"/>
          <p:cNvSpPr>
            <a:spLocks noGrp="1"/>
          </p:cNvSpPr>
          <p:nvPr>
            <p:ph type="title"/>
          </p:nvPr>
        </p:nvSpPr>
        <p:spPr>
          <a:xfrm>
            <a:off x="926457" y="3762374"/>
            <a:ext cx="2502543" cy="762001"/>
          </a:xfrm>
        </p:spPr>
        <p:txBody>
          <a:bodyPr>
            <a:normAutofit/>
          </a:bodyPr>
          <a:lstStyle/>
          <a:p>
            <a:pPr algn="l"/>
            <a:r>
              <a:rPr lang="en-US" sz="4000" b="1" dirty="0" smtClean="0"/>
              <a:t>GOAL</a:t>
            </a:r>
            <a:endParaRPr lang="en-US" sz="4000" b="1" dirty="0"/>
          </a:p>
        </p:txBody>
      </p:sp>
      <p:sp>
        <p:nvSpPr>
          <p:cNvPr id="6" name="Text Placeholder 2"/>
          <p:cNvSpPr txBox="1">
            <a:spLocks/>
          </p:cNvSpPr>
          <p:nvPr/>
        </p:nvSpPr>
        <p:spPr>
          <a:xfrm>
            <a:off x="3276600" y="2971800"/>
            <a:ext cx="5638800" cy="2466975"/>
          </a:xfrm>
          <a:prstGeom prst="rect">
            <a:avLst/>
          </a:prstGeom>
        </p:spPr>
        <p:txBody>
          <a:bodyPr vert="horz" lIns="91440" tIns="45720" rIns="91440" bIns="45720" rtlCol="0" anchor="ctr">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3000" dirty="0" smtClean="0"/>
              <a:t>Remove the varnish of human tradition to uncover the original, unadulterated new testament church.</a:t>
            </a:r>
            <a:endParaRPr lang="en-US" sz="3000" dirty="0"/>
          </a:p>
        </p:txBody>
      </p:sp>
      <p:sp>
        <p:nvSpPr>
          <p:cNvPr id="2" name="Left Brace 1"/>
          <p:cNvSpPr/>
          <p:nvPr/>
        </p:nvSpPr>
        <p:spPr>
          <a:xfrm>
            <a:off x="2667000" y="2819400"/>
            <a:ext cx="381000" cy="2743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77002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52800" y="2667000"/>
            <a:ext cx="4800600" cy="3733799"/>
          </a:xfrm>
        </p:spPr>
        <p:txBody>
          <a:bodyPr>
            <a:normAutofit/>
          </a:bodyPr>
          <a:lstStyle/>
          <a:p>
            <a:pPr marL="341313" lvl="2" indent="-338138">
              <a:spcBef>
                <a:spcPts val="1200"/>
              </a:spcBef>
            </a:pPr>
            <a:r>
              <a:rPr lang="en-US" sz="3000" dirty="0" smtClean="0"/>
              <a:t>Who are we?</a:t>
            </a:r>
          </a:p>
          <a:p>
            <a:pPr marL="341313" lvl="2" indent="-338138">
              <a:spcBef>
                <a:spcPts val="1200"/>
              </a:spcBef>
            </a:pPr>
            <a:r>
              <a:rPr lang="en-US" sz="3000" dirty="0" smtClean="0"/>
              <a:t>New Testament assemblies</a:t>
            </a:r>
          </a:p>
          <a:p>
            <a:pPr marL="341313" lvl="2" indent="-338138">
              <a:spcBef>
                <a:spcPts val="1200"/>
              </a:spcBef>
            </a:pPr>
            <a:r>
              <a:rPr lang="en-US" sz="3000" dirty="0" smtClean="0"/>
              <a:t>Local church organization</a:t>
            </a:r>
          </a:p>
          <a:p>
            <a:pPr marL="341313" lvl="2" indent="-338138">
              <a:spcBef>
                <a:spcPts val="1200"/>
              </a:spcBef>
            </a:pPr>
            <a:r>
              <a:rPr lang="en-US" sz="3000" dirty="0" smtClean="0"/>
              <a:t>Role of women</a:t>
            </a:r>
          </a:p>
          <a:p>
            <a:pPr marL="341313" lvl="2" indent="-338138">
              <a:spcBef>
                <a:spcPts val="1200"/>
              </a:spcBef>
            </a:pPr>
            <a:r>
              <a:rPr lang="en-US" sz="3000" dirty="0" smtClean="0"/>
              <a:t>Mission/work of the church</a:t>
            </a:r>
          </a:p>
        </p:txBody>
      </p:sp>
      <p:sp>
        <p:nvSpPr>
          <p:cNvPr id="5" name="Title 1"/>
          <p:cNvSpPr>
            <a:spLocks noGrp="1"/>
          </p:cNvSpPr>
          <p:nvPr>
            <p:ph type="title"/>
          </p:nvPr>
        </p:nvSpPr>
        <p:spPr>
          <a:xfrm>
            <a:off x="914400" y="3733800"/>
            <a:ext cx="2819400" cy="762001"/>
          </a:xfrm>
        </p:spPr>
        <p:txBody>
          <a:bodyPr>
            <a:normAutofit/>
          </a:bodyPr>
          <a:lstStyle/>
          <a:p>
            <a:pPr algn="l"/>
            <a:r>
              <a:rPr lang="en-US" sz="4000" b="1" dirty="0" smtClean="0"/>
              <a:t>SERIES</a:t>
            </a:r>
            <a:endParaRPr lang="en-US" sz="4000" b="1" dirty="0"/>
          </a:p>
        </p:txBody>
      </p:sp>
      <p:sp>
        <p:nvSpPr>
          <p:cNvPr id="8" name="Left Brace 7"/>
          <p:cNvSpPr/>
          <p:nvPr/>
        </p:nvSpPr>
        <p:spPr>
          <a:xfrm>
            <a:off x="2667000" y="2819400"/>
            <a:ext cx="381000" cy="2743200"/>
          </a:xfrm>
          <a:prstGeom prst="leftBrace">
            <a:avLst/>
          </a:pr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pic>
        <p:nvPicPr>
          <p:cNvPr id="9"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43678" b="42428"/>
          <a:stretch/>
        </p:blipFill>
        <p:spPr bwMode="auto">
          <a:xfrm>
            <a:off x="0" y="0"/>
            <a:ext cx="9144000" cy="1905000"/>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669947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2"/>
          <p:cNvSpPr txBox="1">
            <a:spLocks/>
          </p:cNvSpPr>
          <p:nvPr/>
        </p:nvSpPr>
        <p:spPr>
          <a:xfrm>
            <a:off x="1036320" y="533400"/>
            <a:ext cx="7117080" cy="5791200"/>
          </a:xfrm>
          <a:prstGeom prst="rect">
            <a:avLst/>
          </a:prstGeom>
        </p:spPr>
        <p:txBody>
          <a:bodyPr>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spcAft>
                <a:spcPts val="1800"/>
              </a:spcAft>
              <a:buFont typeface="Arial" panose="020B0604020202020204" pitchFamily="34" charset="0"/>
              <a:buNone/>
            </a:pPr>
            <a:r>
              <a:rPr lang="en-US" sz="4800" u="sng" dirty="0" smtClean="0"/>
              <a:t>Does it matter?</a:t>
            </a:r>
          </a:p>
          <a:p>
            <a:pPr marL="0" lvl="2" indent="0">
              <a:buFont typeface="Arial" panose="020B0604020202020204" pitchFamily="34" charset="0"/>
              <a:buNone/>
            </a:pPr>
            <a:r>
              <a:rPr lang="en-US" sz="3200" dirty="0" smtClean="0"/>
              <a:t>“No particular structure of church life is divinely ordained… </a:t>
            </a:r>
          </a:p>
          <a:p>
            <a:pPr marL="0" lvl="2" indent="0">
              <a:buFont typeface="Arial" panose="020B0604020202020204" pitchFamily="34" charset="0"/>
              <a:buNone/>
            </a:pPr>
            <a:r>
              <a:rPr lang="en-US" sz="3200" dirty="0" smtClean="0"/>
              <a:t>“Any form… which the Holy Spirit can inhabit and to which He may impart the life of Christ, must be accepted as valid for the church. As all forms of life adapt themselves to their environment, so does the life of Christ by His Spirit in the church.”</a:t>
            </a:r>
          </a:p>
          <a:p>
            <a:pPr marL="0" indent="0">
              <a:spcBef>
                <a:spcPts val="1800"/>
              </a:spcBef>
              <a:buFont typeface="Arial" panose="020B0604020202020204" pitchFamily="34" charset="0"/>
              <a:buNone/>
            </a:pPr>
            <a:r>
              <a:rPr lang="en-US" sz="2300" dirty="0" smtClean="0"/>
              <a:t>Donald G. Miller, </a:t>
            </a:r>
            <a:r>
              <a:rPr lang="en-US" sz="2300" i="1" dirty="0" smtClean="0"/>
              <a:t>The Nature and Mission of the Church</a:t>
            </a:r>
            <a:endParaRPr lang="en-US" sz="2300" i="1"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035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par>
                                <p:cTn id="13" presetID="10" presetClass="entr" presetSubtype="0" fill="hold" nodeType="with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animEffect transition="in" filter="fade">
                                      <p:cBhvr>
                                        <p:cTn id="15" dur="5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416" t="18810" r="265" b="31398"/>
          <a:stretch/>
        </p:blipFill>
        <p:spPr bwMode="auto">
          <a:xfrm>
            <a:off x="0" y="-1"/>
            <a:ext cx="9144000" cy="6858001"/>
          </a:xfrm>
          <a:prstGeom prst="rect">
            <a:avLst/>
          </a:prstGeom>
          <a:noFill/>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3" name="Content Placeholder 2"/>
          <p:cNvSpPr>
            <a:spLocks noGrp="1"/>
          </p:cNvSpPr>
          <p:nvPr>
            <p:ph idx="1"/>
          </p:nvPr>
        </p:nvSpPr>
        <p:spPr>
          <a:xfrm>
            <a:off x="533400" y="1219200"/>
            <a:ext cx="7696200" cy="5105400"/>
          </a:xfrm>
          <a:prstGeom prst="roundRect">
            <a:avLst/>
          </a:prstGeom>
          <a:solidFill>
            <a:srgbClr val="FFFFFF"/>
          </a:solidFill>
        </p:spPr>
        <p:txBody>
          <a:bodyPr anchor="ctr">
            <a:normAutofit/>
          </a:bodyPr>
          <a:lstStyle/>
          <a:p>
            <a:pPr marL="0" indent="0">
              <a:buNone/>
            </a:pPr>
            <a:r>
              <a:rPr lang="en-US" sz="4800" dirty="0" smtClean="0"/>
              <a:t>Does it matter?</a:t>
            </a:r>
            <a:endParaRPr lang="en-US" sz="4800" dirty="0"/>
          </a:p>
          <a:p>
            <a:pPr marL="633413" lvl="2" indent="-290513">
              <a:lnSpc>
                <a:spcPct val="150000"/>
              </a:lnSpc>
            </a:pPr>
            <a:r>
              <a:rPr lang="en-US" sz="3600" dirty="0" smtClean="0"/>
              <a:t>We are a church </a:t>
            </a:r>
            <a:r>
              <a:rPr lang="en-US" sz="3600" b="1" u="sng" dirty="0" smtClean="0"/>
              <a:t>0F</a:t>
            </a:r>
            <a:r>
              <a:rPr lang="en-US" sz="3600" dirty="0" smtClean="0"/>
              <a:t> Christ</a:t>
            </a:r>
            <a:endParaRPr lang="en-US" sz="3600" dirty="0"/>
          </a:p>
          <a:p>
            <a:pPr marL="633413" lvl="2" indent="-290513">
              <a:lnSpc>
                <a:spcPct val="150000"/>
              </a:lnSpc>
            </a:pPr>
            <a:r>
              <a:rPr lang="en-US" sz="3600" dirty="0" smtClean="0"/>
              <a:t>We are a church </a:t>
            </a:r>
            <a:r>
              <a:rPr lang="en-US" sz="3600" b="1" u="sng" dirty="0" smtClean="0"/>
              <a:t>THROUGH</a:t>
            </a:r>
            <a:r>
              <a:rPr lang="en-US" sz="3600" dirty="0" smtClean="0"/>
              <a:t> Christ</a:t>
            </a:r>
            <a:endParaRPr lang="en-US" sz="3600" dirty="0"/>
          </a:p>
          <a:p>
            <a:pPr marL="633413" lvl="2" indent="-290513">
              <a:lnSpc>
                <a:spcPct val="150000"/>
              </a:lnSpc>
            </a:pPr>
            <a:r>
              <a:rPr lang="en-US" sz="3600" dirty="0" smtClean="0"/>
              <a:t>We are a church </a:t>
            </a:r>
            <a:r>
              <a:rPr lang="en-US" sz="3600" b="1" u="sng" dirty="0" smtClean="0"/>
              <a:t>FOR</a:t>
            </a:r>
            <a:r>
              <a:rPr lang="en-US" sz="3600" dirty="0" smtClean="0"/>
              <a:t> Christ</a:t>
            </a:r>
            <a:endParaRPr lang="en-US" sz="36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03549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5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959510" y="553998"/>
            <a:ext cx="6032090" cy="1569660"/>
          </a:xfrm>
          <a:prstGeom prst="rect">
            <a:avLst/>
          </a:prstGeom>
          <a:noFill/>
        </p:spPr>
        <p:txBody>
          <a:bodyPr wrap="square" rtlCol="0">
            <a:spAutoFit/>
          </a:bodyPr>
          <a:lstStyle/>
          <a:p>
            <a:pPr marL="457200" indent="-457200"/>
            <a:r>
              <a:rPr lang="en-US" sz="3200" dirty="0" smtClean="0"/>
              <a:t>1. 	Any form of government which gives pre-eminence to men is unbiblical.</a:t>
            </a:r>
            <a:endParaRPr lang="en-US" sz="3200" dirty="0"/>
          </a:p>
        </p:txBody>
      </p:sp>
      <p:sp>
        <p:nvSpPr>
          <p:cNvPr id="7" name="TextBox 6"/>
          <p:cNvSpPr txBox="1"/>
          <p:nvPr/>
        </p:nvSpPr>
        <p:spPr>
          <a:xfrm>
            <a:off x="3429000" y="2274838"/>
            <a:ext cx="5715000" cy="1154162"/>
          </a:xfrm>
          <a:prstGeom prst="rect">
            <a:avLst/>
          </a:prstGeom>
          <a:noFill/>
        </p:spPr>
        <p:txBody>
          <a:bodyPr wrap="square" rtlCol="0">
            <a:spAutoFit/>
          </a:bodyPr>
          <a:lstStyle/>
          <a:p>
            <a:r>
              <a:rPr lang="en-US" sz="2300" dirty="0" smtClean="0"/>
              <a:t>But you are not to be called rabbi, for you have one teacher, and you are all brothers. Matthew 23:8</a:t>
            </a:r>
          </a:p>
        </p:txBody>
      </p:sp>
      <p:pic>
        <p:nvPicPr>
          <p:cNvPr id="5"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34630" t="8768" r="32210" b="19502"/>
          <a:stretch/>
        </p:blipFill>
        <p:spPr bwMode="auto">
          <a:xfrm>
            <a:off x="0" y="0"/>
            <a:ext cx="2114550" cy="685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
        <p:nvSpPr>
          <p:cNvPr id="8" name="TextBox 7"/>
          <p:cNvSpPr txBox="1"/>
          <p:nvPr/>
        </p:nvSpPr>
        <p:spPr>
          <a:xfrm>
            <a:off x="2959510" y="3847981"/>
            <a:ext cx="6032090" cy="1077218"/>
          </a:xfrm>
          <a:prstGeom prst="rect">
            <a:avLst/>
          </a:prstGeom>
          <a:noFill/>
        </p:spPr>
        <p:txBody>
          <a:bodyPr wrap="square" rtlCol="0">
            <a:spAutoFit/>
          </a:bodyPr>
          <a:lstStyle/>
          <a:p>
            <a:pPr marL="457200" indent="-457200"/>
            <a:r>
              <a:rPr lang="en-US" sz="3200" dirty="0" smtClean="0"/>
              <a:t>2. 	The headship of Christ is best reflected in a plurality of elders.</a:t>
            </a:r>
            <a:endParaRPr lang="en-US" sz="3200" dirty="0"/>
          </a:p>
        </p:txBody>
      </p:sp>
      <p:sp>
        <p:nvSpPr>
          <p:cNvPr id="9" name="TextBox 8"/>
          <p:cNvSpPr txBox="1"/>
          <p:nvPr/>
        </p:nvSpPr>
        <p:spPr>
          <a:xfrm>
            <a:off x="3429000" y="5067181"/>
            <a:ext cx="5715000" cy="800219"/>
          </a:xfrm>
          <a:prstGeom prst="rect">
            <a:avLst/>
          </a:prstGeom>
          <a:noFill/>
        </p:spPr>
        <p:txBody>
          <a:bodyPr wrap="square" rtlCol="0">
            <a:spAutoFit/>
          </a:bodyPr>
          <a:lstStyle/>
          <a:p>
            <a:r>
              <a:rPr lang="en-US" sz="2300" dirty="0" smtClean="0"/>
              <a:t>…it seemed good to us, having come to one accord… Acts 15:25</a:t>
            </a:r>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407968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fade">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
                                            <p:txEl>
                                              <p:pRg st="0" end="0"/>
                                            </p:txEl>
                                          </p:spTgt>
                                        </p:tgtEl>
                                        <p:attrNameLst>
                                          <p:attrName>style.visibility</p:attrName>
                                        </p:attrNameLst>
                                      </p:cBhvr>
                                      <p:to>
                                        <p:strVal val="visible"/>
                                      </p:to>
                                    </p:set>
                                    <p:animEffect transition="in" filter="fade">
                                      <p:cBhvr>
                                        <p:cTn id="22" dur="5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uiExpand="1" build="p"/>
      <p:bldP spid="8" grpId="0"/>
      <p:bldP spid="9"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2"/>
          <p:cNvSpPr txBox="1">
            <a:spLocks/>
          </p:cNvSpPr>
          <p:nvPr/>
        </p:nvSpPr>
        <p:spPr>
          <a:xfrm>
            <a:off x="609600" y="228600"/>
            <a:ext cx="7924800" cy="64008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smtClean="0"/>
              <a:t>Elders in the New Testament</a:t>
            </a:r>
          </a:p>
          <a:p>
            <a:pPr marL="0" lvl="2" indent="0"/>
            <a:r>
              <a:rPr lang="en-US" sz="3200" dirty="0" smtClean="0"/>
              <a:t> </a:t>
            </a:r>
            <a:r>
              <a:rPr lang="en-US" sz="3000" dirty="0" smtClean="0"/>
              <a:t> Two words:</a:t>
            </a:r>
          </a:p>
          <a:p>
            <a:pPr marL="457200" lvl="3" indent="0"/>
            <a:r>
              <a:rPr lang="en-US" sz="2400" i="1" dirty="0" smtClean="0"/>
              <a:t>  </a:t>
            </a:r>
            <a:r>
              <a:rPr lang="en-US" sz="2400" i="1" dirty="0" err="1" smtClean="0"/>
              <a:t>presbuteros</a:t>
            </a:r>
            <a:r>
              <a:rPr lang="en-US" sz="2400" dirty="0" smtClean="0"/>
              <a:t> – elder (Acts 20:17; Titus 1:5)</a:t>
            </a:r>
          </a:p>
          <a:p>
            <a:pPr marL="457200" lvl="3" indent="0"/>
            <a:r>
              <a:rPr lang="en-US" sz="2400" dirty="0" smtClean="0"/>
              <a:t>  </a:t>
            </a:r>
            <a:r>
              <a:rPr lang="en-US" sz="2400" i="1" dirty="0" err="1" smtClean="0"/>
              <a:t>episcopos</a:t>
            </a:r>
            <a:r>
              <a:rPr lang="en-US" sz="2400" dirty="0" smtClean="0"/>
              <a:t> – overseer (Acts 20:28; Titus 1:7</a:t>
            </a:r>
          </a:p>
          <a:p>
            <a:pPr marL="0" lvl="2" indent="0"/>
            <a:r>
              <a:rPr lang="en-US" sz="3200" dirty="0" smtClean="0"/>
              <a:t>  </a:t>
            </a:r>
            <a:r>
              <a:rPr lang="en-US" sz="3000" dirty="0" smtClean="0"/>
              <a:t>Plurality (Acts 14:23; Phil 1:1; Tit 1:5; Jas 5:14)</a:t>
            </a:r>
            <a:r>
              <a:rPr lang="en-US" sz="3200" dirty="0" smtClean="0"/>
              <a:t>  </a:t>
            </a:r>
          </a:p>
          <a:p>
            <a:pPr marL="0" lvl="2" indent="0"/>
            <a:r>
              <a:rPr lang="en-US" sz="3000" dirty="0" smtClean="0"/>
              <a:t>  Work of elders:</a:t>
            </a:r>
          </a:p>
          <a:p>
            <a:pPr marL="457200" lvl="3" indent="0"/>
            <a:r>
              <a:rPr lang="en-US" sz="2400" dirty="0" smtClean="0"/>
              <a:t>  Teach (Acts 20:28; 1 Pet 5:2)</a:t>
            </a:r>
          </a:p>
          <a:p>
            <a:pPr marL="457200" lvl="3" indent="0"/>
            <a:r>
              <a:rPr lang="en-US" sz="2400" dirty="0" smtClean="0"/>
              <a:t>  Guard (Acts 20:28-29; Tit 1:9-14)</a:t>
            </a:r>
          </a:p>
          <a:p>
            <a:pPr marL="457200" lvl="3" indent="0"/>
            <a:r>
              <a:rPr lang="en-US" sz="2400" dirty="0" smtClean="0"/>
              <a:t>  Oversee (1 Pet 5:3; Heb 13:7, 17)</a:t>
            </a:r>
          </a:p>
          <a:p>
            <a:pPr marL="457200" lvl="3" indent="0"/>
            <a:r>
              <a:rPr lang="en-US" sz="2400" dirty="0" smtClean="0"/>
              <a:t>  Give counsel (Acts 21:23)</a:t>
            </a:r>
          </a:p>
          <a:p>
            <a:pPr marL="457200" lvl="3" indent="0"/>
            <a:r>
              <a:rPr lang="en-US" sz="2400" dirty="0" smtClean="0"/>
              <a:t>  Handle disputes (Acts 15:2ff)</a:t>
            </a:r>
          </a:p>
          <a:p>
            <a:pPr marL="457200" lvl="3" indent="0"/>
            <a:r>
              <a:rPr lang="en-US" sz="2400" dirty="0" smtClean="0"/>
              <a:t>  Visit and pray for sick (Jas 5:14)</a:t>
            </a:r>
          </a:p>
          <a:p>
            <a:pPr marL="457200" lvl="3" indent="0"/>
            <a:r>
              <a:rPr lang="en-US" sz="2400" dirty="0" smtClean="0"/>
              <a:t>  Supervise the distribution of money (Acts 11:30)</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035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4" end="4"/>
                                            </p:txEl>
                                          </p:spTgt>
                                        </p:tgtEl>
                                        <p:attrNameLst>
                                          <p:attrName>style.visibility</p:attrName>
                                        </p:attrNameLst>
                                      </p:cBhvr>
                                      <p:to>
                                        <p:strVal val="visible"/>
                                      </p:to>
                                    </p:set>
                                    <p:animEffect transition="in" filter="fade">
                                      <p:cBhvr>
                                        <p:cTn id="7" dur="500"/>
                                        <p:tgtEl>
                                          <p:spTgt spid="2">
                                            <p:txEl>
                                              <p:pRg st="4" end="4"/>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5" end="5"/>
                                            </p:txEl>
                                          </p:spTgt>
                                        </p:tgtEl>
                                        <p:attrNameLst>
                                          <p:attrName>style.visibility</p:attrName>
                                        </p:attrNameLst>
                                      </p:cBhvr>
                                      <p:to>
                                        <p:strVal val="visible"/>
                                      </p:to>
                                    </p:set>
                                    <p:animEffect transition="in" filter="fade">
                                      <p:cBhvr>
                                        <p:cTn id="10" dur="500"/>
                                        <p:tgtEl>
                                          <p:spTgt spid="2">
                                            <p:txEl>
                                              <p:pRg st="5" end="5"/>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animEffect transition="in" filter="fade">
                                      <p:cBhvr>
                                        <p:cTn id="13" dur="500"/>
                                        <p:tgtEl>
                                          <p:spTgt spid="2">
                                            <p:txEl>
                                              <p:pRg st="6" end="6"/>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7" end="7"/>
                                            </p:txEl>
                                          </p:spTgt>
                                        </p:tgtEl>
                                        <p:attrNameLst>
                                          <p:attrName>style.visibility</p:attrName>
                                        </p:attrNameLst>
                                      </p:cBhvr>
                                      <p:to>
                                        <p:strVal val="visible"/>
                                      </p:to>
                                    </p:set>
                                    <p:animEffect transition="in" filter="fade">
                                      <p:cBhvr>
                                        <p:cTn id="16" dur="500"/>
                                        <p:tgtEl>
                                          <p:spTgt spid="2">
                                            <p:txEl>
                                              <p:pRg st="7" end="7"/>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8" end="8"/>
                                            </p:txEl>
                                          </p:spTgt>
                                        </p:tgtEl>
                                        <p:attrNameLst>
                                          <p:attrName>style.visibility</p:attrName>
                                        </p:attrNameLst>
                                      </p:cBhvr>
                                      <p:to>
                                        <p:strVal val="visible"/>
                                      </p:to>
                                    </p:set>
                                    <p:animEffect transition="in" filter="fade">
                                      <p:cBhvr>
                                        <p:cTn id="19" dur="500"/>
                                        <p:tgtEl>
                                          <p:spTgt spid="2">
                                            <p:txEl>
                                              <p:pRg st="8" end="8"/>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9" end="9"/>
                                            </p:txEl>
                                          </p:spTgt>
                                        </p:tgtEl>
                                        <p:attrNameLst>
                                          <p:attrName>style.visibility</p:attrName>
                                        </p:attrNameLst>
                                      </p:cBhvr>
                                      <p:to>
                                        <p:strVal val="visible"/>
                                      </p:to>
                                    </p:set>
                                    <p:animEffect transition="in" filter="fade">
                                      <p:cBhvr>
                                        <p:cTn id="22" dur="500"/>
                                        <p:tgtEl>
                                          <p:spTgt spid="2">
                                            <p:txEl>
                                              <p:pRg st="9" end="9"/>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10" end="10"/>
                                            </p:txEl>
                                          </p:spTgt>
                                        </p:tgtEl>
                                        <p:attrNameLst>
                                          <p:attrName>style.visibility</p:attrName>
                                        </p:attrNameLst>
                                      </p:cBhvr>
                                      <p:to>
                                        <p:strVal val="visible"/>
                                      </p:to>
                                    </p:set>
                                    <p:animEffect transition="in" filter="fade">
                                      <p:cBhvr>
                                        <p:cTn id="25" dur="500"/>
                                        <p:tgtEl>
                                          <p:spTgt spid="2">
                                            <p:txEl>
                                              <p:pRg st="10" end="10"/>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11" end="11"/>
                                            </p:txEl>
                                          </p:spTgt>
                                        </p:tgtEl>
                                        <p:attrNameLst>
                                          <p:attrName>style.visibility</p:attrName>
                                        </p:attrNameLst>
                                      </p:cBhvr>
                                      <p:to>
                                        <p:strVal val="visible"/>
                                      </p:to>
                                    </p:set>
                                    <p:animEffect transition="in" filter="fade">
                                      <p:cBhvr>
                                        <p:cTn id="28" dur="500"/>
                                        <p:tgtEl>
                                          <p:spTgt spid="2">
                                            <p:txEl>
                                              <p:pRg st="11" end="11"/>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2" end="12"/>
                                            </p:txEl>
                                          </p:spTgt>
                                        </p:tgtEl>
                                        <p:attrNameLst>
                                          <p:attrName>style.visibility</p:attrName>
                                        </p:attrNameLst>
                                      </p:cBhvr>
                                      <p:to>
                                        <p:strVal val="visible"/>
                                      </p:to>
                                    </p:set>
                                    <p:animEffect transition="in" filter="fade">
                                      <p:cBhvr>
                                        <p:cTn id="31" dur="500"/>
                                        <p:tgtEl>
                                          <p:spTgt spid="2">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Content Placeholder 2"/>
          <p:cNvSpPr txBox="1">
            <a:spLocks/>
          </p:cNvSpPr>
          <p:nvPr/>
        </p:nvSpPr>
        <p:spPr>
          <a:xfrm>
            <a:off x="609600" y="152400"/>
            <a:ext cx="7924800" cy="6629400"/>
          </a:xfrm>
          <a:prstGeom prst="rect">
            <a:avLst/>
          </a:prstGeom>
        </p:spPr>
        <p:txBody>
          <a:bodyP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pPr>
            <a:r>
              <a:rPr lang="en-US" sz="4000" u="sng" dirty="0" smtClean="0"/>
              <a:t>Elders in the New Testament</a:t>
            </a:r>
          </a:p>
          <a:p>
            <a:pPr marL="0" lvl="2" indent="0"/>
            <a:r>
              <a:rPr lang="en-US" sz="3200" dirty="0" smtClean="0"/>
              <a:t>  Qualifications</a:t>
            </a:r>
            <a:r>
              <a:rPr lang="en-US" sz="3000" dirty="0" smtClean="0"/>
              <a:t>:</a:t>
            </a:r>
          </a:p>
          <a:p>
            <a:pPr marL="736600" lvl="3" indent="-279400"/>
            <a:r>
              <a:rPr lang="en-US" sz="2400" dirty="0" smtClean="0"/>
              <a:t>  Above reproach (1 Tim 3:2; Tit 1:6)</a:t>
            </a:r>
          </a:p>
          <a:p>
            <a:pPr marL="736600" lvl="3" indent="-279400"/>
            <a:r>
              <a:rPr lang="en-US" sz="2400" dirty="0" smtClean="0"/>
              <a:t>  Husband of one wife (1 Tim 3:2; Tit 1:6)</a:t>
            </a:r>
          </a:p>
          <a:p>
            <a:pPr marL="736600" lvl="3" indent="-279400"/>
            <a:r>
              <a:rPr lang="en-US" sz="2400" dirty="0" smtClean="0"/>
              <a:t>  Sober-minded, self-controlled, respectable, upright, 	holy, &amp; disciplined (1 Tim 3:2; Tit 1:8)</a:t>
            </a:r>
          </a:p>
          <a:p>
            <a:pPr marL="736600" lvl="3" indent="-279400"/>
            <a:r>
              <a:rPr lang="en-US" sz="2400" dirty="0" smtClean="0"/>
              <a:t>  Hospitable &amp; lover of good (1 Tim 3:2; Tit 1:8)</a:t>
            </a:r>
          </a:p>
          <a:p>
            <a:pPr marL="736600" lvl="3" indent="-279400"/>
            <a:r>
              <a:rPr lang="en-US" sz="2400" dirty="0" smtClean="0"/>
              <a:t>  Able to teach (1 Tim 3:2)</a:t>
            </a:r>
          </a:p>
          <a:p>
            <a:pPr marL="736600" lvl="3" indent="-279400"/>
            <a:r>
              <a:rPr lang="en-US" sz="2400" dirty="0" smtClean="0"/>
              <a:t>  Not drunkard, not violent, gentle, not quarrelsome or 	prideful, not lover of money (1 Tim 3:3; Tit 1:6)</a:t>
            </a:r>
          </a:p>
          <a:p>
            <a:pPr marL="736600" lvl="3" indent="-279400"/>
            <a:r>
              <a:rPr lang="en-US" sz="2400" dirty="0" smtClean="0"/>
              <a:t>  Submissive, believing children (1 Tim 3:3; Tit 1:6)</a:t>
            </a:r>
          </a:p>
          <a:p>
            <a:pPr marL="736600" lvl="3" indent="-279400"/>
            <a:r>
              <a:rPr lang="en-US" sz="2400" dirty="0" smtClean="0"/>
              <a:t>  Not recent convert (1 Tim 3:6)</a:t>
            </a:r>
          </a:p>
          <a:p>
            <a:pPr marL="736600" lvl="3" indent="-279400"/>
            <a:r>
              <a:rPr lang="en-US" sz="2400" dirty="0" smtClean="0"/>
              <a:t>  Good reputation in world (1 Tim 3:7)</a:t>
            </a:r>
          </a:p>
          <a:p>
            <a:pPr marL="736600" lvl="3" indent="-279400"/>
            <a:r>
              <a:rPr lang="en-US" sz="2400" dirty="0" smtClean="0"/>
              <a:t>  Firm convictions in the truth (Tit 1:9)</a:t>
            </a:r>
            <a:endParaRPr lang="en-US" sz="2400" dirty="0"/>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800353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Effect transition="in" filter="fade">
                                      <p:cBhvr>
                                        <p:cTn id="7" dur="500"/>
                                        <p:tgtEl>
                                          <p:spTgt spid="2">
                                            <p:txEl>
                                              <p:pRg st="2" end="2"/>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Effect transition="in" filter="fade">
                                      <p:cBhvr>
                                        <p:cTn id="13" dur="500"/>
                                        <p:tgtEl>
                                          <p:spTgt spid="2">
                                            <p:txEl>
                                              <p:pRg st="4" end="4"/>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2">
                                            <p:txEl>
                                              <p:pRg st="5" end="5"/>
                                            </p:txEl>
                                          </p:spTgt>
                                        </p:tgtEl>
                                        <p:attrNameLst>
                                          <p:attrName>style.visibility</p:attrName>
                                        </p:attrNameLst>
                                      </p:cBhvr>
                                      <p:to>
                                        <p:strVal val="visible"/>
                                      </p:to>
                                    </p:set>
                                    <p:animEffect transition="in" filter="fade">
                                      <p:cBhvr>
                                        <p:cTn id="16" dur="500"/>
                                        <p:tgtEl>
                                          <p:spTgt spid="2">
                                            <p:txEl>
                                              <p:pRg st="5" end="5"/>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Effect transition="in" filter="fade">
                                      <p:cBhvr>
                                        <p:cTn id="19" dur="500"/>
                                        <p:tgtEl>
                                          <p:spTgt spid="2">
                                            <p:txEl>
                                              <p:pRg st="6" end="6"/>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2">
                                            <p:txEl>
                                              <p:pRg st="7" end="7"/>
                                            </p:txEl>
                                          </p:spTgt>
                                        </p:tgtEl>
                                        <p:attrNameLst>
                                          <p:attrName>style.visibility</p:attrName>
                                        </p:attrNameLst>
                                      </p:cBhvr>
                                      <p:to>
                                        <p:strVal val="visible"/>
                                      </p:to>
                                    </p:set>
                                    <p:animEffect transition="in" filter="fade">
                                      <p:cBhvr>
                                        <p:cTn id="22" dur="500"/>
                                        <p:tgtEl>
                                          <p:spTgt spid="2">
                                            <p:txEl>
                                              <p:pRg st="7" end="7"/>
                                            </p:txEl>
                                          </p:spTgt>
                                        </p:tgtEl>
                                      </p:cBhvr>
                                    </p:animEffect>
                                  </p:childTnLst>
                                </p:cTn>
                              </p:par>
                              <p:par>
                                <p:cTn id="23" presetID="10" presetClass="entr" presetSubtype="0" fill="hold" nodeType="withEffect">
                                  <p:stCondLst>
                                    <p:cond delay="0"/>
                                  </p:stCondLst>
                                  <p:childTnLst>
                                    <p:set>
                                      <p:cBhvr>
                                        <p:cTn id="24" dur="1" fill="hold">
                                          <p:stCondLst>
                                            <p:cond delay="0"/>
                                          </p:stCondLst>
                                        </p:cTn>
                                        <p:tgtEl>
                                          <p:spTgt spid="2">
                                            <p:txEl>
                                              <p:pRg st="8" end="8"/>
                                            </p:txEl>
                                          </p:spTgt>
                                        </p:tgtEl>
                                        <p:attrNameLst>
                                          <p:attrName>style.visibility</p:attrName>
                                        </p:attrNameLst>
                                      </p:cBhvr>
                                      <p:to>
                                        <p:strVal val="visible"/>
                                      </p:to>
                                    </p:set>
                                    <p:animEffect transition="in" filter="fade">
                                      <p:cBhvr>
                                        <p:cTn id="25" dur="500"/>
                                        <p:tgtEl>
                                          <p:spTgt spid="2">
                                            <p:txEl>
                                              <p:pRg st="8" end="8"/>
                                            </p:txEl>
                                          </p:spTgt>
                                        </p:tgtEl>
                                      </p:cBhvr>
                                    </p:animEffect>
                                  </p:childTnLst>
                                </p:cTn>
                              </p:par>
                              <p:par>
                                <p:cTn id="26" presetID="10" presetClass="entr" presetSubtype="0" fill="hold" nodeType="withEffect">
                                  <p:stCondLst>
                                    <p:cond delay="0"/>
                                  </p:stCondLst>
                                  <p:childTnLst>
                                    <p:set>
                                      <p:cBhvr>
                                        <p:cTn id="27" dur="1" fill="hold">
                                          <p:stCondLst>
                                            <p:cond delay="0"/>
                                          </p:stCondLst>
                                        </p:cTn>
                                        <p:tgtEl>
                                          <p:spTgt spid="2">
                                            <p:txEl>
                                              <p:pRg st="9" end="9"/>
                                            </p:txEl>
                                          </p:spTgt>
                                        </p:tgtEl>
                                        <p:attrNameLst>
                                          <p:attrName>style.visibility</p:attrName>
                                        </p:attrNameLst>
                                      </p:cBhvr>
                                      <p:to>
                                        <p:strVal val="visible"/>
                                      </p:to>
                                    </p:set>
                                    <p:animEffect transition="in" filter="fade">
                                      <p:cBhvr>
                                        <p:cTn id="28" dur="500"/>
                                        <p:tgtEl>
                                          <p:spTgt spid="2">
                                            <p:txEl>
                                              <p:pRg st="9" end="9"/>
                                            </p:txEl>
                                          </p:spTgt>
                                        </p:tgtEl>
                                      </p:cBhvr>
                                    </p:animEffect>
                                  </p:childTnLst>
                                </p:cTn>
                              </p:par>
                              <p:par>
                                <p:cTn id="29" presetID="10" presetClass="entr" presetSubtype="0" fill="hold" nodeType="withEffect">
                                  <p:stCondLst>
                                    <p:cond delay="0"/>
                                  </p:stCondLst>
                                  <p:childTnLst>
                                    <p:set>
                                      <p:cBhvr>
                                        <p:cTn id="30" dur="1" fill="hold">
                                          <p:stCondLst>
                                            <p:cond delay="0"/>
                                          </p:stCondLst>
                                        </p:cTn>
                                        <p:tgtEl>
                                          <p:spTgt spid="2">
                                            <p:txEl>
                                              <p:pRg st="10" end="10"/>
                                            </p:txEl>
                                          </p:spTgt>
                                        </p:tgtEl>
                                        <p:attrNameLst>
                                          <p:attrName>style.visibility</p:attrName>
                                        </p:attrNameLst>
                                      </p:cBhvr>
                                      <p:to>
                                        <p:strVal val="visible"/>
                                      </p:to>
                                    </p:set>
                                    <p:animEffect transition="in" filter="fade">
                                      <p:cBhvr>
                                        <p:cTn id="31" dur="500"/>
                                        <p:tgtEl>
                                          <p:spTgt spid="2">
                                            <p:txEl>
                                              <p:pRg st="10" end="10"/>
                                            </p:txEl>
                                          </p:spTgt>
                                        </p:tgtEl>
                                      </p:cBhvr>
                                    </p:animEffect>
                                  </p:childTnLst>
                                </p:cTn>
                              </p:par>
                              <p:par>
                                <p:cTn id="32" presetID="10" presetClass="entr" presetSubtype="0" fill="hold" nodeType="withEffect">
                                  <p:stCondLst>
                                    <p:cond delay="0"/>
                                  </p:stCondLst>
                                  <p:childTnLst>
                                    <p:set>
                                      <p:cBhvr>
                                        <p:cTn id="33" dur="1" fill="hold">
                                          <p:stCondLst>
                                            <p:cond delay="0"/>
                                          </p:stCondLst>
                                        </p:cTn>
                                        <p:tgtEl>
                                          <p:spTgt spid="2">
                                            <p:txEl>
                                              <p:pRg st="11" end="11"/>
                                            </p:txEl>
                                          </p:spTgt>
                                        </p:tgtEl>
                                        <p:attrNameLst>
                                          <p:attrName>style.visibility</p:attrName>
                                        </p:attrNameLst>
                                      </p:cBhvr>
                                      <p:to>
                                        <p:strVal val="visible"/>
                                      </p:to>
                                    </p:set>
                                    <p:animEffect transition="in" filter="fade">
                                      <p:cBhvr>
                                        <p:cTn id="34"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2590800" y="1143000"/>
            <a:ext cx="6400800" cy="769441"/>
          </a:xfrm>
          <a:prstGeom prst="rect">
            <a:avLst/>
          </a:prstGeom>
          <a:noFill/>
        </p:spPr>
        <p:txBody>
          <a:bodyPr wrap="square" rtlCol="0">
            <a:spAutoFit/>
          </a:bodyPr>
          <a:lstStyle/>
          <a:p>
            <a:r>
              <a:rPr lang="en-US" sz="4400" dirty="0" smtClean="0"/>
              <a:t>Our duties to elders</a:t>
            </a:r>
            <a:endParaRPr lang="en-US" sz="4400" dirty="0"/>
          </a:p>
        </p:txBody>
      </p:sp>
      <p:sp>
        <p:nvSpPr>
          <p:cNvPr id="7" name="TextBox 6"/>
          <p:cNvSpPr txBox="1"/>
          <p:nvPr/>
        </p:nvSpPr>
        <p:spPr>
          <a:xfrm>
            <a:off x="2971800" y="2163157"/>
            <a:ext cx="6172200" cy="3247043"/>
          </a:xfrm>
          <a:prstGeom prst="rect">
            <a:avLst/>
          </a:prstGeom>
          <a:noFill/>
        </p:spPr>
        <p:txBody>
          <a:bodyPr wrap="square" rtlCol="0">
            <a:spAutoFit/>
          </a:bodyPr>
          <a:lstStyle/>
          <a:p>
            <a:pPr>
              <a:spcAft>
                <a:spcPts val="1200"/>
              </a:spcAft>
              <a:buFont typeface="Arial"/>
              <a:buChar char="•"/>
            </a:pPr>
            <a:r>
              <a:rPr lang="en-US" sz="3300" dirty="0" smtClean="0"/>
              <a:t>  Obey (Heb 13:17)</a:t>
            </a:r>
          </a:p>
          <a:p>
            <a:pPr>
              <a:spcAft>
                <a:spcPts val="1200"/>
              </a:spcAft>
              <a:buFont typeface="Arial"/>
              <a:buChar char="•"/>
            </a:pPr>
            <a:r>
              <a:rPr lang="en-US" sz="3300" dirty="0" smtClean="0"/>
              <a:t>  Respect (1 </a:t>
            </a:r>
            <a:r>
              <a:rPr lang="en-US" sz="3300" dirty="0" err="1" smtClean="0"/>
              <a:t>Thess</a:t>
            </a:r>
            <a:r>
              <a:rPr lang="en-US" sz="3300" dirty="0" smtClean="0"/>
              <a:t> 5:13)</a:t>
            </a:r>
          </a:p>
          <a:p>
            <a:pPr>
              <a:spcAft>
                <a:spcPts val="1200"/>
              </a:spcAft>
              <a:buFont typeface="Arial"/>
              <a:buChar char="•"/>
            </a:pPr>
            <a:r>
              <a:rPr lang="en-US" sz="3300" dirty="0" smtClean="0"/>
              <a:t>  Remember &amp; imitate (Heb 13:7)</a:t>
            </a:r>
          </a:p>
          <a:p>
            <a:pPr>
              <a:spcAft>
                <a:spcPts val="1200"/>
              </a:spcAft>
              <a:buFont typeface="Arial"/>
              <a:buChar char="•"/>
            </a:pPr>
            <a:r>
              <a:rPr lang="en-US" sz="3300" dirty="0" smtClean="0"/>
              <a:t>  Support financially (1 Tim 5:17)</a:t>
            </a:r>
          </a:p>
          <a:p>
            <a:pPr>
              <a:spcAft>
                <a:spcPts val="1200"/>
              </a:spcAft>
              <a:buFont typeface="Arial"/>
              <a:buChar char="•"/>
            </a:pPr>
            <a:r>
              <a:rPr lang="en-US" sz="3300" dirty="0" smtClean="0"/>
              <a:t>  Recognize (1 </a:t>
            </a:r>
            <a:r>
              <a:rPr lang="en-US" sz="3300" dirty="0" err="1" smtClean="0"/>
              <a:t>Thess</a:t>
            </a:r>
            <a:r>
              <a:rPr lang="en-US" sz="3300" dirty="0" smtClean="0"/>
              <a:t> 5:12)</a:t>
            </a:r>
            <a:endParaRPr lang="en-US" sz="3300" dirty="0"/>
          </a:p>
        </p:txBody>
      </p:sp>
      <p:pic>
        <p:nvPicPr>
          <p:cNvPr id="9" name="Picture 12" descr="C:\Users\David\AppData\Local\Microsoft\Windows\Temporary Internet Files\Content.IE5\ELXU0S0B\MP900406897[1].jpg"/>
          <p:cNvPicPr>
            <a:picLocks noChangeAspect="1" noChangeArrowheads="1"/>
          </p:cNvPicPr>
          <p:nvPr/>
        </p:nvPicPr>
        <p:blipFill rotWithShape="1">
          <a:blip r:embed="rId2">
            <a:extLst>
              <a:ext uri="{BEBA8EAE-BF5A-486C-A8C5-ECC9F3942E4B}">
                <a14:imgProps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14:imgLayer r:embed="rId3">
                    <a14:imgEffect>
                      <a14:artisticCrisscrossEtching/>
                    </a14:imgEffect>
                  </a14:imgLayer>
                </a14:imgProps>
              </a:ex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l="34630" t="8768" r="32210" b="19502"/>
          <a:stretch/>
        </p:blipFill>
        <p:spPr bwMode="auto">
          <a:xfrm>
            <a:off x="0" y="0"/>
            <a:ext cx="2114550" cy="6858000"/>
          </a:xfrm>
          <a:prstGeom prst="rect">
            <a:avLst/>
          </a:prstGeom>
          <a:noFill/>
          <a:ln>
            <a:noFill/>
          </a:ln>
          <a:extLst>
            <a:ext uri="{909E8E84-426E-40DD-AFC4-6F175D3DCCD1}">
              <a14:hiddenFill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a:solidFill>
                  <a:srgbClr val="FFFFFF"/>
                </a:solidFill>
              </a14:hiddenFill>
            </a:ext>
          </a:extLst>
        </p:spPr>
      </p:pic>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3679470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fade">
                                      <p:cBhvr>
                                        <p:cTn id="7" dur="500"/>
                                        <p:tgtEl>
                                          <p:spTgt spid="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1" end="1"/>
                                            </p:txEl>
                                          </p:spTgt>
                                        </p:tgtEl>
                                        <p:attrNameLst>
                                          <p:attrName>style.visibility</p:attrName>
                                        </p:attrNameLst>
                                      </p:cBhvr>
                                      <p:to>
                                        <p:strVal val="visible"/>
                                      </p:to>
                                    </p:set>
                                    <p:animEffect transition="in" filter="fade">
                                      <p:cBhvr>
                                        <p:cTn id="12" dur="500"/>
                                        <p:tgtEl>
                                          <p:spTgt spid="7">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animEffect transition="in" filter="fade">
                                      <p:cBhvr>
                                        <p:cTn id="17" dur="500"/>
                                        <p:tgtEl>
                                          <p:spTgt spid="7">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xEl>
                                              <p:pRg st="3" end="3"/>
                                            </p:txEl>
                                          </p:spTgt>
                                        </p:tgtEl>
                                        <p:attrNameLst>
                                          <p:attrName>style.visibility</p:attrName>
                                        </p:attrNameLst>
                                      </p:cBhvr>
                                      <p:to>
                                        <p:strVal val="visible"/>
                                      </p:to>
                                    </p:set>
                                    <p:animEffect transition="in" filter="fade">
                                      <p:cBhvr>
                                        <p:cTn id="22" dur="500"/>
                                        <p:tgtEl>
                                          <p:spTgt spid="7">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2802</TotalTime>
  <Words>675</Words>
  <Application>Microsoft Macintosh PowerPoint</Application>
  <PresentationFormat>On-screen Show (4:3)</PresentationFormat>
  <Paragraphs>69</Paragraphs>
  <Slides>13</Slides>
  <Notes>0</Notes>
  <HiddenSlides>0</HiddenSlides>
  <MMClips>0</MMClips>
  <ScaleCrop>false</ScaleCrop>
  <HeadingPairs>
    <vt:vector size="4" baseType="variant">
      <vt:variant>
        <vt:lpstr>Design Template</vt:lpstr>
      </vt:variant>
      <vt:variant>
        <vt:i4>1</vt:i4>
      </vt:variant>
      <vt:variant>
        <vt:lpstr>Slide Titles</vt:lpstr>
      </vt:variant>
      <vt:variant>
        <vt:i4>13</vt:i4>
      </vt:variant>
    </vt:vector>
  </HeadingPairs>
  <TitlesOfParts>
    <vt:vector size="14" baseType="lpstr">
      <vt:lpstr>Office Theme</vt:lpstr>
      <vt:lpstr>simply church</vt:lpstr>
      <vt:lpstr>GOAL</vt:lpstr>
      <vt:lpstr>SERIES</vt:lpstr>
      <vt:lpstr>Slide 4</vt:lpstr>
      <vt:lpstr>Slide 5</vt:lpstr>
      <vt:lpstr>Slide 6</vt:lpstr>
      <vt:lpstr>Slide 7</vt:lpstr>
      <vt:lpstr>Slide 8</vt:lpstr>
      <vt:lpstr>Slide 9</vt:lpstr>
      <vt:lpstr>Slide 10</vt:lpstr>
      <vt:lpstr>Slide 11</vt:lpstr>
      <vt:lpstr>Slide 12</vt:lpstr>
      <vt:lpstr>Slide 13</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simply church</dc:title>
  <dc:creator>David</dc:creator>
  <cp:lastModifiedBy>Douglas B Morgan</cp:lastModifiedBy>
  <cp:revision>45</cp:revision>
  <dcterms:created xsi:type="dcterms:W3CDTF">2013-10-27T12:52:41Z</dcterms:created>
  <dcterms:modified xsi:type="dcterms:W3CDTF">2013-10-27T12:57:44Z</dcterms:modified>
</cp:coreProperties>
</file>