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5"/>
  </p:notesMasterIdLst>
  <p:sldIdLst>
    <p:sldId id="375" r:id="rId2"/>
    <p:sldId id="447" r:id="rId3"/>
    <p:sldId id="449" r:id="rId4"/>
    <p:sldId id="441" r:id="rId5"/>
    <p:sldId id="442" r:id="rId6"/>
    <p:sldId id="443" r:id="rId7"/>
    <p:sldId id="444" r:id="rId8"/>
    <p:sldId id="452" r:id="rId9"/>
    <p:sldId id="446" r:id="rId10"/>
    <p:sldId id="454" r:id="rId11"/>
    <p:sldId id="451" r:id="rId12"/>
    <p:sldId id="448" r:id="rId13"/>
    <p:sldId id="453"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FF"/>
    <a:srgbClr val="0033CC"/>
    <a:srgbClr val="0000FF"/>
    <a:srgbClr val="180C00"/>
    <a:srgbClr val="261300"/>
    <a:srgbClr val="3B2611"/>
    <a:srgbClr val="CE9256"/>
    <a:srgbClr val="CC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6308" autoAdjust="0"/>
  </p:normalViewPr>
  <p:slideViewPr>
    <p:cSldViewPr>
      <p:cViewPr>
        <p:scale>
          <a:sx n="70" d="100"/>
          <a:sy n="70" d="100"/>
        </p:scale>
        <p:origin x="-516" y="-6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500C0C2-0AA8-4B32-A8BD-4AAFE8417EA6}" type="slidenum">
              <a:rPr lang="en-US"/>
              <a:pPr>
                <a:defRPr/>
              </a:pPr>
              <a:t>‹#›</a:t>
            </a:fld>
            <a:endParaRPr lang="en-US"/>
          </a:p>
        </p:txBody>
      </p:sp>
    </p:spTree>
    <p:extLst>
      <p:ext uri="{BB962C8B-B14F-4D97-AF65-F5344CB8AC3E}">
        <p14:creationId xmlns:p14="http://schemas.microsoft.com/office/powerpoint/2010/main" val="176343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9029" name="Rectangle 5"/>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Master text styles</a:t>
            </a:r>
          </a:p>
        </p:txBody>
      </p:sp>
      <p:sp>
        <p:nvSpPr>
          <p:cNvPr id="1031" name="Rectangle 8"/>
          <p:cNvSpPr>
            <a:spLocks noGrp="1" noChangeArrowheads="1"/>
          </p:cNvSpPr>
          <p:nvPr>
            <p:ph type="title"/>
          </p:nvPr>
        </p:nvSpPr>
        <p:spPr bwMode="auto">
          <a:xfrm>
            <a:off x="2514600" y="277813"/>
            <a:ext cx="6172200" cy="8651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Master title style</a:t>
            </a:r>
          </a:p>
        </p:txBody>
      </p:sp>
    </p:spTree>
  </p:cSld>
  <p:clrMap bg1="lt1" tx1="dk1" bg2="lt2" tx2="dk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9029">
                                            <p:txEl>
                                              <p:pRg st="0" end="0"/>
                                            </p:txEl>
                                          </p:spTgt>
                                        </p:tgtEl>
                                        <p:attrNameLst>
                                          <p:attrName>style.visibility</p:attrName>
                                        </p:attrNameLst>
                                      </p:cBhvr>
                                      <p:to>
                                        <p:strVal val="visible"/>
                                      </p:to>
                                    </p:set>
                                    <p:animEffect transition="in" filter="fade">
                                      <p:cBhvr>
                                        <p:cTn id="7" dur="1000"/>
                                        <p:tgtEl>
                                          <p:spTgt spid="1290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build="p">
        <p:tmplLst>
          <p:tmpl lvl="1">
            <p:tnLst>
              <p:par>
                <p:cTn presetID="10" presetClass="entr" presetSubtype="0" fill="hold" nodeType="withEffect">
                  <p:stCondLst>
                    <p:cond delay="0"/>
                  </p:stCondLst>
                  <p:childTnLst>
                    <p:set>
                      <p:cBhvr>
                        <p:cTn dur="1" fill="hold">
                          <p:stCondLst>
                            <p:cond delay="0"/>
                          </p:stCondLst>
                        </p:cTn>
                        <p:tgtEl>
                          <p:spTgt spid="129029"/>
                        </p:tgtEl>
                        <p:attrNameLst>
                          <p:attrName>style.visibility</p:attrName>
                        </p:attrNameLst>
                      </p:cBhvr>
                      <p:to>
                        <p:strVal val="visible"/>
                      </p:to>
                    </p:set>
                    <p:animEffect transition="in" filter="fade">
                      <p:cBhvr>
                        <p:cTn dur="1000"/>
                        <p:tgtEl>
                          <p:spTgt spid="129029"/>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29029"/>
                        </p:tgtEl>
                        <p:attrNameLst>
                          <p:attrName>style.visibility</p:attrName>
                        </p:attrNameLst>
                      </p:cBhvr>
                      <p:to>
                        <p:strVal val="visible"/>
                      </p:to>
                    </p:set>
                    <p:animEffect transition="in" filter="fade">
                      <p:cBhvr>
                        <p:cTn dur="1000"/>
                        <p:tgtEl>
                          <p:spTgt spid="129029"/>
                        </p:tgtEl>
                      </p:cBhvr>
                    </p:animEffect>
                  </p:childTnLst>
                  <p:subTnLst>
                    <p:animClr clrSpc="rgb" dir="cw">
                      <p:cBhvr override="childStyle">
                        <p:cTn dur="1" fill="hold" display="0" masterRel="nextClick" afterEffect="1"/>
                        <p:tgtEl>
                          <p:spTgt spid="129029"/>
                        </p:tgtEl>
                        <p:attrNameLst>
                          <p:attrName>ppt_c</p:attrName>
                        </p:attrNameLst>
                      </p:cBhvr>
                      <p:to>
                        <a:srgbClr val="969696"/>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9029"/>
                        </p:tgtEl>
                        <p:attrNameLst>
                          <p:attrName>style.visibility</p:attrName>
                        </p:attrNameLst>
                      </p:cBhvr>
                      <p:to>
                        <p:strVal val="visible"/>
                      </p:to>
                    </p:set>
                    <p:animEffect transition="in" filter="fade">
                      <p:cBhvr>
                        <p:cTn dur="1000"/>
                        <p:tgtEl>
                          <p:spTgt spid="12902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9029"/>
                        </p:tgtEl>
                        <p:attrNameLst>
                          <p:attrName>style.visibility</p:attrName>
                        </p:attrNameLst>
                      </p:cBhvr>
                      <p:to>
                        <p:strVal val="visible"/>
                      </p:to>
                    </p:set>
                    <p:animEffect transition="in" filter="fade">
                      <p:cBhvr>
                        <p:cTn dur="1000"/>
                        <p:tgtEl>
                          <p:spTgt spid="12902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29029"/>
                        </p:tgtEl>
                        <p:attrNameLst>
                          <p:attrName>style.visibility</p:attrName>
                        </p:attrNameLst>
                      </p:cBhvr>
                      <p:to>
                        <p:strVal val="visible"/>
                      </p:to>
                    </p:set>
                    <p:animEffect transition="in" filter="fade">
                      <p:cBhvr>
                        <p:cTn dur="1000"/>
                        <p:tgtEl>
                          <p:spTgt spid="129029"/>
                        </p:tgtEl>
                      </p:cBhvr>
                    </p:animEffect>
                  </p:childTnLst>
                </p:cTn>
              </p:par>
            </p:tnLst>
          </p:tmpl>
        </p:tmplLst>
      </p:bldP>
    </p:bldLst>
  </p:timing>
  <p:txStyles>
    <p:titleStyle>
      <a:lvl1pPr algn="r" rtl="0" eaLnBrk="0" fontAlgn="base" hangingPunct="0">
        <a:spcBef>
          <a:spcPct val="0"/>
        </a:spcBef>
        <a:spcAft>
          <a:spcPct val="0"/>
        </a:spcAft>
        <a:defRPr sz="5400" b="1">
          <a:solidFill>
            <a:srgbClr val="333333"/>
          </a:solidFill>
          <a:latin typeface="+mj-lt"/>
          <a:ea typeface="+mj-ea"/>
          <a:cs typeface="+mj-cs"/>
        </a:defRPr>
      </a:lvl1pPr>
      <a:lvl2pPr algn="r" rtl="0" eaLnBrk="0" fontAlgn="base" hangingPunct="0">
        <a:spcBef>
          <a:spcPct val="0"/>
        </a:spcBef>
        <a:spcAft>
          <a:spcPct val="0"/>
        </a:spcAft>
        <a:defRPr sz="5400" b="1">
          <a:solidFill>
            <a:srgbClr val="333333"/>
          </a:solidFill>
          <a:latin typeface="Times New Roman" pitchFamily="18" charset="0"/>
        </a:defRPr>
      </a:lvl2pPr>
      <a:lvl3pPr algn="r" rtl="0" eaLnBrk="0" fontAlgn="base" hangingPunct="0">
        <a:spcBef>
          <a:spcPct val="0"/>
        </a:spcBef>
        <a:spcAft>
          <a:spcPct val="0"/>
        </a:spcAft>
        <a:defRPr sz="5400" b="1">
          <a:solidFill>
            <a:srgbClr val="333333"/>
          </a:solidFill>
          <a:latin typeface="Times New Roman" pitchFamily="18" charset="0"/>
        </a:defRPr>
      </a:lvl3pPr>
      <a:lvl4pPr algn="r" rtl="0" eaLnBrk="0" fontAlgn="base" hangingPunct="0">
        <a:spcBef>
          <a:spcPct val="0"/>
        </a:spcBef>
        <a:spcAft>
          <a:spcPct val="0"/>
        </a:spcAft>
        <a:defRPr sz="5400" b="1">
          <a:solidFill>
            <a:srgbClr val="333333"/>
          </a:solidFill>
          <a:latin typeface="Times New Roman" pitchFamily="18" charset="0"/>
        </a:defRPr>
      </a:lvl4pPr>
      <a:lvl5pPr algn="r" rtl="0" eaLnBrk="0" fontAlgn="base" hangingPunct="0">
        <a:spcBef>
          <a:spcPct val="0"/>
        </a:spcBef>
        <a:spcAft>
          <a:spcPct val="0"/>
        </a:spcAft>
        <a:defRPr sz="5400" b="1">
          <a:solidFill>
            <a:srgbClr val="333333"/>
          </a:solidFill>
          <a:latin typeface="Times New Roman" pitchFamily="18" charset="0"/>
        </a:defRPr>
      </a:lvl5pPr>
      <a:lvl6pPr marL="457200" algn="r" rtl="0" fontAlgn="base">
        <a:spcBef>
          <a:spcPct val="0"/>
        </a:spcBef>
        <a:spcAft>
          <a:spcPct val="0"/>
        </a:spcAft>
        <a:defRPr sz="5400" b="1">
          <a:solidFill>
            <a:srgbClr val="333333"/>
          </a:solidFill>
          <a:latin typeface="Times New Roman" pitchFamily="18" charset="0"/>
        </a:defRPr>
      </a:lvl6pPr>
      <a:lvl7pPr marL="914400" algn="r" rtl="0" fontAlgn="base">
        <a:spcBef>
          <a:spcPct val="0"/>
        </a:spcBef>
        <a:spcAft>
          <a:spcPct val="0"/>
        </a:spcAft>
        <a:defRPr sz="5400" b="1">
          <a:solidFill>
            <a:srgbClr val="333333"/>
          </a:solidFill>
          <a:latin typeface="Times New Roman" pitchFamily="18" charset="0"/>
        </a:defRPr>
      </a:lvl7pPr>
      <a:lvl8pPr marL="1371600" algn="r" rtl="0" fontAlgn="base">
        <a:spcBef>
          <a:spcPct val="0"/>
        </a:spcBef>
        <a:spcAft>
          <a:spcPct val="0"/>
        </a:spcAft>
        <a:defRPr sz="5400" b="1">
          <a:solidFill>
            <a:srgbClr val="333333"/>
          </a:solidFill>
          <a:latin typeface="Times New Roman" pitchFamily="18" charset="0"/>
        </a:defRPr>
      </a:lvl8pPr>
      <a:lvl9pPr marL="1828800" algn="r" rtl="0" fontAlgn="base">
        <a:spcBef>
          <a:spcPct val="0"/>
        </a:spcBef>
        <a:spcAft>
          <a:spcPct val="0"/>
        </a:spcAft>
        <a:defRPr sz="5400" b="1">
          <a:solidFill>
            <a:srgbClr val="333333"/>
          </a:solidFill>
          <a:latin typeface="Times New Roman" pitchFamily="18" charset="0"/>
        </a:defRPr>
      </a:lvl9pPr>
    </p:titleStyle>
    <p:bodyStyle>
      <a:lvl1pPr marL="533400" indent="-533400" algn="r" rtl="0" eaLnBrk="0" fontAlgn="base" hangingPunct="0">
        <a:spcBef>
          <a:spcPct val="20000"/>
        </a:spcBef>
        <a:spcAft>
          <a:spcPct val="0"/>
        </a:spcAft>
        <a:buClr>
          <a:schemeClr val="folHlink"/>
        </a:buClr>
        <a:buSzPct val="90000"/>
        <a:buFont typeface="Wingdings" pitchFamily="2" charset="2"/>
        <a:defRPr sz="4200" b="1">
          <a:solidFill>
            <a:schemeClr val="tx1"/>
          </a:solidFill>
          <a:latin typeface="+mn-lt"/>
          <a:ea typeface="+mn-ea"/>
          <a:cs typeface="+mn-cs"/>
        </a:defRPr>
      </a:lvl1pPr>
      <a:lvl2pPr marL="952500" indent="-495300" algn="l" rtl="0" eaLnBrk="0" fontAlgn="base" hangingPunct="0">
        <a:spcBef>
          <a:spcPct val="20000"/>
        </a:spcBef>
        <a:spcAft>
          <a:spcPct val="0"/>
        </a:spcAft>
        <a:buClr>
          <a:schemeClr val="accent1"/>
        </a:buClr>
        <a:buFont typeface="Wingdings" pitchFamily="2" charset="2"/>
        <a:buChar char="n"/>
        <a:defRPr sz="2600">
          <a:solidFill>
            <a:schemeClr val="tx1"/>
          </a:solidFill>
          <a:latin typeface="Arial" charset="0"/>
        </a:defRPr>
      </a:lvl2pPr>
      <a:lvl3pPr marL="1352550" indent="-438150" algn="l" rtl="0" eaLnBrk="0" fontAlgn="base" hangingPunct="0">
        <a:spcBef>
          <a:spcPct val="20000"/>
        </a:spcBef>
        <a:spcAft>
          <a:spcPct val="0"/>
        </a:spcAft>
        <a:buClr>
          <a:schemeClr val="tx1"/>
        </a:buClr>
        <a:buFont typeface="Wingdings" pitchFamily="2" charset="2"/>
        <a:buChar char="n"/>
        <a:defRPr sz="2300">
          <a:solidFill>
            <a:schemeClr val="tx1"/>
          </a:solidFill>
          <a:latin typeface="Arial" charset="0"/>
        </a:defRPr>
      </a:lvl3pPr>
      <a:lvl4pPr marL="1752600" indent="-381000" algn="l" rtl="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5pPr>
      <a:lvl6pPr marL="2667000" indent="-381000" algn="l" rtl="0" fontAlgn="base">
        <a:spcBef>
          <a:spcPct val="20000"/>
        </a:spcBef>
        <a:spcAft>
          <a:spcPct val="0"/>
        </a:spcAft>
        <a:buClr>
          <a:schemeClr val="accent1"/>
        </a:buClr>
        <a:buFont typeface="Wingdings" pitchFamily="2" charset="2"/>
        <a:buChar char="§"/>
        <a:defRPr sz="2000">
          <a:solidFill>
            <a:schemeClr val="tx1"/>
          </a:solidFill>
          <a:latin typeface="Arial" charset="0"/>
        </a:defRPr>
      </a:lvl6pPr>
      <a:lvl7pPr marL="3124200" indent="-381000" algn="l" rtl="0" fontAlgn="base">
        <a:spcBef>
          <a:spcPct val="20000"/>
        </a:spcBef>
        <a:spcAft>
          <a:spcPct val="0"/>
        </a:spcAft>
        <a:buClr>
          <a:schemeClr val="accent1"/>
        </a:buClr>
        <a:buFont typeface="Wingdings" pitchFamily="2" charset="2"/>
        <a:buChar char="§"/>
        <a:defRPr sz="2000">
          <a:solidFill>
            <a:schemeClr val="tx1"/>
          </a:solidFill>
          <a:latin typeface="Arial" charset="0"/>
        </a:defRPr>
      </a:lvl7pPr>
      <a:lvl8pPr marL="3581400" indent="-381000" algn="l" rtl="0" fontAlgn="base">
        <a:spcBef>
          <a:spcPct val="20000"/>
        </a:spcBef>
        <a:spcAft>
          <a:spcPct val="0"/>
        </a:spcAft>
        <a:buClr>
          <a:schemeClr val="accent1"/>
        </a:buClr>
        <a:buFont typeface="Wingdings" pitchFamily="2" charset="2"/>
        <a:buChar char="§"/>
        <a:defRPr sz="2000">
          <a:solidFill>
            <a:schemeClr val="tx1"/>
          </a:solidFill>
          <a:latin typeface="Arial" charset="0"/>
        </a:defRPr>
      </a:lvl8pPr>
      <a:lvl9pPr marL="4038600" indent="-381000" algn="l" rtl="0" fontAlgn="base">
        <a:spcBef>
          <a:spcPct val="20000"/>
        </a:spcBef>
        <a:spcAft>
          <a:spcPct val="0"/>
        </a:spcAft>
        <a:buClr>
          <a:schemeClr val="accent1"/>
        </a:buClr>
        <a:buFont typeface="Wingdings" pitchFamily="2" charset="2"/>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ssing-the-jordan_t_nv.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685800" y="990597"/>
            <a:ext cx="7863840" cy="2011680"/>
          </a:xfrm>
          <a:prstGeom prst="rect">
            <a:avLst/>
          </a:prstGeom>
          <a:solidFill>
            <a:schemeClr val="bg1"/>
          </a:solidFill>
          <a:ln>
            <a:solidFill>
              <a:srgbClr val="0066FF"/>
            </a:solidFill>
          </a:ln>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softEdge rad="31750"/>
          </a:effectLst>
        </p:spPr>
        <p:txBody>
          <a:bodyPr wrap="square" rtlCol="0">
            <a:spAutoFit/>
            <a:scene3d>
              <a:camera prst="orthographicFront"/>
              <a:lightRig rig="threePt" dir="t"/>
            </a:scene3d>
            <a:sp3d extrusionH="57150">
              <a:bevelT w="82550" h="38100" prst="coolSlant"/>
            </a:sp3d>
          </a:bodyPr>
          <a:lstStyle/>
          <a:p>
            <a:pPr algn="ctr"/>
            <a:r>
              <a:rPr lang="en-US" sz="7200" dirty="0" smtClean="0">
                <a:solidFill>
                  <a:srgbClr val="0070C0"/>
                </a:solidFill>
                <a:latin typeface="Impact" pitchFamily="34" charset="0"/>
              </a:rPr>
              <a:t>“I WILL BE WITH YOU”</a:t>
            </a:r>
          </a:p>
          <a:p>
            <a:pPr algn="ctr"/>
            <a:r>
              <a:rPr lang="en-US" sz="4400" dirty="0" smtClean="0">
                <a:solidFill>
                  <a:srgbClr val="0070C0"/>
                </a:solidFill>
              </a:rPr>
              <a:t>Joshua 3</a:t>
            </a:r>
            <a:endParaRPr lang="en-US" sz="4400" dirty="0">
              <a:solidFill>
                <a:srgbClr val="0070C0"/>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Matthew 1:20-23</a:t>
            </a:r>
            <a:endParaRPr lang="en-US" dirty="0">
              <a:solidFill>
                <a:schemeClr val="bg1"/>
              </a:solidFill>
            </a:endParaRPr>
          </a:p>
        </p:txBody>
      </p:sp>
      <p:sp>
        <p:nvSpPr>
          <p:cNvPr id="3" name="Content Placeholder 2"/>
          <p:cNvSpPr>
            <a:spLocks noGrp="1"/>
          </p:cNvSpPr>
          <p:nvPr>
            <p:ph idx="1"/>
          </p:nvPr>
        </p:nvSpPr>
        <p:spPr>
          <a:xfrm>
            <a:off x="304800" y="1600200"/>
            <a:ext cx="8382000" cy="4530725"/>
          </a:xfrm>
        </p:spPr>
        <p:txBody>
          <a:bodyPr/>
          <a:lstStyle/>
          <a:p>
            <a:pPr marL="0" indent="0" algn="l"/>
            <a:r>
              <a:rPr lang="en-US" sz="2800" baseline="30000" dirty="0" smtClean="0">
                <a:solidFill>
                  <a:schemeClr val="bg1"/>
                </a:solidFill>
                <a:latin typeface="Calibri" pitchFamily="34" charset="0"/>
              </a:rPr>
              <a:t>20 </a:t>
            </a:r>
            <a:r>
              <a:rPr lang="en-US" sz="2800" dirty="0" smtClean="0">
                <a:solidFill>
                  <a:schemeClr val="bg1"/>
                </a:solidFill>
                <a:latin typeface="Calibri" pitchFamily="34" charset="0"/>
              </a:rPr>
              <a:t>But as he considered these things, behold, an angel of the Lord appeared to him in a dream, saying, “Joseph, son of David, do not fear to take Mary as your wife, for that which is conceived in her is from the Holy Spirit. </a:t>
            </a:r>
            <a:r>
              <a:rPr lang="en-US" sz="2800" baseline="30000" dirty="0" smtClean="0">
                <a:solidFill>
                  <a:schemeClr val="bg1"/>
                </a:solidFill>
                <a:latin typeface="Calibri" pitchFamily="34" charset="0"/>
              </a:rPr>
              <a:t>21 </a:t>
            </a:r>
            <a:r>
              <a:rPr lang="en-US" sz="2800" dirty="0" smtClean="0">
                <a:solidFill>
                  <a:schemeClr val="bg1"/>
                </a:solidFill>
                <a:latin typeface="Calibri" pitchFamily="34" charset="0"/>
              </a:rPr>
              <a:t>She will bear a son, and you shall call his name Jesus, for he will save his people from their sins.” </a:t>
            </a:r>
            <a:r>
              <a:rPr lang="en-US" sz="2800" baseline="30000" dirty="0" smtClean="0">
                <a:solidFill>
                  <a:schemeClr val="bg1"/>
                </a:solidFill>
                <a:latin typeface="Calibri" pitchFamily="34" charset="0"/>
              </a:rPr>
              <a:t>22 </a:t>
            </a:r>
            <a:r>
              <a:rPr lang="en-US" sz="2800" dirty="0" smtClean="0">
                <a:solidFill>
                  <a:schemeClr val="bg1"/>
                </a:solidFill>
                <a:latin typeface="Calibri" pitchFamily="34" charset="0"/>
              </a:rPr>
              <a:t>All this took place to fulfill what the Lord had spoken by the prophet: </a:t>
            </a:r>
            <a:r>
              <a:rPr lang="en-US" sz="2800" baseline="30000" dirty="0" smtClean="0">
                <a:solidFill>
                  <a:schemeClr val="bg1"/>
                </a:solidFill>
                <a:latin typeface="Calibri" pitchFamily="34" charset="0"/>
              </a:rPr>
              <a:t>23 </a:t>
            </a:r>
            <a:r>
              <a:rPr lang="en-US" sz="2800" dirty="0" smtClean="0">
                <a:solidFill>
                  <a:schemeClr val="bg1"/>
                </a:solidFill>
                <a:latin typeface="Calibri" pitchFamily="34" charset="0"/>
              </a:rPr>
              <a:t>“Behold, the virgin shall conceive and bear a son, and they shall call his name </a:t>
            </a:r>
            <a:r>
              <a:rPr lang="en-US" sz="2800" dirty="0" smtClean="0">
                <a:solidFill>
                  <a:schemeClr val="bg1">
                    <a:lumMod val="75000"/>
                  </a:schemeClr>
                </a:solidFill>
                <a:latin typeface="Calibri" pitchFamily="34" charset="0"/>
              </a:rPr>
              <a:t>”Immanuel” (which means, God with us).</a:t>
            </a:r>
          </a:p>
          <a:p>
            <a:pPr algn="l"/>
            <a:endParaRPr lang="en-US"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Hebrews 9:11-14</a:t>
            </a:r>
            <a:endParaRPr lang="en-US" dirty="0">
              <a:solidFill>
                <a:schemeClr val="bg1"/>
              </a:solidFill>
            </a:endParaRPr>
          </a:p>
        </p:txBody>
      </p:sp>
      <p:sp>
        <p:nvSpPr>
          <p:cNvPr id="3" name="Content Placeholder 2"/>
          <p:cNvSpPr>
            <a:spLocks noGrp="1"/>
          </p:cNvSpPr>
          <p:nvPr>
            <p:ph idx="1"/>
          </p:nvPr>
        </p:nvSpPr>
        <p:spPr>
          <a:xfrm>
            <a:off x="304800" y="1219200"/>
            <a:ext cx="8839200" cy="5292725"/>
          </a:xfrm>
        </p:spPr>
        <p:txBody>
          <a:bodyPr/>
          <a:lstStyle/>
          <a:p>
            <a:pPr marL="0" indent="0" algn="l"/>
            <a:r>
              <a:rPr lang="en-US" sz="2800" baseline="30000" dirty="0" smtClean="0">
                <a:solidFill>
                  <a:schemeClr val="bg1"/>
                </a:solidFill>
                <a:latin typeface="Calibri" pitchFamily="34" charset="0"/>
              </a:rPr>
              <a:t>11 </a:t>
            </a:r>
            <a:r>
              <a:rPr lang="en-US" sz="2800" dirty="0" smtClean="0">
                <a:solidFill>
                  <a:schemeClr val="bg1"/>
                </a:solidFill>
                <a:latin typeface="Calibri" pitchFamily="34" charset="0"/>
              </a:rPr>
              <a:t>But when Christ appeared as a high priest of the good things that have come, then through the greater and more perfect tent (not made with hands, that is, not of this creation) </a:t>
            </a:r>
            <a:r>
              <a:rPr lang="en-US" sz="2800" u="sng" baseline="30000" dirty="0" smtClean="0">
                <a:solidFill>
                  <a:schemeClr val="bg1">
                    <a:lumMod val="75000"/>
                  </a:schemeClr>
                </a:solidFill>
                <a:latin typeface="Calibri" pitchFamily="34" charset="0"/>
              </a:rPr>
              <a:t>12 </a:t>
            </a:r>
            <a:r>
              <a:rPr lang="en-US" sz="2800" u="sng" dirty="0" smtClean="0">
                <a:solidFill>
                  <a:schemeClr val="bg1">
                    <a:lumMod val="75000"/>
                  </a:schemeClr>
                </a:solidFill>
                <a:latin typeface="Calibri" pitchFamily="34" charset="0"/>
              </a:rPr>
              <a:t>he entered once for all into the holy places, not by means of the blood of goats and calves but by means of his own blood, thus securing an eternal redemption.</a:t>
            </a:r>
            <a:r>
              <a:rPr lang="en-US" sz="2800" dirty="0" smtClean="0">
                <a:solidFill>
                  <a:schemeClr val="bg1"/>
                </a:solidFill>
                <a:latin typeface="Calibri" pitchFamily="34" charset="0"/>
              </a:rPr>
              <a:t> </a:t>
            </a:r>
            <a:r>
              <a:rPr lang="en-US" sz="2800" baseline="30000" dirty="0" smtClean="0">
                <a:solidFill>
                  <a:schemeClr val="bg1"/>
                </a:solidFill>
                <a:latin typeface="Calibri" pitchFamily="34" charset="0"/>
              </a:rPr>
              <a:t>13 </a:t>
            </a:r>
            <a:r>
              <a:rPr lang="en-US" sz="2800" dirty="0" smtClean="0">
                <a:solidFill>
                  <a:schemeClr val="bg1"/>
                </a:solidFill>
                <a:latin typeface="Calibri" pitchFamily="34" charset="0"/>
              </a:rPr>
              <a:t>For if the blood of goats and bulls, and the sprinkling of defiled persons with the ashes of a heifer, sanctify for the purification of the flesh, </a:t>
            </a:r>
            <a:r>
              <a:rPr lang="en-US" sz="2800" baseline="30000" dirty="0" smtClean="0">
                <a:solidFill>
                  <a:schemeClr val="bg1"/>
                </a:solidFill>
                <a:latin typeface="Calibri" pitchFamily="34" charset="0"/>
              </a:rPr>
              <a:t>14 </a:t>
            </a:r>
            <a:r>
              <a:rPr lang="en-US" sz="2800" dirty="0" smtClean="0">
                <a:solidFill>
                  <a:schemeClr val="bg1"/>
                </a:solidFill>
                <a:latin typeface="Calibri" pitchFamily="34" charset="0"/>
              </a:rPr>
              <a:t>how much more will the blood of Christ, who through the eternal Spirit offered himself without blemish to God, </a:t>
            </a:r>
            <a:r>
              <a:rPr lang="en-US" sz="2800" u="sng" dirty="0" smtClean="0">
                <a:solidFill>
                  <a:schemeClr val="bg1">
                    <a:lumMod val="75000"/>
                  </a:schemeClr>
                </a:solidFill>
                <a:latin typeface="Calibri" pitchFamily="34" charset="0"/>
              </a:rPr>
              <a:t>purify our conscience from dead works to serve the living God</a:t>
            </a:r>
            <a:r>
              <a:rPr lang="en-US" sz="2800" u="sng" dirty="0" smtClean="0">
                <a:solidFill>
                  <a:schemeClr val="bg1"/>
                </a:solidFill>
                <a:latin typeface="Calibri" pitchFamily="34" charset="0"/>
              </a:rPr>
              <a:t>.</a:t>
            </a:r>
          </a:p>
          <a:p>
            <a:r>
              <a:rPr lang="en-US" sz="2800" dirty="0" smtClean="0"/>
              <a:t/>
            </a:r>
            <a:br>
              <a:rPr lang="en-US" sz="2800" dirty="0" smtClean="0"/>
            </a:br>
            <a:endParaRPr lang="en-US" sz="2800" dirty="0">
              <a:solidFill>
                <a:schemeClr val="bg1"/>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66022" y="322421"/>
            <a:ext cx="7923772"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z="3200" b="1" dirty="0" smtClean="0">
                <a:solidFill>
                  <a:schemeClr val="bg1"/>
                </a:solidFill>
                <a:effectLst>
                  <a:outerShdw blurRad="38100" dist="38100" dir="2700000" algn="tl">
                    <a:srgbClr val="000000">
                      <a:alpha val="43137"/>
                    </a:srgbClr>
                  </a:outerShdw>
                </a:effectLst>
                <a:latin typeface="Calibri" pitchFamily="34" charset="0"/>
                <a:cs typeface="Times New Roman" pitchFamily="18" charset="0"/>
              </a:rPr>
              <a:t>1. </a:t>
            </a:r>
            <a:r>
              <a:rPr lang="en-US" sz="3200" b="1" dirty="0" smtClean="0">
                <a:solidFill>
                  <a:schemeClr val="bg1"/>
                </a:solidFill>
                <a:effectLst>
                  <a:outerShdw blurRad="38100" dist="38100" dir="2700000" algn="tl">
                    <a:srgbClr val="000000">
                      <a:alpha val="43137"/>
                    </a:srgbClr>
                  </a:outerShdw>
                </a:effectLst>
                <a:latin typeface="Calibri" pitchFamily="34" charset="0"/>
              </a:rPr>
              <a:t>Jesus is our Word (</a:t>
            </a:r>
            <a:r>
              <a:rPr lang="en-US" sz="3200" b="1" dirty="0" err="1" smtClean="0">
                <a:solidFill>
                  <a:schemeClr val="bg1"/>
                </a:solidFill>
                <a:effectLst>
                  <a:outerShdw blurRad="38100" dist="38100" dir="2700000" algn="tl">
                    <a:srgbClr val="000000">
                      <a:alpha val="43137"/>
                    </a:srgbClr>
                  </a:outerShdw>
                </a:effectLst>
                <a:latin typeface="Calibri" pitchFamily="34" charset="0"/>
              </a:rPr>
              <a:t>Jn</a:t>
            </a:r>
            <a:r>
              <a:rPr lang="en-US" sz="3200" b="1" dirty="0" smtClean="0">
                <a:solidFill>
                  <a:schemeClr val="bg1"/>
                </a:solidFill>
                <a:effectLst>
                  <a:outerShdw blurRad="38100" dist="38100" dir="2700000" algn="tl">
                    <a:srgbClr val="000000">
                      <a:alpha val="43137"/>
                    </a:srgbClr>
                  </a:outerShdw>
                </a:effectLst>
                <a:latin typeface="Calibri" pitchFamily="34" charset="0"/>
              </a:rPr>
              <a:t> 1:14-17, 12:48, 14:15)</a:t>
            </a:r>
          </a:p>
          <a:p>
            <a:pPr marL="514350" marR="0" lvl="0" indent="-514350" algn="l" defTabSz="914400" rtl="0" eaLnBrk="1" fontAlgn="base" latinLnBrk="0" hangingPunct="1">
              <a:lnSpc>
                <a:spcPct val="100000"/>
              </a:lnSpc>
              <a:spcBef>
                <a:spcPct val="0"/>
              </a:spcBef>
              <a:spcAft>
                <a:spcPct val="0"/>
              </a:spcAft>
              <a:buClrTx/>
              <a:buSzTx/>
              <a:tabLst/>
            </a:pPr>
            <a:r>
              <a:rPr lang="en-US" sz="3200" b="1" dirty="0" smtClean="0">
                <a:solidFill>
                  <a:srgbClr val="99CCFF"/>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*Remember </a:t>
            </a:r>
            <a:r>
              <a:rPr kumimoji="0" lang="en-US" sz="3200" b="1" i="0" u="none" strike="noStrike" cap="none" normalizeH="0" baseline="0" dirty="0" smtClean="0">
                <a:ln>
                  <a:noFill/>
                </a:ln>
                <a:solidFill>
                  <a:srgbClr val="99CCFF"/>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God’s</a:t>
            </a:r>
            <a:r>
              <a:rPr kumimoji="0" lang="en-US" sz="3200" b="1" i="0" u="none" strike="noStrike" cap="none" normalizeH="0" dirty="0" smtClean="0">
                <a:ln>
                  <a:noFill/>
                </a:ln>
                <a:solidFill>
                  <a:srgbClr val="99CCFF"/>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Word Is With Us</a:t>
            </a:r>
            <a:endParaRPr kumimoji="0" lang="en-US" sz="3200" b="1" i="0" u="none" strike="noStrike" cap="none" normalizeH="0" baseline="0" dirty="0" smtClean="0">
              <a:ln>
                <a:noFill/>
              </a:ln>
              <a:solidFill>
                <a:srgbClr val="99CCFF"/>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p:txBody>
      </p:sp>
      <p:sp>
        <p:nvSpPr>
          <p:cNvPr id="6" name="Rectangle 1"/>
          <p:cNvSpPr>
            <a:spLocks noChangeArrowheads="1"/>
          </p:cNvSpPr>
          <p:nvPr/>
        </p:nvSpPr>
        <p:spPr bwMode="auto">
          <a:xfrm>
            <a:off x="62050" y="1437382"/>
            <a:ext cx="9181681"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z="3200" b="1" dirty="0" smtClean="0">
                <a:solidFill>
                  <a:schemeClr val="bg1"/>
                </a:solidFill>
                <a:effectLst>
                  <a:outerShdw blurRad="38100" dist="38100" dir="2700000" algn="tl">
                    <a:srgbClr val="000000">
                      <a:alpha val="43137"/>
                    </a:srgbClr>
                  </a:outerShdw>
                </a:effectLst>
                <a:latin typeface="Calibri" pitchFamily="34" charset="0"/>
              </a:rPr>
              <a:t>2. Jesus is our Bread of Life (</a:t>
            </a:r>
            <a:r>
              <a:rPr lang="en-US" sz="3200" b="1" dirty="0" err="1" smtClean="0">
                <a:solidFill>
                  <a:schemeClr val="bg1"/>
                </a:solidFill>
                <a:effectLst>
                  <a:outerShdw blurRad="38100" dist="38100" dir="2700000" algn="tl">
                    <a:srgbClr val="000000">
                      <a:alpha val="43137"/>
                    </a:srgbClr>
                  </a:outerShdw>
                </a:effectLst>
                <a:latin typeface="Calibri" pitchFamily="34" charset="0"/>
              </a:rPr>
              <a:t>Jn</a:t>
            </a:r>
            <a:r>
              <a:rPr lang="en-US" sz="3200" b="1" dirty="0" smtClean="0">
                <a:solidFill>
                  <a:schemeClr val="bg1"/>
                </a:solidFill>
                <a:effectLst>
                  <a:outerShdw blurRad="38100" dist="38100" dir="2700000" algn="tl">
                    <a:srgbClr val="000000">
                      <a:alpha val="43137"/>
                    </a:srgbClr>
                  </a:outerShdw>
                </a:effectLst>
                <a:latin typeface="Calibri" pitchFamily="34" charset="0"/>
              </a:rPr>
              <a:t> 6:47-51,Phil.4:5-7,13)</a:t>
            </a:r>
          </a:p>
          <a:p>
            <a:r>
              <a:rPr lang="en-US" sz="3200" b="1" dirty="0" smtClean="0">
                <a:solidFill>
                  <a:srgbClr val="99CCFF"/>
                </a:solidFill>
                <a:effectLst>
                  <a:outerShdw blurRad="38100" dist="38100" dir="2700000" algn="tl">
                    <a:srgbClr val="000000">
                      <a:alpha val="43137"/>
                    </a:srgbClr>
                  </a:outerShdw>
                </a:effectLst>
                <a:latin typeface="Calibri" pitchFamily="34" charset="0"/>
              </a:rPr>
              <a:t>*Remember God Cares And Sustains Us</a:t>
            </a:r>
            <a:endParaRPr lang="en-US" sz="3200" dirty="0">
              <a:solidFill>
                <a:srgbClr val="99CCFF"/>
              </a:solidFill>
              <a:effectLst>
                <a:outerShdw blurRad="38100" dist="38100" dir="2700000" algn="tl">
                  <a:srgbClr val="000000">
                    <a:alpha val="43137"/>
                  </a:srgbClr>
                </a:outerShdw>
              </a:effectLst>
              <a:latin typeface="Calibri" pitchFamily="34" charset="0"/>
            </a:endParaRPr>
          </a:p>
        </p:txBody>
      </p:sp>
      <p:sp>
        <p:nvSpPr>
          <p:cNvPr id="51202" name="Rectangle 2"/>
          <p:cNvSpPr>
            <a:spLocks noChangeArrowheads="1"/>
          </p:cNvSpPr>
          <p:nvPr/>
        </p:nvSpPr>
        <p:spPr bwMode="auto">
          <a:xfrm>
            <a:off x="76200" y="2667000"/>
            <a:ext cx="735169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z="3200" b="1" dirty="0" smtClean="0">
                <a:solidFill>
                  <a:schemeClr val="bg1"/>
                </a:solidFill>
                <a:effectLst>
                  <a:outerShdw blurRad="38100" dist="38100" dir="2700000" algn="tl">
                    <a:srgbClr val="000000">
                      <a:alpha val="43137"/>
                    </a:srgbClr>
                  </a:outerShdw>
                </a:effectLst>
                <a:latin typeface="Calibri" pitchFamily="34" charset="0"/>
              </a:rPr>
              <a:t>3. Jesus is our King (Heb. 2:14-18, 4:14-16)</a:t>
            </a:r>
          </a:p>
          <a:p>
            <a:r>
              <a:rPr lang="en-US" sz="3200" b="1" dirty="0" smtClean="0">
                <a:solidFill>
                  <a:srgbClr val="99CCFF"/>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*Remember God Chose The Right Leader</a:t>
            </a:r>
            <a:endParaRPr kumimoji="0" lang="en-US" sz="3200" b="0" i="0" u="none" strike="noStrike" cap="none" normalizeH="0" dirty="0" smtClean="0">
              <a:ln>
                <a:noFill/>
              </a:ln>
              <a:solidFill>
                <a:srgbClr val="99CCFF"/>
              </a:solidFill>
              <a:effectLst>
                <a:outerShdw blurRad="38100" dist="38100" dir="2700000" algn="tl">
                  <a:srgbClr val="000000">
                    <a:alpha val="43137"/>
                  </a:srgbClr>
                </a:outerShdw>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srcRect/>
          <a:stretch>
            <a:fillRect/>
          </a:stretch>
        </p:blipFill>
        <p:spPr bwMode="auto">
          <a:xfrm>
            <a:off x="2819400" y="4495800"/>
            <a:ext cx="3867150" cy="217421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ssing-the-jordan_t_nv.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685800" y="990597"/>
            <a:ext cx="7863840" cy="2011680"/>
          </a:xfrm>
          <a:prstGeom prst="rect">
            <a:avLst/>
          </a:prstGeom>
          <a:solidFill>
            <a:schemeClr val="bg1"/>
          </a:solidFill>
          <a:ln>
            <a:solidFill>
              <a:srgbClr val="FFFFFF"/>
            </a:solidFill>
          </a:ln>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softEdge rad="31750"/>
          </a:effectLst>
        </p:spPr>
        <p:txBody>
          <a:bodyPr wrap="square" rtlCol="0">
            <a:spAutoFit/>
            <a:scene3d>
              <a:camera prst="orthographicFront"/>
              <a:lightRig rig="threePt" dir="t"/>
            </a:scene3d>
            <a:sp3d extrusionH="57150">
              <a:bevelT w="82550" h="38100" prst="coolSlant"/>
            </a:sp3d>
          </a:bodyPr>
          <a:lstStyle/>
          <a:p>
            <a:pPr algn="ctr"/>
            <a:r>
              <a:rPr lang="en-US" sz="7200" dirty="0" smtClean="0">
                <a:solidFill>
                  <a:srgbClr val="0070C0"/>
                </a:solidFill>
                <a:latin typeface="Impact" pitchFamily="34" charset="0"/>
              </a:rPr>
              <a:t>“I WILL BE WITH YOU”</a:t>
            </a:r>
          </a:p>
          <a:p>
            <a:pPr algn="ctr"/>
            <a:r>
              <a:rPr lang="en-US" sz="4400" dirty="0" smtClean="0">
                <a:solidFill>
                  <a:srgbClr val="0070C0"/>
                </a:solidFill>
              </a:rPr>
              <a:t>Joshua 3</a:t>
            </a:r>
            <a:endParaRPr lang="en-US" sz="4400" dirty="0">
              <a:solidFill>
                <a:srgbClr val="0070C0"/>
              </a:solidFill>
            </a:endParaRPr>
          </a:p>
        </p:txBody>
      </p:sp>
      <p:sp>
        <p:nvSpPr>
          <p:cNvPr id="7" name="TextBox 6"/>
          <p:cNvSpPr txBox="1"/>
          <p:nvPr/>
        </p:nvSpPr>
        <p:spPr>
          <a:xfrm>
            <a:off x="0" y="3505200"/>
            <a:ext cx="9144000" cy="3017520"/>
          </a:xfrm>
          <a:prstGeom prst="rect">
            <a:avLst/>
          </a:prstGeom>
          <a:solidFill>
            <a:schemeClr val="bg1"/>
          </a:solidFill>
          <a:ln>
            <a:solidFill>
              <a:srgbClr val="FFFFFF"/>
            </a:solidFill>
          </a:ln>
          <a:effectLst>
            <a:softEdge rad="31750"/>
          </a:effectLst>
        </p:spPr>
        <p:txBody>
          <a:bodyPr wrap="square" rtlCol="0">
            <a:spAutoFit/>
            <a:scene3d>
              <a:camera prst="orthographicFront"/>
              <a:lightRig rig="threePt" dir="t"/>
            </a:scene3d>
            <a:sp3d extrusionH="57150">
              <a:bevelT w="82550" h="38100" prst="coolSlant"/>
            </a:sp3d>
          </a:bodyPr>
          <a:lstStyle/>
          <a:p>
            <a:pPr algn="ctr"/>
            <a:r>
              <a:rPr lang="en-US" sz="2800" b="1" dirty="0" smtClean="0">
                <a:latin typeface="Calibri" pitchFamily="34" charset="0"/>
              </a:rPr>
              <a:t>3 The sea looked and fled; </a:t>
            </a:r>
            <a:r>
              <a:rPr lang="en-US" sz="2800" b="1" dirty="0" smtClean="0">
                <a:solidFill>
                  <a:srgbClr val="0000FF"/>
                </a:solidFill>
                <a:latin typeface="Calibri" pitchFamily="34" charset="0"/>
              </a:rPr>
              <a:t>Jordan turned back. </a:t>
            </a:r>
            <a:r>
              <a:rPr lang="en-US" sz="2800" b="1" dirty="0" smtClean="0">
                <a:latin typeface="Calibri" pitchFamily="34" charset="0"/>
              </a:rPr>
              <a:t>4 The mountains skipped like rams,  the hills like lambs.5 What ails you, O sea, that you flee? </a:t>
            </a:r>
            <a:r>
              <a:rPr lang="en-US" sz="2800" b="1" dirty="0" smtClean="0">
                <a:solidFill>
                  <a:srgbClr val="0000FF"/>
                </a:solidFill>
                <a:latin typeface="Calibri" pitchFamily="34" charset="0"/>
              </a:rPr>
              <a:t>O Jordan, that you turn back</a:t>
            </a:r>
            <a:r>
              <a:rPr lang="en-US" sz="2800" b="1" dirty="0" smtClean="0">
                <a:latin typeface="Calibri" pitchFamily="34" charset="0"/>
              </a:rPr>
              <a:t>? 6 O mountains, that you skip like rams? O hills, like lambs 7 Tremble, O earth, </a:t>
            </a:r>
            <a:r>
              <a:rPr lang="en-US" sz="2800" b="1" dirty="0" smtClean="0">
                <a:solidFill>
                  <a:srgbClr val="0000FF"/>
                </a:solidFill>
                <a:latin typeface="Calibri" pitchFamily="34" charset="0"/>
              </a:rPr>
              <a:t>at the presence of the Lord</a:t>
            </a:r>
            <a:r>
              <a:rPr lang="en-US" sz="2800" b="1" dirty="0" smtClean="0">
                <a:latin typeface="Calibri" pitchFamily="34" charset="0"/>
              </a:rPr>
              <a:t>, at the presence of the God of Jacob, Psalm 114</a:t>
            </a:r>
            <a:endParaRPr lang="en-US" sz="2800" b="1" dirty="0">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5715000" cy="6477000"/>
          </a:xfrm>
        </p:spPr>
        <p:txBody>
          <a:bodyPr/>
          <a:lstStyle/>
          <a:p>
            <a:pPr algn="l">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Calibri" pitchFamily="34" charset="0"/>
              </a:rPr>
              <a:t>Constant Reminders</a:t>
            </a:r>
          </a:p>
          <a:p>
            <a:pPr algn="l">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Calibri" pitchFamily="34" charset="0"/>
              </a:rPr>
              <a:t>Lists</a:t>
            </a:r>
          </a:p>
          <a:p>
            <a:pPr algn="l">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Calibri" pitchFamily="34" charset="0"/>
              </a:rPr>
              <a:t>Tasks On Phones</a:t>
            </a:r>
          </a:p>
          <a:p>
            <a:pPr algn="l">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Calibri" pitchFamily="34" charset="0"/>
              </a:rPr>
              <a:t>Planners</a:t>
            </a:r>
          </a:p>
          <a:p>
            <a:pPr algn="l">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Calibri" pitchFamily="34" charset="0"/>
              </a:rPr>
              <a:t>Calendars</a:t>
            </a:r>
          </a:p>
          <a:p>
            <a:pPr algn="l">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Calibri" pitchFamily="34" charset="0"/>
              </a:rPr>
              <a:t>Updates</a:t>
            </a:r>
          </a:p>
          <a:p>
            <a:pPr algn="l">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Calibri" pitchFamily="34" charset="0"/>
              </a:rPr>
              <a:t>Important</a:t>
            </a:r>
          </a:p>
          <a:p>
            <a:pPr algn="l">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Calibri" pitchFamily="34" charset="0"/>
              </a:rPr>
              <a:t>Don’t Forget</a:t>
            </a:r>
          </a:p>
          <a:p>
            <a:pPr algn="l">
              <a:buFont typeface="Wingdings" pitchFamily="2" charset="2"/>
              <a:buChar char="§"/>
            </a:pPr>
            <a:endParaRPr lang="en-US" dirty="0">
              <a:solidFill>
                <a:schemeClr val="bg1"/>
              </a:solidFill>
              <a:effectLst>
                <a:outerShdw blurRad="38100" dist="38100" dir="2700000" algn="tl">
                  <a:srgbClr val="000000">
                    <a:alpha val="43137"/>
                  </a:srgbClr>
                </a:outerShdw>
              </a:effectLst>
            </a:endParaRPr>
          </a:p>
        </p:txBody>
      </p:sp>
      <p:pic>
        <p:nvPicPr>
          <p:cNvPr id="52226" name="Picture 2" descr="http://657b072aab060d50f8ce-d7abb53cb376b4947d77643d4b4a48d3.r79.cf1.rackcdn.com/26452_Reminders.jpeg"/>
          <p:cNvPicPr>
            <a:picLocks noChangeAspect="1" noChangeArrowheads="1"/>
          </p:cNvPicPr>
          <p:nvPr/>
        </p:nvPicPr>
        <p:blipFill>
          <a:blip r:embed="rId2" cstate="print"/>
          <a:srcRect/>
          <a:stretch>
            <a:fillRect/>
          </a:stretch>
        </p:blipFill>
        <p:spPr bwMode="auto">
          <a:xfrm>
            <a:off x="5486400" y="990600"/>
            <a:ext cx="3418840" cy="1602581"/>
          </a:xfrm>
          <a:prstGeom prst="rect">
            <a:avLst/>
          </a:prstGeom>
          <a:noFill/>
        </p:spPr>
      </p:pic>
      <p:pic>
        <p:nvPicPr>
          <p:cNvPr id="52228" name="Picture 4" descr="https://www.winweb.com/wp-content/images/2011/sales_images/winweb-reminders.png"/>
          <p:cNvPicPr>
            <a:picLocks noChangeAspect="1" noChangeArrowheads="1"/>
          </p:cNvPicPr>
          <p:nvPr/>
        </p:nvPicPr>
        <p:blipFill>
          <a:blip r:embed="rId3" cstate="print"/>
          <a:srcRect/>
          <a:stretch>
            <a:fillRect/>
          </a:stretch>
        </p:blipFill>
        <p:spPr bwMode="auto">
          <a:xfrm>
            <a:off x="5334000" y="2819400"/>
            <a:ext cx="3524250" cy="36195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172200"/>
          </a:xfrm>
        </p:spPr>
        <p:txBody>
          <a:bodyPr/>
          <a:lstStyle/>
          <a:p>
            <a:pPr marL="0" indent="0" algn="l"/>
            <a:r>
              <a:rPr lang="en-US" sz="2800" dirty="0" smtClean="0">
                <a:solidFill>
                  <a:schemeClr val="bg1"/>
                </a:solidFill>
                <a:latin typeface="Calibri" pitchFamily="34" charset="0"/>
              </a:rPr>
              <a:t>1 </a:t>
            </a:r>
            <a:r>
              <a:rPr lang="en-US" sz="2800" b="0" dirty="0" smtClean="0">
                <a:solidFill>
                  <a:schemeClr val="bg1"/>
                </a:solidFill>
                <a:latin typeface="Calibri" pitchFamily="34" charset="0"/>
              </a:rPr>
              <a:t>After the death of Moses the servant of the </a:t>
            </a:r>
            <a:r>
              <a:rPr lang="en-US" sz="2800" b="0" cap="small" dirty="0" smtClean="0">
                <a:solidFill>
                  <a:schemeClr val="bg1"/>
                </a:solidFill>
                <a:latin typeface="Calibri" pitchFamily="34" charset="0"/>
              </a:rPr>
              <a:t>Lord</a:t>
            </a:r>
            <a:r>
              <a:rPr lang="en-US" sz="2800" b="0" dirty="0" smtClean="0">
                <a:solidFill>
                  <a:schemeClr val="bg1"/>
                </a:solidFill>
                <a:latin typeface="Calibri" pitchFamily="34" charset="0"/>
              </a:rPr>
              <a:t>, the </a:t>
            </a:r>
            <a:r>
              <a:rPr lang="en-US" sz="2800" b="0" cap="small" dirty="0" smtClean="0">
                <a:solidFill>
                  <a:schemeClr val="bg1"/>
                </a:solidFill>
                <a:latin typeface="Calibri" pitchFamily="34" charset="0"/>
              </a:rPr>
              <a:t>Lord</a:t>
            </a:r>
            <a:r>
              <a:rPr lang="en-US" sz="2800" b="0" dirty="0" smtClean="0">
                <a:solidFill>
                  <a:schemeClr val="bg1"/>
                </a:solidFill>
                <a:latin typeface="Calibri" pitchFamily="34" charset="0"/>
              </a:rPr>
              <a:t> said to Joshua the son of Nun, Moses‘ assistant, </a:t>
            </a:r>
            <a:r>
              <a:rPr lang="en-US" sz="2800" baseline="30000" dirty="0" smtClean="0">
                <a:solidFill>
                  <a:schemeClr val="bg1"/>
                </a:solidFill>
                <a:latin typeface="Calibri" pitchFamily="34" charset="0"/>
              </a:rPr>
              <a:t>2 </a:t>
            </a:r>
            <a:r>
              <a:rPr lang="en-US" sz="2800" b="0" dirty="0" smtClean="0">
                <a:solidFill>
                  <a:schemeClr val="bg1"/>
                </a:solidFill>
                <a:latin typeface="Calibri" pitchFamily="34" charset="0"/>
              </a:rPr>
              <a:t>“Moses my servant is dead. Now therefore arise, go over this Jordan, you and all this people, into the land that I am giving to them, to the people of Israel. </a:t>
            </a:r>
            <a:r>
              <a:rPr lang="en-US" sz="2800" baseline="30000" dirty="0" smtClean="0">
                <a:solidFill>
                  <a:schemeClr val="bg1"/>
                </a:solidFill>
                <a:latin typeface="Calibri" pitchFamily="34" charset="0"/>
              </a:rPr>
              <a:t>3 </a:t>
            </a:r>
            <a:r>
              <a:rPr lang="en-US" sz="2800" b="0" dirty="0" smtClean="0">
                <a:solidFill>
                  <a:schemeClr val="bg1"/>
                </a:solidFill>
                <a:latin typeface="Calibri" pitchFamily="34" charset="0"/>
              </a:rPr>
              <a:t>Every place that the sole of your foot will tread upon I have given to you, just as I promised to Moses. </a:t>
            </a:r>
            <a:r>
              <a:rPr lang="en-US" sz="2800" baseline="30000" dirty="0" smtClean="0">
                <a:solidFill>
                  <a:schemeClr val="bg1"/>
                </a:solidFill>
                <a:latin typeface="Calibri" pitchFamily="34" charset="0"/>
              </a:rPr>
              <a:t>4 </a:t>
            </a:r>
            <a:r>
              <a:rPr lang="en-US" sz="2800" b="0" dirty="0" smtClean="0">
                <a:solidFill>
                  <a:schemeClr val="bg1"/>
                </a:solidFill>
                <a:latin typeface="Calibri" pitchFamily="34" charset="0"/>
              </a:rPr>
              <a:t>From the wilderness and this Lebanon as far as the great river, the river Euphrates, all the land of the Hittites to the Great Sea toward the going down of the sun shall be your territory. </a:t>
            </a:r>
            <a:r>
              <a:rPr lang="en-US" sz="2800" baseline="30000" dirty="0" smtClean="0">
                <a:solidFill>
                  <a:schemeClr val="bg1"/>
                </a:solidFill>
                <a:latin typeface="Calibri" pitchFamily="34" charset="0"/>
              </a:rPr>
              <a:t>5 </a:t>
            </a:r>
            <a:r>
              <a:rPr lang="en-US" sz="2800" b="0" dirty="0" smtClean="0">
                <a:solidFill>
                  <a:schemeClr val="bg1"/>
                </a:solidFill>
                <a:latin typeface="Calibri" pitchFamily="34" charset="0"/>
              </a:rPr>
              <a:t>No man shall be able to stand before you all the days of your life. </a:t>
            </a:r>
            <a:r>
              <a:rPr lang="en-US" sz="2800" u="sng" dirty="0" smtClean="0">
                <a:solidFill>
                  <a:srgbClr val="FFFF00"/>
                </a:solidFill>
                <a:latin typeface="Calibri" pitchFamily="34" charset="0"/>
              </a:rPr>
              <a:t>Just as I was with Moses, so I will be with you. I will not leave you or forsake you. </a:t>
            </a:r>
            <a:endParaRPr lang="en-US" sz="2800" u="sng" dirty="0">
              <a:solidFill>
                <a:srgbClr val="FFFF00"/>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terism-preterist-jordan-flood.jpg"/>
          <p:cNvPicPr>
            <a:picLocks noChangeAspect="1"/>
          </p:cNvPicPr>
          <p:nvPr/>
        </p:nvPicPr>
        <p:blipFill>
          <a:blip r:embed="rId2" cstate="print"/>
          <a:stretch>
            <a:fillRect/>
          </a:stretch>
        </p:blipFill>
        <p:spPr>
          <a:xfrm>
            <a:off x="0" y="0"/>
            <a:ext cx="9144000" cy="6858000"/>
          </a:xfrm>
          <a:prstGeom prst="rect">
            <a:avLst/>
          </a:prstGeom>
        </p:spPr>
      </p:pic>
      <p:sp>
        <p:nvSpPr>
          <p:cNvPr id="6" name="Rectangle 5"/>
          <p:cNvSpPr/>
          <p:nvPr/>
        </p:nvSpPr>
        <p:spPr>
          <a:xfrm>
            <a:off x="304800" y="3962400"/>
            <a:ext cx="8534400" cy="1077218"/>
          </a:xfrm>
          <a:prstGeom prst="rect">
            <a:avLst/>
          </a:prstGeom>
        </p:spPr>
        <p:txBody>
          <a:bodyPr wrap="square">
            <a:spAutoFit/>
          </a:bodyPr>
          <a:lstStyle/>
          <a:p>
            <a:pPr algn="ctr"/>
            <a:r>
              <a:rPr lang="en-US" sz="3200" b="1" baseline="30000" dirty="0" smtClean="0">
                <a:latin typeface="Calibri" pitchFamily="34" charset="0"/>
              </a:rPr>
              <a:t>15 </a:t>
            </a:r>
            <a:r>
              <a:rPr lang="en-US" sz="3200" b="1" dirty="0" smtClean="0">
                <a:latin typeface="Calibri" pitchFamily="34" charset="0"/>
              </a:rPr>
              <a:t> (now the Jordan overflows all its banks throughout the time of harvest),</a:t>
            </a:r>
            <a:endParaRPr lang="en-US" sz="3200" b="1" dirty="0">
              <a:latin typeface="Calibri"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catholicsouthernfront.files.wordpress.com/2009/12/ark.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4.bp.blogspot.com/_BzcP8PqRCSk/TUwTUHUPH8I/AAAAAAAACmI/KSv-FzDIpoM/s640/SN20494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66022" y="141982"/>
            <a:ext cx="8718669"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514350" indent="-514350"/>
            <a:r>
              <a:rPr lang="en-US" sz="3200" b="1" dirty="0" smtClean="0">
                <a:solidFill>
                  <a:schemeClr val="bg1"/>
                </a:solidFill>
                <a:effectLst>
                  <a:outerShdw blurRad="38100" dist="38100" dir="2700000" algn="tl">
                    <a:srgbClr val="000000">
                      <a:alpha val="43137"/>
                    </a:srgbClr>
                  </a:outerShdw>
                </a:effectLst>
                <a:latin typeface="Calibri" pitchFamily="34" charset="0"/>
                <a:cs typeface="Times New Roman" pitchFamily="18" charset="0"/>
              </a:rPr>
              <a:t>1. The 10 Commandments </a:t>
            </a:r>
            <a:r>
              <a:rPr lang="en-US" sz="3200" b="1" dirty="0" smtClean="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(Exodus 20:1-17; 25:16)</a:t>
            </a:r>
            <a:endPar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514350" marR="0" lvl="0" indent="-514350" algn="l" defTabSz="914400" rtl="0" eaLnBrk="1" fontAlgn="base" latinLnBrk="0" hangingPunct="1">
              <a:lnSpc>
                <a:spcPct val="100000"/>
              </a:lnSpc>
              <a:spcBef>
                <a:spcPct val="0"/>
              </a:spcBef>
              <a:spcAft>
                <a:spcPct val="0"/>
              </a:spcAft>
              <a:buClrTx/>
              <a:buSzTx/>
              <a:tabLst/>
            </a:pPr>
            <a:r>
              <a:rPr lang="en-US" sz="3200" b="1" dirty="0" smtClean="0">
                <a:solidFill>
                  <a:srgbClr val="99CCFF"/>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*Remember </a:t>
            </a:r>
            <a:r>
              <a:rPr kumimoji="0" lang="en-US" sz="3200" b="1" i="0" u="none" strike="noStrike" cap="none" normalizeH="0" baseline="0" dirty="0" smtClean="0">
                <a:ln>
                  <a:noFill/>
                </a:ln>
                <a:solidFill>
                  <a:srgbClr val="99CCFF"/>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God’s Word Is With Us</a:t>
            </a:r>
          </a:p>
        </p:txBody>
      </p:sp>
      <p:sp>
        <p:nvSpPr>
          <p:cNvPr id="6" name="Rectangle 1"/>
          <p:cNvSpPr>
            <a:spLocks noChangeArrowheads="1"/>
          </p:cNvSpPr>
          <p:nvPr/>
        </p:nvSpPr>
        <p:spPr bwMode="auto">
          <a:xfrm>
            <a:off x="62050" y="1437382"/>
            <a:ext cx="697492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z="3200" b="1" dirty="0" smtClean="0">
                <a:solidFill>
                  <a:schemeClr val="bg1"/>
                </a:solidFill>
                <a:effectLst>
                  <a:outerShdw blurRad="38100" dist="38100" dir="2700000" algn="tl">
                    <a:srgbClr val="000000">
                      <a:alpha val="43137"/>
                    </a:srgbClr>
                  </a:outerShdw>
                </a:effectLst>
                <a:latin typeface="Calibri" pitchFamily="34" charset="0"/>
              </a:rPr>
              <a:t>2. The Manna </a:t>
            </a:r>
            <a:r>
              <a:rPr lang="en-US" sz="3200" dirty="0" smtClean="0">
                <a:solidFill>
                  <a:schemeClr val="bg1"/>
                </a:solidFill>
                <a:effectLst>
                  <a:outerShdw blurRad="38100" dist="38100" dir="2700000" algn="tl">
                    <a:srgbClr val="000000">
                      <a:alpha val="43137"/>
                    </a:srgbClr>
                  </a:outerShdw>
                </a:effectLst>
                <a:latin typeface="Calibri" pitchFamily="34" charset="0"/>
              </a:rPr>
              <a:t>(</a:t>
            </a:r>
            <a:r>
              <a:rPr lang="en-US" sz="3200" b="1" dirty="0" smtClean="0">
                <a:solidFill>
                  <a:schemeClr val="bg1"/>
                </a:solidFill>
                <a:effectLst>
                  <a:outerShdw blurRad="38100" dist="38100" dir="2700000" algn="tl">
                    <a:srgbClr val="000000">
                      <a:alpha val="43137"/>
                    </a:srgbClr>
                  </a:outerShdw>
                </a:effectLst>
                <a:latin typeface="Calibri" pitchFamily="34" charset="0"/>
              </a:rPr>
              <a:t>Exodus 16:9-12, 31-34) </a:t>
            </a:r>
          </a:p>
          <a:p>
            <a:r>
              <a:rPr lang="en-US" sz="3200" b="1" dirty="0" smtClean="0">
                <a:solidFill>
                  <a:srgbClr val="99CCFF"/>
                </a:solidFill>
                <a:effectLst>
                  <a:outerShdw blurRad="38100" dist="38100" dir="2700000" algn="tl">
                    <a:srgbClr val="000000">
                      <a:alpha val="43137"/>
                    </a:srgbClr>
                  </a:outerShdw>
                </a:effectLst>
                <a:latin typeface="Calibri" pitchFamily="34" charset="0"/>
              </a:rPr>
              <a:t>*Remember God Cares And Sustains Us </a:t>
            </a:r>
            <a:endParaRPr lang="en-US" sz="3200" dirty="0">
              <a:solidFill>
                <a:srgbClr val="99CCFF"/>
              </a:solidFill>
              <a:effectLst>
                <a:outerShdw blurRad="38100" dist="38100" dir="2700000" algn="tl">
                  <a:srgbClr val="000000">
                    <a:alpha val="43137"/>
                  </a:srgbClr>
                </a:outerShdw>
              </a:effectLst>
              <a:latin typeface="Calibri" pitchFamily="34" charset="0"/>
            </a:endParaRPr>
          </a:p>
        </p:txBody>
      </p:sp>
      <p:sp>
        <p:nvSpPr>
          <p:cNvPr id="51202" name="Rectangle 2"/>
          <p:cNvSpPr>
            <a:spLocks noChangeArrowheads="1"/>
          </p:cNvSpPr>
          <p:nvPr/>
        </p:nvSpPr>
        <p:spPr bwMode="auto">
          <a:xfrm>
            <a:off x="76200" y="2885182"/>
            <a:ext cx="8553752"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z="3200" b="1" dirty="0" smtClean="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3. Aaron’s Rod (Numbers 16:8-11, 31-32; 17:1-11)</a:t>
            </a:r>
          </a:p>
          <a:p>
            <a:pPr lvl="0"/>
            <a:r>
              <a:rPr lang="en-US" sz="3200" b="1" dirty="0" smtClean="0">
                <a:solidFill>
                  <a:srgbClr val="99CCFF"/>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*Remember God Chooses The Right Leader</a:t>
            </a:r>
            <a:endParaRPr kumimoji="0" lang="en-US" sz="3200" b="0" i="0" u="none" strike="noStrike" cap="none" normalizeH="0" dirty="0" smtClean="0">
              <a:ln>
                <a:noFill/>
              </a:ln>
              <a:solidFill>
                <a:srgbClr val="99CCFF"/>
              </a:solidFill>
              <a:effectLst>
                <a:outerShdw blurRad="38100" dist="38100" dir="2700000" algn="tl">
                  <a:srgbClr val="000000">
                    <a:alpha val="43137"/>
                  </a:srgbClr>
                </a:outerShdw>
              </a:effectLst>
              <a:latin typeface="Arial" pitchFamily="34" charset="0"/>
              <a:cs typeface="Arial" pitchFamily="34" charset="0"/>
            </a:endParaRPr>
          </a:p>
        </p:txBody>
      </p:sp>
      <p:pic>
        <p:nvPicPr>
          <p:cNvPr id="51203" name="Picture 3"/>
          <p:cNvPicPr>
            <a:picLocks noChangeAspect="1" noChangeArrowheads="1"/>
          </p:cNvPicPr>
          <p:nvPr/>
        </p:nvPicPr>
        <p:blipFill>
          <a:blip r:embed="rId2" cstate="print"/>
          <a:srcRect/>
          <a:stretch>
            <a:fillRect/>
          </a:stretch>
        </p:blipFill>
        <p:spPr bwMode="auto">
          <a:xfrm>
            <a:off x="2819400" y="4495800"/>
            <a:ext cx="3867150" cy="217421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12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772400" cy="5181600"/>
          </a:xfrm>
        </p:spPr>
        <p:txBody>
          <a:bodyPr/>
          <a:lstStyle/>
          <a:p>
            <a:pPr marL="0" indent="0" algn="ctr"/>
            <a:r>
              <a:rPr lang="en-US" sz="3600" dirty="0" smtClean="0">
                <a:solidFill>
                  <a:schemeClr val="bg1"/>
                </a:solidFill>
              </a:rPr>
              <a:t>Wouldn’t it be great if we had a gold plated, acacia box: And where it went, God went. And because you believed in what was inside it, you followed, and God led you through???</a:t>
            </a:r>
          </a:p>
          <a:p>
            <a:pPr marL="0" indent="0" algn="ctr"/>
            <a:endParaRPr lang="en-US" dirty="0" smtClean="0">
              <a:solidFill>
                <a:schemeClr val="bg1"/>
              </a:solidFill>
            </a:endParaRPr>
          </a:p>
          <a:p>
            <a:pPr marL="0" indent="0" algn="ctr"/>
            <a:r>
              <a:rPr lang="en-US" sz="3600" dirty="0" smtClean="0">
                <a:solidFill>
                  <a:schemeClr val="bg1"/>
                </a:solidFill>
              </a:rPr>
              <a:t>Would This Remind You That God Is With You?</a:t>
            </a:r>
          </a:p>
          <a:p>
            <a:pPr marL="0" indent="0" algn="ctr"/>
            <a:endParaRPr lang="en-US" dirty="0" smtClean="0">
              <a:solidFill>
                <a:schemeClr val="bg1"/>
              </a:solidFill>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Hebrews 9:1-5</a:t>
            </a:r>
            <a:endParaRPr lang="en-US" dirty="0">
              <a:solidFill>
                <a:schemeClr val="bg1"/>
              </a:solidFill>
            </a:endParaRPr>
          </a:p>
        </p:txBody>
      </p:sp>
      <p:sp>
        <p:nvSpPr>
          <p:cNvPr id="3" name="Content Placeholder 2"/>
          <p:cNvSpPr>
            <a:spLocks noGrp="1"/>
          </p:cNvSpPr>
          <p:nvPr>
            <p:ph idx="1"/>
          </p:nvPr>
        </p:nvSpPr>
        <p:spPr>
          <a:xfrm>
            <a:off x="304800" y="1219200"/>
            <a:ext cx="8534400" cy="5292725"/>
          </a:xfrm>
        </p:spPr>
        <p:txBody>
          <a:bodyPr/>
          <a:lstStyle/>
          <a:p>
            <a:pPr marL="0" indent="0" algn="l"/>
            <a:r>
              <a:rPr lang="en-US" sz="2800" dirty="0" smtClean="0">
                <a:solidFill>
                  <a:schemeClr val="bg1"/>
                </a:solidFill>
                <a:latin typeface="Calibri" pitchFamily="34" charset="0"/>
              </a:rPr>
              <a:t>9 Now even the first covenant had regulations for worship and an earthly place of holiness. </a:t>
            </a:r>
            <a:r>
              <a:rPr lang="en-US" sz="2800" baseline="30000" dirty="0" smtClean="0">
                <a:solidFill>
                  <a:schemeClr val="bg1"/>
                </a:solidFill>
                <a:latin typeface="Calibri" pitchFamily="34" charset="0"/>
              </a:rPr>
              <a:t>2 </a:t>
            </a:r>
            <a:r>
              <a:rPr lang="en-US" sz="2800" dirty="0" smtClean="0">
                <a:solidFill>
                  <a:schemeClr val="bg1"/>
                </a:solidFill>
                <a:latin typeface="Calibri" pitchFamily="34" charset="0"/>
              </a:rPr>
              <a:t>For a tent was prepared, the first section, in which were the </a:t>
            </a:r>
            <a:r>
              <a:rPr lang="en-US" sz="2800" dirty="0" err="1" smtClean="0">
                <a:solidFill>
                  <a:schemeClr val="bg1"/>
                </a:solidFill>
                <a:latin typeface="Calibri" pitchFamily="34" charset="0"/>
              </a:rPr>
              <a:t>lampstand</a:t>
            </a:r>
            <a:r>
              <a:rPr lang="en-US" sz="2800" dirty="0" smtClean="0">
                <a:solidFill>
                  <a:schemeClr val="bg1"/>
                </a:solidFill>
                <a:latin typeface="Calibri" pitchFamily="34" charset="0"/>
              </a:rPr>
              <a:t> and the table and the bread of the Presence. It is called the Holy Place. </a:t>
            </a:r>
            <a:r>
              <a:rPr lang="en-US" sz="2800" u="sng" baseline="30000" dirty="0" smtClean="0">
                <a:solidFill>
                  <a:schemeClr val="bg1">
                    <a:lumMod val="75000"/>
                  </a:schemeClr>
                </a:solidFill>
                <a:latin typeface="Calibri" pitchFamily="34" charset="0"/>
              </a:rPr>
              <a:t>3 </a:t>
            </a:r>
            <a:r>
              <a:rPr lang="en-US" sz="2800" u="sng" dirty="0" smtClean="0">
                <a:solidFill>
                  <a:schemeClr val="bg1">
                    <a:lumMod val="75000"/>
                  </a:schemeClr>
                </a:solidFill>
                <a:latin typeface="Calibri" pitchFamily="34" charset="0"/>
              </a:rPr>
              <a:t>Behind the second curtain was a second section called the Most Holy Place, </a:t>
            </a:r>
            <a:r>
              <a:rPr lang="en-US" sz="2800" u="sng" baseline="30000" dirty="0" smtClean="0">
                <a:solidFill>
                  <a:schemeClr val="bg1">
                    <a:lumMod val="75000"/>
                  </a:schemeClr>
                </a:solidFill>
                <a:latin typeface="Calibri" pitchFamily="34" charset="0"/>
              </a:rPr>
              <a:t>4 </a:t>
            </a:r>
            <a:r>
              <a:rPr lang="en-US" sz="2800" u="sng" dirty="0" smtClean="0">
                <a:solidFill>
                  <a:schemeClr val="bg1">
                    <a:lumMod val="75000"/>
                  </a:schemeClr>
                </a:solidFill>
                <a:latin typeface="Calibri" pitchFamily="34" charset="0"/>
              </a:rPr>
              <a:t>having the golden altar of incense and the ark of the covenant covered on all sides with gold, in which was a golden urn holding the manna, and Aaron's staff that budded, and the tablets of the covenant.</a:t>
            </a:r>
            <a:r>
              <a:rPr lang="en-US" sz="2800" dirty="0" smtClean="0">
                <a:solidFill>
                  <a:schemeClr val="bg1"/>
                </a:solidFill>
                <a:latin typeface="Calibri" pitchFamily="34" charset="0"/>
              </a:rPr>
              <a:t> </a:t>
            </a:r>
            <a:r>
              <a:rPr lang="en-US" sz="2800" baseline="30000" dirty="0" smtClean="0">
                <a:solidFill>
                  <a:schemeClr val="bg1"/>
                </a:solidFill>
                <a:latin typeface="Calibri" pitchFamily="34" charset="0"/>
              </a:rPr>
              <a:t>5 </a:t>
            </a:r>
            <a:r>
              <a:rPr lang="en-US" sz="2800" dirty="0" smtClean="0">
                <a:solidFill>
                  <a:schemeClr val="bg1"/>
                </a:solidFill>
                <a:latin typeface="Calibri" pitchFamily="34" charset="0"/>
              </a:rPr>
              <a:t>Above it were the cherubim of glory overshadowing the mercy seat. Of these things we cannot now speak in detail.</a:t>
            </a:r>
            <a:endParaRPr lang="en-US" sz="2800" dirty="0">
              <a:solidFill>
                <a:schemeClr val="bg1"/>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1_Layers">
  <a:themeElements>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_Layer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Journey Through the Bible 2.0</Template>
  <TotalTime>4692</TotalTime>
  <Words>218</Words>
  <Application>Microsoft Office PowerPoint</Application>
  <PresentationFormat>On-screen Show (4:3)</PresentationFormat>
  <Paragraphs>37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1_Layers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Hebrews 9:1-5</vt:lpstr>
      <vt:lpstr>Matthew 1:20-23</vt:lpstr>
      <vt:lpstr>Hebrews 9:11-14</vt:lpstr>
      <vt:lpstr>PowerPoint Presentation</vt:lpstr>
      <vt:lpstr>PowerPoint Presentation</vt:lpstr>
    </vt:vector>
  </TitlesOfParts>
  <Company>RDGI,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2005 Bible Study</dc:title>
  <dc:creator>Mitch Davis</dc:creator>
  <cp:lastModifiedBy>Northwood2</cp:lastModifiedBy>
  <cp:revision>190</cp:revision>
  <dcterms:created xsi:type="dcterms:W3CDTF">2005-01-02T12:34:32Z</dcterms:created>
  <dcterms:modified xsi:type="dcterms:W3CDTF">2013-12-22T14:56:47Z</dcterms:modified>
</cp:coreProperties>
</file>