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7C1F29-6240-4A8E-8C00-0E81A338304C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871ABC-FFE1-40FF-B7D6-BAA836F21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10B1-2473-4F39-8D9D-4C67B2F54902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270B-D455-4F32-8EFC-3B658107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AAD8-5C8F-4537-B2A3-4D8C8B6ACE01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CF60-8DB7-4603-9B3E-6AFCD866B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D27C-8112-48A3-936E-AEEA7F0EABB2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7ECF-D0A9-470C-BEF1-A8E2ADB87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DE26-BCE1-41ED-8222-F30D63D60368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4DC5-5270-4FCA-859B-1659DF5BE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89B1-364B-489A-8C46-667412146C3E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6C96-CA08-4207-8CDD-3E996962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3A1C-6373-4639-9F8F-DFD017448534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4EC6-7E05-4133-AADE-C6EFCBAB4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62B3-AED5-494B-AEBE-A791CF1F4BF0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703E-88DD-4CD4-A628-865C5B6D3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AE57-E097-4BA9-BAB6-D04114115839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5E29-9ADC-401F-933D-4D17F45DC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9DFB-1E89-489E-A83C-46916565E65B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4402-7D2F-465E-AE9E-A8CADBAA9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6453-98C6-4466-AFCF-74FE87DF8E0B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1CBF-80A6-465F-B136-0CBB174F5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E72E-199A-466D-B952-6E07DAB36FCD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FB16-C5EA-4D1A-A348-A48F1E212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3A99C-9C77-4899-AA5B-926A17E84E16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AA178E-26BB-4651-BBF1-39187DEEF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U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RCH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6088" y="4114800"/>
            <a:ext cx="36179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132873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“Fully Loyalty To God” (3</a:t>
            </a:r>
            <a:r>
              <a:rPr lang="en-US" sz="4000" baseline="30000">
                <a:solidFill>
                  <a:srgbClr val="FF0000"/>
                </a:solidFill>
                <a:latin typeface="Calibri" pitchFamily="34" charset="0"/>
              </a:rPr>
              <a:t>rd </a:t>
            </a:r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) </a:t>
            </a:r>
          </a:p>
          <a:p>
            <a:pPr algn="ctr"/>
            <a:r>
              <a:rPr lang="en-US" sz="4000">
                <a:solidFill>
                  <a:srgbClr val="7030A0"/>
                </a:solidFill>
                <a:latin typeface="Calibri" pitchFamily="34" charset="0"/>
              </a:rPr>
              <a:t>“Built On Divine Authority” (10</a:t>
            </a:r>
            <a:r>
              <a:rPr lang="en-US" sz="4000" baseline="30000">
                <a:solidFill>
                  <a:srgbClr val="7030A0"/>
                </a:solidFill>
                <a:latin typeface="Calibri" pitchFamily="34" charset="0"/>
              </a:rPr>
              <a:t>th</a:t>
            </a:r>
            <a:r>
              <a:rPr lang="en-US" sz="4000">
                <a:solidFill>
                  <a:srgbClr val="7030A0"/>
                </a:solidFill>
                <a:latin typeface="Calibri" pitchFamily="34" charset="0"/>
              </a:rPr>
              <a:t>) </a:t>
            </a:r>
          </a:p>
          <a:p>
            <a:pPr algn="ctr"/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“Consistent With Its Nature” (10</a:t>
            </a:r>
            <a:r>
              <a:rPr lang="en-US" sz="4000" baseline="3000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 sz="400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/>
            <a:r>
              <a:rPr lang="en-US" sz="4000">
                <a:solidFill>
                  <a:srgbClr val="92D050"/>
                </a:solidFill>
                <a:latin typeface="Calibri" pitchFamily="34" charset="0"/>
              </a:rPr>
              <a:t>“Consistent With Its Purpose” (17</a:t>
            </a:r>
            <a:r>
              <a:rPr lang="en-US" sz="4000" baseline="30000">
                <a:solidFill>
                  <a:srgbClr val="92D050"/>
                </a:solidFill>
                <a:latin typeface="Calibri" pitchFamily="34" charset="0"/>
              </a:rPr>
              <a:t>th</a:t>
            </a:r>
            <a:r>
              <a:rPr lang="en-US" sz="4000">
                <a:solidFill>
                  <a:srgbClr val="92D050"/>
                </a:solidFill>
                <a:latin typeface="Calibri" pitchFamily="34" charset="0"/>
              </a:rPr>
              <a:t>)</a:t>
            </a:r>
          </a:p>
          <a:p>
            <a:pPr algn="ctr"/>
            <a:r>
              <a:rPr lang="en-US" sz="4000">
                <a:solidFill>
                  <a:srgbClr val="00B0F0"/>
                </a:solidFill>
                <a:latin typeface="Calibri" pitchFamily="34" charset="0"/>
              </a:rPr>
              <a:t>“Working” (24</a:t>
            </a:r>
            <a:r>
              <a:rPr lang="en-US" sz="4000" baseline="30000">
                <a:solidFill>
                  <a:srgbClr val="00B0F0"/>
                </a:solidFill>
                <a:latin typeface="Calibri" pitchFamily="34" charset="0"/>
              </a:rPr>
              <a:t>th</a:t>
            </a:r>
            <a:r>
              <a:rPr lang="en-US" sz="4000">
                <a:solidFill>
                  <a:srgbClr val="00B0F0"/>
                </a:solidFill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6088" y="4114800"/>
            <a:ext cx="36179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Fully Loyal To God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962400"/>
            <a:ext cx="361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228600" y="5229225"/>
            <a:ext cx="533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I. Loyalty To Jesus Christ In The Local Church</a:t>
            </a:r>
            <a:endParaRPr lang="en-US" sz="4000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3375" y="82550"/>
            <a:ext cx="7972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A. Reflects Our Relationship With Jesus.</a:t>
            </a:r>
            <a:endParaRPr lang="en-US" sz="3200" b="1">
              <a:solidFill>
                <a:schemeClr val="bg1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charset="0"/>
              </a:rPr>
              <a:t>1. Jesus Builds His Church (Matt. 16:18)</a:t>
            </a:r>
            <a:endParaRPr lang="en-US" sz="3200">
              <a:solidFill>
                <a:schemeClr val="bg1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charset="0"/>
              </a:rPr>
              <a:t>2. Jesus Sanctifies His Bride (Eph. 5:26-27) </a:t>
            </a:r>
          </a:p>
          <a:p>
            <a:pPr eaLnBrk="0" hangingPunct="0"/>
            <a:r>
              <a:rPr lang="en-US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charset="0"/>
              </a:rPr>
              <a:t>3. Jesus Loves &amp; Leads His Body (Eph. 5:29-30</a:t>
            </a:r>
          </a:p>
          <a:p>
            <a:pPr eaLnBrk="0" hangingPunct="0"/>
            <a:r>
              <a:rPr lang="en-US" sz="32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charset="0"/>
              </a:rPr>
              <a:t>4. Jesus Honors His Family (Matt. 12:49-50)</a:t>
            </a:r>
          </a:p>
          <a:p>
            <a:pPr eaLnBrk="0" hangingPunct="0"/>
            <a:endParaRPr lang="en-US" sz="320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endParaRPr lang="en-US" sz="3200">
              <a:solidFill>
                <a:schemeClr val="bg1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charset="0"/>
              </a:rPr>
              <a:t>B. Excel In Sincere Obedience- 1 Thess. 4:1</a:t>
            </a:r>
            <a:endParaRPr lang="en-US" sz="3200" b="1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962400"/>
            <a:ext cx="361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76200" y="5367338"/>
            <a:ext cx="5715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II. How Do We Grow In Loyalty As A Local Church?</a:t>
            </a:r>
            <a:endParaRPr lang="en-US" sz="3800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7175" y="200025"/>
            <a:ext cx="8886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A. Fully Understand: 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Eph. 4:11-16</a:t>
            </a:r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Jn. 14:15</a:t>
            </a:r>
          </a:p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B. Fully Obey: 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Isa. 55:8-9 </a:t>
            </a:r>
          </a:p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C. Fully Appreciate: 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1 Jn. 5:3 Rom. 16:3 </a:t>
            </a:r>
          </a:p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 </a:t>
            </a:r>
          </a:p>
          <a:p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D. Fully Trust: 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Isa. 55:11, Phil. 3:8, </a:t>
            </a:r>
          </a:p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2 Cor.  9:10, 1 Cor. 3:6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962400"/>
            <a:ext cx="361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76200" y="5248275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Satan Attacks Local Churches</a:t>
            </a:r>
            <a:endParaRPr lang="en-US" sz="400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3375" y="234950"/>
            <a:ext cx="8810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A. To Give Up Out of Fear- Numbers 13:31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B. To Be Like &amp; Look Like Others- 1 Sam. 8:5-7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C. To “Improve” God’s Plan- 2 Sam. 6:3-7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D. To Put Man’s Traditions Over God’s Laws- Mk 7:8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E. To Break Under Persecution- Rev. 2:10 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H. To Follow False Teachers- Rev. 2:14,20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I. To Fall Asleep- Rev. 3:2</a:t>
            </a:r>
          </a:p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J. To Become Satisfied Rev. 3:16-18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4529302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6088" y="4114800"/>
            <a:ext cx="36179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Fully Loyal To God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209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Arial</vt:lpstr>
      <vt:lpstr>Plantagenet Cherokee</vt:lpstr>
      <vt:lpstr>Aharoni</vt:lpstr>
      <vt:lpstr>DaunPenh</vt:lpstr>
      <vt:lpstr>Times New Roman</vt:lpstr>
      <vt:lpstr>ＭＳ Ｐゴシック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Roberson</dc:creator>
  <cp:lastModifiedBy>Northwood</cp:lastModifiedBy>
  <cp:revision>2</cp:revision>
  <dcterms:created xsi:type="dcterms:W3CDTF">2013-02-01T02:50:09Z</dcterms:created>
  <dcterms:modified xsi:type="dcterms:W3CDTF">2013-02-03T15:03:09Z</dcterms:modified>
</cp:coreProperties>
</file>