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5" r:id="rId2"/>
    <p:sldId id="256" r:id="rId3"/>
    <p:sldId id="257" r:id="rId4"/>
    <p:sldId id="258" r:id="rId5"/>
    <p:sldId id="259" r:id="rId6"/>
    <p:sldId id="260" r:id="rId7"/>
    <p:sldId id="261" r:id="rId8"/>
    <p:sldId id="262" r:id="rId9"/>
    <p:sldId id="263" r:id="rId10"/>
    <p:sldId id="264" r:id="rId1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showGuides="1">
      <p:cViewPr varScale="1">
        <p:scale>
          <a:sx n="99" d="100"/>
          <a:sy n="99" d="100"/>
        </p:scale>
        <p:origin x="-840"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slide" Target="slides/slide10.xml"/><Relationship Id="rId12" Type="http://schemas.openxmlformats.org/officeDocument/2006/relationships/printerSettings" Target="printerSettings/printerSettings1.bin"/><Relationship Id="rId13" Type="http://schemas.openxmlformats.org/officeDocument/2006/relationships/presProps" Target="presProps.xml"/><Relationship Id="rId14" Type="http://schemas.openxmlformats.org/officeDocument/2006/relationships/viewProps" Target="viewProps.xml"/><Relationship Id="rId15" Type="http://schemas.openxmlformats.org/officeDocument/2006/relationships/theme" Target="theme/theme1.xml"/><Relationship Id="rId16"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4/4/15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702019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4/4/15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949498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4/4/15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427941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4/4/15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275933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BFECD78-3C8E-49F2-8FAB-59489D168ABB}" type="datetimeFigureOut">
              <a:rPr lang="en-US" smtClean="0"/>
              <a:t>4/4/15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798952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BFECD78-3C8E-49F2-8FAB-59489D168ABB}" type="datetimeFigureOut">
              <a:rPr lang="en-US" smtClean="0"/>
              <a:t>4/4/15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034301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BFECD78-3C8E-49F2-8FAB-59489D168ABB}" type="datetimeFigureOut">
              <a:rPr lang="en-US" smtClean="0"/>
              <a:t>4/4/15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417940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BFECD78-3C8E-49F2-8FAB-59489D168ABB}" type="datetimeFigureOut">
              <a:rPr lang="en-US" smtClean="0"/>
              <a:t>4/4/15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656067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FECD78-3C8E-49F2-8FAB-59489D168ABB}" type="datetimeFigureOut">
              <a:rPr lang="en-US" smtClean="0"/>
              <a:t>4/4/15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249128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t>4/4/15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730116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t>4/4/15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50657455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FECD78-3C8E-49F2-8FAB-59489D168ABB}" type="datetimeFigureOut">
              <a:rPr lang="en-US" smtClean="0"/>
              <a:t>4/4/15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B56013-B943-42BA-886F-6F9D4EB85E9D}" type="slidenum">
              <a:rPr lang="en-US" smtClean="0"/>
              <a:t>‹#›</a:t>
            </a:fld>
            <a:endParaRPr lang="en-US"/>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457200"/>
            <a:ext cx="9144000" cy="5929313"/>
          </a:xfrm>
          <a:prstGeom prst="rect">
            <a:avLst/>
          </a:prstGeom>
        </p:spPr>
      </p:pic>
      <p:sp>
        <p:nvSpPr>
          <p:cNvPr id="5" name="Rectangle 4"/>
          <p:cNvSpPr/>
          <p:nvPr/>
        </p:nvSpPr>
        <p:spPr>
          <a:xfrm>
            <a:off x="0" y="4501144"/>
            <a:ext cx="6966246" cy="989103"/>
          </a:xfrm>
          <a:prstGeom prst="rect">
            <a:avLst/>
          </a:prstGeom>
          <a:solidFill>
            <a:schemeClr val="accent3">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1"/>
          <p:cNvSpPr txBox="1">
            <a:spLocks/>
          </p:cNvSpPr>
          <p:nvPr/>
        </p:nvSpPr>
        <p:spPr>
          <a:xfrm>
            <a:off x="262443" y="4501145"/>
            <a:ext cx="7772400" cy="1470025"/>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4800" b="1" dirty="0" smtClean="0">
                <a:solidFill>
                  <a:schemeClr val="bg1"/>
                </a:solidFill>
                <a:effectLst>
                  <a:outerShdw blurRad="50800" dist="38100" dir="2700000" algn="tl" rotWithShape="0">
                    <a:prstClr val="black">
                      <a:alpha val="40000"/>
                    </a:prstClr>
                  </a:outerShdw>
                </a:effectLst>
              </a:rPr>
              <a:t>Welcome to Northwood!</a:t>
            </a:r>
            <a:endParaRPr lang="en-US" sz="4800" b="1" dirty="0">
              <a:solidFill>
                <a:schemeClr val="bg1"/>
              </a:solidFill>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25098017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Lessons from the blind beggar</a:t>
            </a:r>
            <a:endParaRPr lang="en-US" dirty="0"/>
          </a:p>
        </p:txBody>
      </p:sp>
      <p:sp>
        <p:nvSpPr>
          <p:cNvPr id="5" name="Content Placeholder 4"/>
          <p:cNvSpPr>
            <a:spLocks noGrp="1"/>
          </p:cNvSpPr>
          <p:nvPr>
            <p:ph idx="1"/>
          </p:nvPr>
        </p:nvSpPr>
        <p:spPr/>
        <p:txBody>
          <a:bodyPr/>
          <a:lstStyle/>
          <a:p>
            <a:pPr marL="514350" indent="-514350">
              <a:buFont typeface="+mj-lt"/>
              <a:buAutoNum type="arabicPeriod"/>
            </a:pPr>
            <a:r>
              <a:rPr lang="en-US" dirty="0" smtClean="0"/>
              <a:t>He didn’t let </a:t>
            </a:r>
            <a:r>
              <a:rPr lang="en-US" b="1" u="sng" dirty="0" smtClean="0">
                <a:solidFill>
                  <a:srgbClr val="FFFF00"/>
                </a:solidFill>
              </a:rPr>
              <a:t>opposition</a:t>
            </a:r>
            <a:r>
              <a:rPr lang="en-US" dirty="0" smtClean="0"/>
              <a:t> keep him from Jesus</a:t>
            </a:r>
          </a:p>
          <a:p>
            <a:pPr marL="514350" indent="-514350">
              <a:buFont typeface="+mj-lt"/>
              <a:buAutoNum type="arabicPeriod"/>
            </a:pPr>
            <a:r>
              <a:rPr lang="en-US" dirty="0" smtClean="0"/>
              <a:t>He had </a:t>
            </a:r>
            <a:r>
              <a:rPr lang="en-US" b="1" u="sng" dirty="0" smtClean="0">
                <a:solidFill>
                  <a:srgbClr val="FFFF00"/>
                </a:solidFill>
              </a:rPr>
              <a:t>complete</a:t>
            </a:r>
            <a:r>
              <a:rPr lang="en-US" b="1" dirty="0" smtClean="0">
                <a:solidFill>
                  <a:srgbClr val="FFFF00"/>
                </a:solidFill>
              </a:rPr>
              <a:t> </a:t>
            </a:r>
            <a:r>
              <a:rPr lang="en-US" b="1" u="sng" dirty="0" smtClean="0">
                <a:solidFill>
                  <a:srgbClr val="FFFF00"/>
                </a:solidFill>
              </a:rPr>
              <a:t>faith</a:t>
            </a:r>
            <a:r>
              <a:rPr lang="en-US" dirty="0" smtClean="0"/>
              <a:t> in Jesus</a:t>
            </a:r>
          </a:p>
          <a:p>
            <a:pPr marL="514350" indent="-514350">
              <a:buFont typeface="+mj-lt"/>
              <a:buAutoNum type="arabicPeriod"/>
            </a:pPr>
            <a:r>
              <a:rPr lang="en-US" dirty="0" smtClean="0"/>
              <a:t>He knew he was </a:t>
            </a:r>
            <a:r>
              <a:rPr lang="en-US" b="1" u="sng" dirty="0" smtClean="0">
                <a:solidFill>
                  <a:srgbClr val="FFFF00"/>
                </a:solidFill>
              </a:rPr>
              <a:t>blind</a:t>
            </a:r>
            <a:r>
              <a:rPr lang="en-US" dirty="0" smtClean="0"/>
              <a:t> and </a:t>
            </a:r>
            <a:r>
              <a:rPr lang="en-US" b="1" u="sng" dirty="0" smtClean="0">
                <a:solidFill>
                  <a:srgbClr val="FFFF00"/>
                </a:solidFill>
              </a:rPr>
              <a:t>helpless</a:t>
            </a:r>
          </a:p>
          <a:p>
            <a:pPr marL="514350" indent="-514350">
              <a:buFont typeface="+mj-lt"/>
              <a:buAutoNum type="arabicPeriod"/>
            </a:pPr>
            <a:r>
              <a:rPr lang="en-US" dirty="0" smtClean="0"/>
              <a:t>He </a:t>
            </a:r>
            <a:r>
              <a:rPr lang="en-US" b="1" u="sng" dirty="0" smtClean="0">
                <a:solidFill>
                  <a:srgbClr val="FFFF00"/>
                </a:solidFill>
              </a:rPr>
              <a:t>glorified</a:t>
            </a:r>
            <a:r>
              <a:rPr lang="en-US" b="1" dirty="0" smtClean="0">
                <a:solidFill>
                  <a:srgbClr val="FFFF00"/>
                </a:solidFill>
              </a:rPr>
              <a:t> </a:t>
            </a:r>
            <a:r>
              <a:rPr lang="en-US" b="1" u="sng" dirty="0" smtClean="0">
                <a:solidFill>
                  <a:srgbClr val="FFFF00"/>
                </a:solidFill>
              </a:rPr>
              <a:t>God</a:t>
            </a:r>
          </a:p>
          <a:p>
            <a:pPr marL="514350" indent="-514350">
              <a:buFont typeface="+mj-lt"/>
              <a:buAutoNum type="arabicPeriod"/>
            </a:pPr>
            <a:r>
              <a:rPr lang="en-US" dirty="0" smtClean="0"/>
              <a:t>He </a:t>
            </a:r>
            <a:r>
              <a:rPr lang="en-US" b="1" u="sng" dirty="0" smtClean="0">
                <a:solidFill>
                  <a:srgbClr val="FFFF00"/>
                </a:solidFill>
              </a:rPr>
              <a:t>followed</a:t>
            </a:r>
            <a:r>
              <a:rPr lang="en-US" dirty="0" smtClean="0"/>
              <a:t> Jesus</a:t>
            </a:r>
            <a:endParaRPr lang="en-US" dirty="0"/>
          </a:p>
        </p:txBody>
      </p:sp>
    </p:spTree>
    <p:extLst>
      <p:ext uri="{BB962C8B-B14F-4D97-AF65-F5344CB8AC3E}">
        <p14:creationId xmlns:p14="http://schemas.microsoft.com/office/powerpoint/2010/main" val="56886434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subTnLst>
                                    <p:animClr clrSpc="rgb" dir="cw">
                                      <p:cBhvr override="childStyle">
                                        <p:cTn dur="1" fill="hold" display="0" masterRel="nextClick" afterEffect="1"/>
                                        <p:tgtEl>
                                          <p:spTgt spid="5">
                                            <p:txEl>
                                              <p:pRg st="0" end="0"/>
                                            </p:txEl>
                                          </p:spTgt>
                                        </p:tgtEl>
                                        <p:attrNameLst>
                                          <p:attrName>ppt_c</p:attrName>
                                        </p:attrNameLst>
                                      </p:cBhvr>
                                      <p:to>
                                        <a:srgbClr val="4C4C4C"/>
                                      </p:to>
                                    </p:animClr>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subTnLst>
                                    <p:animClr clrSpc="rgb" dir="cw">
                                      <p:cBhvr override="childStyle">
                                        <p:cTn dur="1" fill="hold" display="0" masterRel="nextClick" afterEffect="1"/>
                                        <p:tgtEl>
                                          <p:spTgt spid="5">
                                            <p:txEl>
                                              <p:pRg st="1" end="1"/>
                                            </p:txEl>
                                          </p:spTgt>
                                        </p:tgtEl>
                                        <p:attrNameLst>
                                          <p:attrName>ppt_c</p:attrName>
                                        </p:attrNameLst>
                                      </p:cBhvr>
                                      <p:to>
                                        <a:srgbClr val="4C4C4C"/>
                                      </p:to>
                                    </p:animClr>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subTnLst>
                                    <p:animClr clrSpc="rgb" dir="cw">
                                      <p:cBhvr override="childStyle">
                                        <p:cTn dur="1" fill="hold" display="0" masterRel="nextClick" afterEffect="1"/>
                                        <p:tgtEl>
                                          <p:spTgt spid="5">
                                            <p:txEl>
                                              <p:pRg st="2" end="2"/>
                                            </p:txEl>
                                          </p:spTgt>
                                        </p:tgtEl>
                                        <p:attrNameLst>
                                          <p:attrName>ppt_c</p:attrName>
                                        </p:attrNameLst>
                                      </p:cBhvr>
                                      <p:to>
                                        <a:srgbClr val="4C4C4C"/>
                                      </p:to>
                                    </p:animClr>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subTnLst>
                                    <p:animClr clrSpc="rgb" dir="cw">
                                      <p:cBhvr override="childStyle">
                                        <p:cTn dur="1" fill="hold" display="0" masterRel="nextClick" afterEffect="1"/>
                                        <p:tgtEl>
                                          <p:spTgt spid="5">
                                            <p:txEl>
                                              <p:pRg st="3" end="3"/>
                                            </p:txEl>
                                          </p:spTgt>
                                        </p:tgtEl>
                                        <p:attrNameLst>
                                          <p:attrName>ppt_c</p:attrName>
                                        </p:attrNameLst>
                                      </p:cBhvr>
                                      <p:to>
                                        <a:srgbClr val="4C4C4C"/>
                                      </p:to>
                                    </p:animClr>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959585" y="671735"/>
            <a:ext cx="5224829" cy="3483219"/>
          </a:xfrm>
          <a:prstGeom prst="rect">
            <a:avLst/>
          </a:prstGeom>
        </p:spPr>
      </p:pic>
      <p:sp>
        <p:nvSpPr>
          <p:cNvPr id="2" name="Title 1"/>
          <p:cNvSpPr>
            <a:spLocks noGrp="1"/>
          </p:cNvSpPr>
          <p:nvPr>
            <p:ph type="ctrTitle"/>
          </p:nvPr>
        </p:nvSpPr>
        <p:spPr>
          <a:xfrm>
            <a:off x="685800" y="4360037"/>
            <a:ext cx="7772400" cy="1470025"/>
          </a:xfrm>
        </p:spPr>
        <p:txBody>
          <a:bodyPr>
            <a:normAutofit/>
          </a:bodyPr>
          <a:lstStyle/>
          <a:p>
            <a:r>
              <a:rPr lang="en-US" sz="4600" dirty="0" smtClean="0"/>
              <a:t>Jesus heals a blind beggar</a:t>
            </a:r>
            <a:endParaRPr lang="en-US" sz="4600" dirty="0"/>
          </a:p>
        </p:txBody>
      </p:sp>
      <p:sp>
        <p:nvSpPr>
          <p:cNvPr id="3" name="Subtitle 2"/>
          <p:cNvSpPr>
            <a:spLocks noGrp="1"/>
          </p:cNvSpPr>
          <p:nvPr>
            <p:ph type="subTitle" idx="1"/>
          </p:nvPr>
        </p:nvSpPr>
        <p:spPr>
          <a:xfrm>
            <a:off x="1371600" y="5518242"/>
            <a:ext cx="6400800" cy="1752600"/>
          </a:xfrm>
        </p:spPr>
        <p:txBody>
          <a:bodyPr>
            <a:normAutofit/>
          </a:bodyPr>
          <a:lstStyle/>
          <a:p>
            <a:r>
              <a:rPr lang="en-US" dirty="0" smtClean="0"/>
              <a:t>Luke 18:35-43</a:t>
            </a:r>
            <a:endParaRPr lang="en-US" dirty="0"/>
          </a:p>
        </p:txBody>
      </p:sp>
    </p:spTree>
    <p:extLst>
      <p:ext uri="{BB962C8B-B14F-4D97-AF65-F5344CB8AC3E}">
        <p14:creationId xmlns:p14="http://schemas.microsoft.com/office/powerpoint/2010/main" val="123838731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t>How we are blind</a:t>
            </a:r>
            <a:endParaRPr lang="en-US" sz="4400" dirty="0"/>
          </a:p>
        </p:txBody>
      </p:sp>
      <p:sp>
        <p:nvSpPr>
          <p:cNvPr id="3" name="Text Placeholder 2"/>
          <p:cNvSpPr>
            <a:spLocks noGrp="1"/>
          </p:cNvSpPr>
          <p:nvPr>
            <p:ph type="body" idx="1"/>
          </p:nvPr>
        </p:nvSpPr>
        <p:spPr/>
        <p:txBody>
          <a:bodyPr/>
          <a:lstStyle/>
          <a:p>
            <a:r>
              <a:rPr lang="en-US" dirty="0" smtClean="0"/>
              <a:t>Jesus heals a blind beggar</a:t>
            </a:r>
            <a:endParaRPr lang="en-US" dirty="0"/>
          </a:p>
        </p:txBody>
      </p:sp>
    </p:spTree>
    <p:extLst>
      <p:ext uri="{BB962C8B-B14F-4D97-AF65-F5344CB8AC3E}">
        <p14:creationId xmlns:p14="http://schemas.microsoft.com/office/powerpoint/2010/main" val="157135769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59316"/>
            <a:ext cx="8229600" cy="5366848"/>
          </a:xfrm>
        </p:spPr>
        <p:txBody>
          <a:bodyPr/>
          <a:lstStyle/>
          <a:p>
            <a:pPr>
              <a:spcBef>
                <a:spcPts val="1968"/>
              </a:spcBef>
            </a:pPr>
            <a:r>
              <a:rPr lang="en-US" dirty="0" smtClean="0"/>
              <a:t>Bring out the people who are </a:t>
            </a:r>
            <a:r>
              <a:rPr lang="en-US" b="1" u="sng" dirty="0" smtClean="0">
                <a:solidFill>
                  <a:srgbClr val="FFFF00"/>
                </a:solidFill>
              </a:rPr>
              <a:t>blind</a:t>
            </a:r>
            <a:r>
              <a:rPr lang="en-US" dirty="0" smtClean="0"/>
              <a:t>, yet have </a:t>
            </a:r>
            <a:r>
              <a:rPr lang="en-US" b="1" u="sng" dirty="0" smtClean="0">
                <a:solidFill>
                  <a:srgbClr val="FFFF00"/>
                </a:solidFill>
              </a:rPr>
              <a:t>eyes</a:t>
            </a:r>
            <a:r>
              <a:rPr lang="en-US" dirty="0" smtClean="0"/>
              <a:t>, who are deaf, yet have ears! Isaiah 43:8</a:t>
            </a:r>
          </a:p>
          <a:p>
            <a:pPr>
              <a:spcBef>
                <a:spcPts val="1968"/>
              </a:spcBef>
            </a:pPr>
            <a:r>
              <a:rPr lang="en-US" dirty="0" smtClean="0"/>
              <a:t>“But blessed are your </a:t>
            </a:r>
            <a:r>
              <a:rPr lang="en-US" b="1" u="sng" dirty="0" smtClean="0">
                <a:solidFill>
                  <a:srgbClr val="FFFF00"/>
                </a:solidFill>
              </a:rPr>
              <a:t>eyes</a:t>
            </a:r>
            <a:r>
              <a:rPr lang="en-US" dirty="0" smtClean="0"/>
              <a:t>, for they </a:t>
            </a:r>
            <a:r>
              <a:rPr lang="en-US" b="1" u="sng" dirty="0" smtClean="0">
                <a:solidFill>
                  <a:srgbClr val="FFFF00"/>
                </a:solidFill>
              </a:rPr>
              <a:t>see</a:t>
            </a:r>
            <a:r>
              <a:rPr lang="en-US" dirty="0" smtClean="0"/>
              <a:t>, and your ears, for they hear. Mt 13:16</a:t>
            </a:r>
          </a:p>
          <a:p>
            <a:pPr>
              <a:spcBef>
                <a:spcPts val="1968"/>
              </a:spcBef>
            </a:pPr>
            <a:r>
              <a:rPr lang="en-US" dirty="0" smtClean="0"/>
              <a:t>Jesus said, “For judgment I came into this world, that those who do not see may see, and those who </a:t>
            </a:r>
            <a:r>
              <a:rPr lang="en-US" b="1" u="sng" dirty="0" smtClean="0">
                <a:solidFill>
                  <a:srgbClr val="FFFF00"/>
                </a:solidFill>
              </a:rPr>
              <a:t>see</a:t>
            </a:r>
            <a:r>
              <a:rPr lang="en-US" dirty="0" smtClean="0"/>
              <a:t> may become </a:t>
            </a:r>
            <a:r>
              <a:rPr lang="en-US" b="1" u="sng" dirty="0" smtClean="0">
                <a:solidFill>
                  <a:srgbClr val="FFFF00"/>
                </a:solidFill>
              </a:rPr>
              <a:t>blind</a:t>
            </a:r>
            <a:r>
              <a:rPr lang="en-US" dirty="0" smtClean="0"/>
              <a:t>.” </a:t>
            </a:r>
            <a:r>
              <a:rPr lang="en-US" dirty="0" err="1" smtClean="0"/>
              <a:t>Jn</a:t>
            </a:r>
            <a:r>
              <a:rPr lang="en-US" dirty="0" smtClean="0"/>
              <a:t> 9:39</a:t>
            </a:r>
            <a:endParaRPr lang="en-US" dirty="0"/>
          </a:p>
        </p:txBody>
      </p:sp>
    </p:spTree>
    <p:extLst>
      <p:ext uri="{BB962C8B-B14F-4D97-AF65-F5344CB8AC3E}">
        <p14:creationId xmlns:p14="http://schemas.microsoft.com/office/powerpoint/2010/main" val="200090014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subTnLst>
                                    <p:animClr clrSpc="rgb" dir="cw">
                                      <p:cBhvr override="childStyle">
                                        <p:cTn dur="1" fill="hold" display="0" masterRel="nextClick" afterEffect="1"/>
                                        <p:tgtEl>
                                          <p:spTgt spid="3">
                                            <p:txEl>
                                              <p:pRg st="0" end="0"/>
                                            </p:txEl>
                                          </p:spTgt>
                                        </p:tgtEl>
                                        <p:attrNameLst>
                                          <p:attrName>ppt_c</p:attrName>
                                        </p:attrNameLst>
                                      </p:cBhvr>
                                      <p:to>
                                        <a:srgbClr val="4C4C4C"/>
                                      </p:to>
                                    </p:animClr>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subTnLst>
                                    <p:animClr clrSpc="rgb" dir="cw">
                                      <p:cBhvr override="childStyle">
                                        <p:cTn dur="1" fill="hold" display="0" masterRel="nextClick" afterEffect="1"/>
                                        <p:tgtEl>
                                          <p:spTgt spid="3">
                                            <p:txEl>
                                              <p:pRg st="1" end="1"/>
                                            </p:txEl>
                                          </p:spTgt>
                                        </p:tgtEl>
                                        <p:attrNameLst>
                                          <p:attrName>ppt_c</p:attrName>
                                        </p:attrNameLst>
                                      </p:cBhvr>
                                      <p:to>
                                        <a:srgbClr val="4C4C4C"/>
                                      </p:to>
                                    </p:animClr>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59316"/>
            <a:ext cx="8229600" cy="5366848"/>
          </a:xfrm>
        </p:spPr>
        <p:txBody>
          <a:bodyPr/>
          <a:lstStyle/>
          <a:p>
            <a:pPr>
              <a:spcBef>
                <a:spcPts val="1968"/>
              </a:spcBef>
            </a:pPr>
            <a:r>
              <a:rPr lang="en-US" dirty="0" smtClean="0"/>
              <a:t>In their case the god of this world has </a:t>
            </a:r>
            <a:r>
              <a:rPr lang="en-US" b="1" u="sng" dirty="0" smtClean="0">
                <a:solidFill>
                  <a:srgbClr val="FFFF00"/>
                </a:solidFill>
              </a:rPr>
              <a:t>blinded</a:t>
            </a:r>
            <a:r>
              <a:rPr lang="en-US" dirty="0" smtClean="0"/>
              <a:t> the minds of the unbelievers, to keep them from seeing the light of the gospel of the glory of Christ, who is the image of God. 2 </a:t>
            </a:r>
            <a:r>
              <a:rPr lang="en-US" dirty="0" err="1" smtClean="0"/>
              <a:t>Cor</a:t>
            </a:r>
            <a:r>
              <a:rPr lang="en-US" dirty="0" smtClean="0"/>
              <a:t> 4:4</a:t>
            </a:r>
          </a:p>
        </p:txBody>
      </p:sp>
    </p:spTree>
    <p:extLst>
      <p:ext uri="{BB962C8B-B14F-4D97-AF65-F5344CB8AC3E}">
        <p14:creationId xmlns:p14="http://schemas.microsoft.com/office/powerpoint/2010/main" val="1812518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t>How we are beggars</a:t>
            </a:r>
            <a:endParaRPr lang="en-US" sz="4400" dirty="0"/>
          </a:p>
        </p:txBody>
      </p:sp>
      <p:sp>
        <p:nvSpPr>
          <p:cNvPr id="3" name="Text Placeholder 2"/>
          <p:cNvSpPr>
            <a:spLocks noGrp="1"/>
          </p:cNvSpPr>
          <p:nvPr>
            <p:ph type="body" idx="1"/>
          </p:nvPr>
        </p:nvSpPr>
        <p:spPr/>
        <p:txBody>
          <a:bodyPr/>
          <a:lstStyle/>
          <a:p>
            <a:r>
              <a:rPr lang="en-US" dirty="0" smtClean="0"/>
              <a:t>Jesus heals a blind beggar</a:t>
            </a:r>
            <a:endParaRPr lang="en-US" dirty="0"/>
          </a:p>
        </p:txBody>
      </p:sp>
    </p:spTree>
    <p:extLst>
      <p:ext uri="{BB962C8B-B14F-4D97-AF65-F5344CB8AC3E}">
        <p14:creationId xmlns:p14="http://schemas.microsoft.com/office/powerpoint/2010/main" val="185869747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59316"/>
            <a:ext cx="8229600" cy="5366848"/>
          </a:xfrm>
        </p:spPr>
        <p:txBody>
          <a:bodyPr/>
          <a:lstStyle/>
          <a:p>
            <a:pPr>
              <a:spcBef>
                <a:spcPts val="1968"/>
              </a:spcBef>
            </a:pPr>
            <a:r>
              <a:rPr lang="en-US" dirty="0" smtClean="0"/>
              <a:t>“For you say, I am rich, I have prospered, and I need nothing, not realizing that you are wretched, pitiable, </a:t>
            </a:r>
            <a:r>
              <a:rPr lang="en-US" b="1" u="sng" dirty="0" smtClean="0">
                <a:solidFill>
                  <a:srgbClr val="FFFF00"/>
                </a:solidFill>
              </a:rPr>
              <a:t>poor</a:t>
            </a:r>
            <a:r>
              <a:rPr lang="en-US" dirty="0" smtClean="0"/>
              <a:t>, blind, and naked.” Rev 3:17</a:t>
            </a:r>
          </a:p>
          <a:p>
            <a:pPr>
              <a:spcBef>
                <a:spcPts val="1968"/>
              </a:spcBef>
            </a:pPr>
            <a:r>
              <a:rPr lang="en-US" dirty="0" smtClean="0"/>
              <a:t>“So he went and hired himself out to one of the citizens of that country, who sent him into his fields to feed pigs. And he was longing to be fed with the pods that the pigs ate, and no one gave him anything.” Luke 15:15-16</a:t>
            </a:r>
            <a:endParaRPr lang="en-US" dirty="0"/>
          </a:p>
        </p:txBody>
      </p:sp>
    </p:spTree>
    <p:extLst>
      <p:ext uri="{BB962C8B-B14F-4D97-AF65-F5344CB8AC3E}">
        <p14:creationId xmlns:p14="http://schemas.microsoft.com/office/powerpoint/2010/main" val="267535900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subTnLst>
                                    <p:animClr clrSpc="rgb" dir="cw">
                                      <p:cBhvr override="childStyle">
                                        <p:cTn dur="1" fill="hold" display="0" masterRel="nextClick" afterEffect="1"/>
                                        <p:tgtEl>
                                          <p:spTgt spid="3">
                                            <p:txEl>
                                              <p:pRg st="0" end="0"/>
                                            </p:txEl>
                                          </p:spTgt>
                                        </p:tgtEl>
                                        <p:attrNameLst>
                                          <p:attrName>ppt_c</p:attrName>
                                        </p:attrNameLst>
                                      </p:cBhvr>
                                      <p:to>
                                        <a:srgbClr val="4C4C4C"/>
                                      </p:to>
                                    </p:animClr>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59315"/>
            <a:ext cx="8229600" cy="5922661"/>
          </a:xfrm>
        </p:spPr>
        <p:txBody>
          <a:bodyPr>
            <a:normAutofit/>
          </a:bodyPr>
          <a:lstStyle/>
          <a:p>
            <a:pPr>
              <a:spcBef>
                <a:spcPts val="768"/>
              </a:spcBef>
            </a:pPr>
            <a:r>
              <a:rPr lang="en-US" dirty="0" smtClean="0"/>
              <a:t>A certain moneylender had two debtors. One owed five hundred denarii, and the other fifty. When they </a:t>
            </a:r>
            <a:r>
              <a:rPr lang="en-US" b="1" u="sng" dirty="0" smtClean="0">
                <a:solidFill>
                  <a:srgbClr val="FFFF00"/>
                </a:solidFill>
              </a:rPr>
              <a:t>could</a:t>
            </a:r>
            <a:r>
              <a:rPr lang="en-US" b="1" dirty="0" smtClean="0">
                <a:solidFill>
                  <a:srgbClr val="FFFF00"/>
                </a:solidFill>
              </a:rPr>
              <a:t> </a:t>
            </a:r>
            <a:r>
              <a:rPr lang="en-US" b="1" u="sng" dirty="0" smtClean="0">
                <a:solidFill>
                  <a:srgbClr val="FFFF00"/>
                </a:solidFill>
              </a:rPr>
              <a:t>not</a:t>
            </a:r>
            <a:r>
              <a:rPr lang="en-US" b="1" dirty="0" smtClean="0">
                <a:solidFill>
                  <a:srgbClr val="FFFF00"/>
                </a:solidFill>
              </a:rPr>
              <a:t> </a:t>
            </a:r>
            <a:r>
              <a:rPr lang="en-US" b="1" u="sng" dirty="0" smtClean="0">
                <a:solidFill>
                  <a:srgbClr val="FFFF00"/>
                </a:solidFill>
              </a:rPr>
              <a:t>pay</a:t>
            </a:r>
            <a:r>
              <a:rPr lang="en-US" dirty="0" smtClean="0"/>
              <a:t>, he cancelled the debt of both. Now which of them will love him more?” Luke 7:41-42</a:t>
            </a:r>
          </a:p>
          <a:p>
            <a:pPr>
              <a:spcBef>
                <a:spcPts val="768"/>
              </a:spcBef>
            </a:pPr>
            <a:r>
              <a:rPr lang="en-US" dirty="0" smtClean="0"/>
              <a:t>“When he began to settle, one was brought to him who owed him ten thousand talents. And since he </a:t>
            </a:r>
            <a:r>
              <a:rPr lang="en-US" b="1" u="sng" dirty="0" smtClean="0">
                <a:solidFill>
                  <a:srgbClr val="FFFF00"/>
                </a:solidFill>
              </a:rPr>
              <a:t>could</a:t>
            </a:r>
            <a:r>
              <a:rPr lang="en-US" b="1" dirty="0" smtClean="0">
                <a:solidFill>
                  <a:srgbClr val="FFFF00"/>
                </a:solidFill>
              </a:rPr>
              <a:t> </a:t>
            </a:r>
            <a:r>
              <a:rPr lang="en-US" b="1" u="sng" dirty="0" smtClean="0">
                <a:solidFill>
                  <a:srgbClr val="FFFF00"/>
                </a:solidFill>
              </a:rPr>
              <a:t>not</a:t>
            </a:r>
            <a:r>
              <a:rPr lang="en-US" b="1" dirty="0" smtClean="0">
                <a:solidFill>
                  <a:srgbClr val="FFFF00"/>
                </a:solidFill>
              </a:rPr>
              <a:t> </a:t>
            </a:r>
            <a:r>
              <a:rPr lang="en-US" b="1" u="sng" dirty="0" smtClean="0">
                <a:solidFill>
                  <a:srgbClr val="FFFF00"/>
                </a:solidFill>
              </a:rPr>
              <a:t>pay</a:t>
            </a:r>
            <a:r>
              <a:rPr lang="en-US" dirty="0" smtClean="0"/>
              <a:t>, his master ordered him to be sold, with his wife and children and all that he had, and payment to be made.” Matthew 18:24-25</a:t>
            </a:r>
          </a:p>
        </p:txBody>
      </p:sp>
    </p:spTree>
    <p:extLst>
      <p:ext uri="{BB962C8B-B14F-4D97-AF65-F5344CB8AC3E}">
        <p14:creationId xmlns:p14="http://schemas.microsoft.com/office/powerpoint/2010/main" val="268548832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subTnLst>
                                    <p:animClr clrSpc="rgb" dir="cw">
                                      <p:cBhvr override="childStyle">
                                        <p:cTn dur="1" fill="hold" display="0" masterRel="nextClick" afterEffect="1"/>
                                        <p:tgtEl>
                                          <p:spTgt spid="3">
                                            <p:txEl>
                                              <p:pRg st="0" end="0"/>
                                            </p:txEl>
                                          </p:spTgt>
                                        </p:tgtEl>
                                        <p:attrNameLst>
                                          <p:attrName>ppt_c</p:attrName>
                                        </p:attrNameLst>
                                      </p:cBhvr>
                                      <p:to>
                                        <a:srgbClr val="4C4C4C"/>
                                      </p:to>
                                    </p:animClr>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59316"/>
            <a:ext cx="8229600" cy="5366848"/>
          </a:xfrm>
        </p:spPr>
        <p:txBody>
          <a:bodyPr/>
          <a:lstStyle/>
          <a:p>
            <a:pPr>
              <a:spcBef>
                <a:spcPts val="1968"/>
              </a:spcBef>
            </a:pPr>
            <a:r>
              <a:rPr lang="en-US" dirty="0" smtClean="0"/>
              <a:t>For the </a:t>
            </a:r>
            <a:r>
              <a:rPr lang="en-US" b="1" u="sng" dirty="0" smtClean="0">
                <a:solidFill>
                  <a:srgbClr val="FFFF00"/>
                </a:solidFill>
              </a:rPr>
              <a:t>wages</a:t>
            </a:r>
            <a:r>
              <a:rPr lang="en-US" b="1" dirty="0" smtClean="0">
                <a:solidFill>
                  <a:srgbClr val="FFFF00"/>
                </a:solidFill>
              </a:rPr>
              <a:t> </a:t>
            </a:r>
            <a:r>
              <a:rPr lang="en-US" b="1" u="sng" dirty="0" smtClean="0">
                <a:solidFill>
                  <a:srgbClr val="FFFF00"/>
                </a:solidFill>
              </a:rPr>
              <a:t>of</a:t>
            </a:r>
            <a:r>
              <a:rPr lang="en-US" b="1" dirty="0" smtClean="0">
                <a:solidFill>
                  <a:srgbClr val="FFFF00"/>
                </a:solidFill>
              </a:rPr>
              <a:t> </a:t>
            </a:r>
            <a:r>
              <a:rPr lang="en-US" b="1" u="sng" dirty="0" smtClean="0">
                <a:solidFill>
                  <a:srgbClr val="FFFF00"/>
                </a:solidFill>
              </a:rPr>
              <a:t>sin</a:t>
            </a:r>
            <a:r>
              <a:rPr lang="en-US" b="1" dirty="0" smtClean="0">
                <a:solidFill>
                  <a:srgbClr val="FFFF00"/>
                </a:solidFill>
              </a:rPr>
              <a:t> </a:t>
            </a:r>
            <a:r>
              <a:rPr lang="en-US" b="1" u="sng" dirty="0" smtClean="0">
                <a:solidFill>
                  <a:srgbClr val="FFFF00"/>
                </a:solidFill>
              </a:rPr>
              <a:t>is</a:t>
            </a:r>
            <a:r>
              <a:rPr lang="en-US" b="1" dirty="0" smtClean="0">
                <a:solidFill>
                  <a:srgbClr val="FFFF00"/>
                </a:solidFill>
              </a:rPr>
              <a:t> </a:t>
            </a:r>
            <a:r>
              <a:rPr lang="en-US" b="1" u="sng" dirty="0" smtClean="0">
                <a:solidFill>
                  <a:srgbClr val="FFFF00"/>
                </a:solidFill>
              </a:rPr>
              <a:t>death</a:t>
            </a:r>
            <a:r>
              <a:rPr lang="en-US" dirty="0" smtClean="0"/>
              <a:t>, but the free gift of God is eternal life in Christ Jesus our Lord. Romans 6:23</a:t>
            </a:r>
          </a:p>
          <a:p>
            <a:pPr>
              <a:spcBef>
                <a:spcPts val="1968"/>
              </a:spcBef>
            </a:pPr>
            <a:r>
              <a:rPr lang="en-US" dirty="0" smtClean="0"/>
              <a:t>“Come, everyone who thirsts, come to the waters; and </a:t>
            </a:r>
            <a:r>
              <a:rPr lang="en-US" b="1" u="sng" dirty="0" smtClean="0">
                <a:solidFill>
                  <a:srgbClr val="FFFF00"/>
                </a:solidFill>
              </a:rPr>
              <a:t>he</a:t>
            </a:r>
            <a:r>
              <a:rPr lang="en-US" b="1" dirty="0" smtClean="0">
                <a:solidFill>
                  <a:srgbClr val="FFFF00"/>
                </a:solidFill>
              </a:rPr>
              <a:t> </a:t>
            </a:r>
            <a:r>
              <a:rPr lang="en-US" b="1" u="sng" dirty="0" smtClean="0">
                <a:solidFill>
                  <a:srgbClr val="FFFF00"/>
                </a:solidFill>
              </a:rPr>
              <a:t>who</a:t>
            </a:r>
            <a:r>
              <a:rPr lang="en-US" b="1" dirty="0" smtClean="0">
                <a:solidFill>
                  <a:srgbClr val="FFFF00"/>
                </a:solidFill>
              </a:rPr>
              <a:t> </a:t>
            </a:r>
            <a:r>
              <a:rPr lang="en-US" b="1" u="sng" dirty="0" smtClean="0">
                <a:solidFill>
                  <a:srgbClr val="FFFF00"/>
                </a:solidFill>
              </a:rPr>
              <a:t>has</a:t>
            </a:r>
            <a:r>
              <a:rPr lang="en-US" b="1" dirty="0" smtClean="0">
                <a:solidFill>
                  <a:srgbClr val="FFFF00"/>
                </a:solidFill>
              </a:rPr>
              <a:t> </a:t>
            </a:r>
            <a:r>
              <a:rPr lang="en-US" b="1" u="sng" dirty="0" smtClean="0">
                <a:solidFill>
                  <a:srgbClr val="FFFF00"/>
                </a:solidFill>
              </a:rPr>
              <a:t>no</a:t>
            </a:r>
            <a:r>
              <a:rPr lang="en-US" b="1" dirty="0" smtClean="0">
                <a:solidFill>
                  <a:srgbClr val="FFFF00"/>
                </a:solidFill>
              </a:rPr>
              <a:t> </a:t>
            </a:r>
            <a:r>
              <a:rPr lang="en-US" b="1" u="sng" dirty="0" smtClean="0">
                <a:solidFill>
                  <a:srgbClr val="FFFF00"/>
                </a:solidFill>
              </a:rPr>
              <a:t>money</a:t>
            </a:r>
            <a:r>
              <a:rPr lang="en-US" dirty="0" smtClean="0"/>
              <a:t>, come, buy and eat!” Isaiah 55:1</a:t>
            </a:r>
            <a:endParaRPr lang="en-US" dirty="0"/>
          </a:p>
        </p:txBody>
      </p:sp>
    </p:spTree>
    <p:extLst>
      <p:ext uri="{BB962C8B-B14F-4D97-AF65-F5344CB8AC3E}">
        <p14:creationId xmlns:p14="http://schemas.microsoft.com/office/powerpoint/2010/main" val="156152024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subTnLst>
                                    <p:animClr clrSpc="rgb" dir="cw">
                                      <p:cBhvr override="childStyle">
                                        <p:cTn dur="1" fill="hold" display="0" masterRel="nextClick" afterEffect="1"/>
                                        <p:tgtEl>
                                          <p:spTgt spid="3">
                                            <p:txEl>
                                              <p:pRg st="0" end="0"/>
                                            </p:txEl>
                                          </p:spTgt>
                                        </p:tgtEl>
                                        <p:attrNameLst>
                                          <p:attrName>ppt_c</p:attrName>
                                        </p:attrNameLst>
                                      </p:cBhvr>
                                      <p:to>
                                        <a:srgbClr val="4C4C4C"/>
                                      </p:to>
                                    </p:animClr>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 Black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Black .thmx</Template>
  <TotalTime>784</TotalTime>
  <Words>447</Words>
  <Application>Microsoft Macintosh PowerPoint</Application>
  <PresentationFormat>On-screen Show (4:3)</PresentationFormat>
  <Paragraphs>23</Paragraphs>
  <Slides>10</Slides>
  <Notes>0</Notes>
  <HiddenSlides>0</HiddenSlides>
  <MMClips>0</MMClips>
  <ScaleCrop>false</ScaleCrop>
  <HeadingPairs>
    <vt:vector size="4" baseType="variant">
      <vt:variant>
        <vt:lpstr>Theme</vt:lpstr>
      </vt:variant>
      <vt:variant>
        <vt:i4>1</vt:i4>
      </vt:variant>
      <vt:variant>
        <vt:lpstr>Slide Titles</vt:lpstr>
      </vt:variant>
      <vt:variant>
        <vt:i4>10</vt:i4>
      </vt:variant>
    </vt:vector>
  </HeadingPairs>
  <TitlesOfParts>
    <vt:vector size="11" baseType="lpstr">
      <vt:lpstr> Black </vt:lpstr>
      <vt:lpstr>PowerPoint Presentation</vt:lpstr>
      <vt:lpstr>Jesus heals a blind beggar</vt:lpstr>
      <vt:lpstr>How we are blind</vt:lpstr>
      <vt:lpstr>PowerPoint Presentation</vt:lpstr>
      <vt:lpstr>PowerPoint Presentation</vt:lpstr>
      <vt:lpstr>How we are beggars</vt:lpstr>
      <vt:lpstr>PowerPoint Presentation</vt:lpstr>
      <vt:lpstr>PowerPoint Presentation</vt:lpstr>
      <vt:lpstr>PowerPoint Presentation</vt:lpstr>
      <vt:lpstr>Lessons from the blind beggar</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Jesus Heals a Blind Beggar</dc:title>
  <dc:creator>David Maxson</dc:creator>
  <cp:lastModifiedBy>David Maxson</cp:lastModifiedBy>
  <cp:revision>8</cp:revision>
  <dcterms:created xsi:type="dcterms:W3CDTF">2015-04-04T23:55:11Z</dcterms:created>
  <dcterms:modified xsi:type="dcterms:W3CDTF">2015-04-05T12:59:30Z</dcterms:modified>
</cp:coreProperties>
</file>