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20" r:id="rId2"/>
    <p:sldId id="260" r:id="rId3"/>
    <p:sldId id="261" r:id="rId4"/>
    <p:sldId id="297" r:id="rId5"/>
    <p:sldId id="294" r:id="rId6"/>
    <p:sldId id="296" r:id="rId7"/>
    <p:sldId id="295" r:id="rId8"/>
    <p:sldId id="298" r:id="rId9"/>
    <p:sldId id="299" r:id="rId10"/>
    <p:sldId id="301" r:id="rId11"/>
    <p:sldId id="302" r:id="rId12"/>
    <p:sldId id="304" r:id="rId13"/>
    <p:sldId id="303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3" r:id="rId22"/>
    <p:sldId id="317" r:id="rId23"/>
    <p:sldId id="314" r:id="rId24"/>
    <p:sldId id="318" r:id="rId25"/>
    <p:sldId id="315" r:id="rId26"/>
    <p:sldId id="319" r:id="rId27"/>
    <p:sldId id="316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F14"/>
    <a:srgbClr val="0F1308"/>
    <a:srgbClr val="20D42A"/>
    <a:srgbClr val="0D1F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9740" autoAdjust="0"/>
    <p:restoredTop sz="98055" autoAdjust="0"/>
  </p:normalViewPr>
  <p:slideViewPr>
    <p:cSldViewPr snapToGrid="0" snapToObjects="1" showGuides="1">
      <p:cViewPr>
        <p:scale>
          <a:sx n="103" d="100"/>
          <a:sy n="103" d="100"/>
        </p:scale>
        <p:origin x="-582" y="-144"/>
      </p:cViewPr>
      <p:guideLst>
        <p:guide orient="horz" pos="216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215B-4BCA-904A-BBC4-0B3151B3CB60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ADC74-AF01-4346-AEDD-D8BF9807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215B-4BCA-904A-BBC4-0B3151B3CB60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ADC74-AF01-4346-AEDD-D8BF9807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215B-4BCA-904A-BBC4-0B3151B3CB60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ADC74-AF01-4346-AEDD-D8BF9807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215B-4BCA-904A-BBC4-0B3151B3CB60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ADC74-AF01-4346-AEDD-D8BF9807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215B-4BCA-904A-BBC4-0B3151B3CB60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ADC74-AF01-4346-AEDD-D8BF9807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215B-4BCA-904A-BBC4-0B3151B3CB60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ADC74-AF01-4346-AEDD-D8BF9807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215B-4BCA-904A-BBC4-0B3151B3CB60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ADC74-AF01-4346-AEDD-D8BF9807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215B-4BCA-904A-BBC4-0B3151B3CB60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ADC74-AF01-4346-AEDD-D8BF9807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215B-4BCA-904A-BBC4-0B3151B3CB60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ADC74-AF01-4346-AEDD-D8BF9807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215B-4BCA-904A-BBC4-0B3151B3CB60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ADC74-AF01-4346-AEDD-D8BF9807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215B-4BCA-904A-BBC4-0B3151B3CB60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ADC74-AF01-4346-AEDD-D8BF9807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7215B-4BCA-904A-BBC4-0B3151B3CB60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ADC74-AF01-4346-AEDD-D8BF9807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9144000" cy="63725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" y="774502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/>
                <a:cs typeface="Century Gothic"/>
              </a:rPr>
              <a:t>  </a:t>
            </a:r>
            <a:r>
              <a:rPr lang="en-US" sz="5400" dirty="0" smtClean="0">
                <a:latin typeface="Century Gothic"/>
                <a:cs typeface="Century Gothic"/>
              </a:rPr>
              <a:t>Welcome to Northwood</a:t>
            </a:r>
            <a:endParaRPr lang="en-US" sz="5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4561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Micah 2:6</a:t>
            </a:r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b="1" u="sng" dirty="0" smtClean="0">
                <a:solidFill>
                  <a:srgbClr val="FFFF00"/>
                </a:solidFill>
              </a:rPr>
              <a:t>Do not preach</a:t>
            </a:r>
            <a:r>
              <a:rPr lang="en-US" dirty="0" smtClean="0"/>
              <a:t>”—thus they preach—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“one should not preach of such things;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disgrace will not overtake us.” 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3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769661"/>
            <a:ext cx="8371837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Micah 2:11</a:t>
            </a:r>
          </a:p>
          <a:p>
            <a:pPr marL="0" indent="0">
              <a:buNone/>
            </a:pPr>
            <a:r>
              <a:rPr lang="en-US" dirty="0" smtClean="0"/>
              <a:t>If a man should go about and utter wind and lies,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saying, “</a:t>
            </a:r>
            <a:r>
              <a:rPr lang="en-US" b="1" u="sng" dirty="0" smtClean="0">
                <a:solidFill>
                  <a:srgbClr val="FFFF00"/>
                </a:solidFill>
              </a:rPr>
              <a:t>I will preach to you of wine</a:t>
            </a:r>
            <a:r>
              <a:rPr lang="en-US" u="sng" dirty="0" smtClean="0">
                <a:solidFill>
                  <a:srgbClr val="FFFF00"/>
                </a:solidFill>
              </a:rPr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and</a:t>
            </a:r>
            <a:r>
              <a:rPr lang="en-US" dirty="0" smtClean="0"/>
              <a:t>  </a:t>
            </a:r>
            <a:r>
              <a:rPr lang="en-US" b="1" dirty="0" smtClean="0">
                <a:solidFill>
                  <a:srgbClr val="FFFF00"/>
                </a:solidFill>
              </a:rPr>
              <a:t>	</a:t>
            </a:r>
            <a:r>
              <a:rPr lang="en-US" b="1" u="sng" dirty="0" smtClean="0">
                <a:solidFill>
                  <a:srgbClr val="FFFF00"/>
                </a:solidFill>
              </a:rPr>
              <a:t>strong drink</a:t>
            </a:r>
            <a:r>
              <a:rPr lang="en-US" dirty="0" smtClean="0">
                <a:solidFill>
                  <a:srgbClr val="FFFFFF"/>
                </a:solidFill>
              </a:rPr>
              <a:t>,”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he would be the preacher for this people!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4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5143" y="1231458"/>
            <a:ext cx="4961690" cy="4374239"/>
          </a:xfrm>
          <a:solidFill>
            <a:schemeClr val="bg1">
              <a:alpha val="71000"/>
            </a:schemeClr>
          </a:solidFill>
        </p:spPr>
        <p:txBody>
          <a:bodyPr anchor="ctr">
            <a:noAutofit/>
          </a:bodyPr>
          <a:lstStyle/>
          <a:p>
            <a:pPr marL="571500" indent="-571500" algn="l">
              <a:spcBef>
                <a:spcPts val="2064"/>
              </a:spcBef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Idolatry &amp; it’s consequences</a:t>
            </a:r>
            <a:endParaRPr lang="en-US" dirty="0">
              <a:solidFill>
                <a:schemeClr val="bg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571500" indent="-571500" algn="l">
              <a:spcBef>
                <a:spcPts val="2064"/>
              </a:spcBef>
              <a:buFont typeface="Arial"/>
              <a:buChar char="•"/>
            </a:pPr>
            <a:r>
              <a:rPr lang="en-US" b="1" dirty="0" smtClean="0"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entury Gothic"/>
                <a:cs typeface="Century Gothic"/>
              </a:rPr>
              <a:t>The requirements of fellowship</a:t>
            </a:r>
            <a:endParaRPr lang="en-US" b="1" dirty="0">
              <a:solidFill>
                <a:schemeClr val="tx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Century Gothic"/>
              <a:cs typeface="Century Gothic"/>
            </a:endParaRPr>
          </a:p>
          <a:p>
            <a:pPr marL="571500" indent="-571500" algn="l">
              <a:spcBef>
                <a:spcPts val="2064"/>
              </a:spcBef>
              <a:buFont typeface="Arial"/>
              <a:buChar char="•"/>
            </a:pPr>
            <a:r>
              <a:rPr lang="en-US" dirty="0" smtClean="0">
                <a:solidFill>
                  <a:srgbClr val="404040"/>
                </a:solidFill>
                <a:latin typeface="Century Gothic"/>
                <a:cs typeface="Century Gothic"/>
              </a:rPr>
              <a:t>The relentless, unfathomable depths of God’s love</a:t>
            </a:r>
            <a:endParaRPr lang="en-US" dirty="0">
              <a:solidFill>
                <a:srgbClr val="404040"/>
              </a:solidFill>
              <a:latin typeface="Century Gothic"/>
              <a:cs typeface="Century Gothic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2972" y="3634245"/>
            <a:ext cx="3194466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2973" y="2437256"/>
            <a:ext cx="3194466" cy="1209817"/>
          </a:xfrm>
        </p:spPr>
        <p:txBody>
          <a:bodyPr anchor="ctr">
            <a:normAutofit/>
          </a:bodyPr>
          <a:lstStyle/>
          <a:p>
            <a:r>
              <a:rPr lang="en-US" sz="66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Micah</a:t>
            </a:r>
            <a:endParaRPr lang="en-US" sz="6600" b="1" dirty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8810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769661"/>
            <a:ext cx="8371837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Micah 6:8</a:t>
            </a:r>
          </a:p>
          <a:p>
            <a:pPr marL="0" indent="0">
              <a:buNone/>
            </a:pPr>
            <a:r>
              <a:rPr lang="en-US" dirty="0" smtClean="0"/>
              <a:t>He has told you, O man, what is good;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and what does the LORD require of you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but to do justice, and to love kindness,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and to walk humbly with your God?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9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769661"/>
            <a:ext cx="8371837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Micah 6:8</a:t>
            </a:r>
          </a:p>
          <a:p>
            <a:pPr marL="0" indent="0">
              <a:buNone/>
            </a:pPr>
            <a:r>
              <a:rPr lang="en-US" dirty="0" smtClean="0"/>
              <a:t>He has told you, O man, what is good;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and what does the LORD require of you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but to </a:t>
            </a:r>
            <a:r>
              <a:rPr lang="en-US" b="1" u="sng" dirty="0" smtClean="0">
                <a:solidFill>
                  <a:srgbClr val="FFFF00"/>
                </a:solidFill>
              </a:rPr>
              <a:t>do justice</a:t>
            </a:r>
            <a:r>
              <a:rPr lang="en-US" dirty="0" smtClean="0">
                <a:solidFill>
                  <a:srgbClr val="FFFFFF"/>
                </a:solidFill>
              </a:rPr>
              <a:t>, and to love kindness,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and to walk humbly with your God?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8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769661"/>
            <a:ext cx="8371837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Micah 6:8</a:t>
            </a:r>
          </a:p>
          <a:p>
            <a:pPr marL="0" indent="0">
              <a:buNone/>
            </a:pPr>
            <a:r>
              <a:rPr lang="en-US" dirty="0" smtClean="0"/>
              <a:t>He has told you, O man, what is good;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and what does the LORD require of you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but to </a:t>
            </a:r>
            <a:r>
              <a:rPr lang="en-US" b="1" u="sng" dirty="0" smtClean="0">
                <a:solidFill>
                  <a:srgbClr val="FFFF00"/>
                </a:solidFill>
              </a:rPr>
              <a:t>do justice</a:t>
            </a:r>
            <a:r>
              <a:rPr lang="en-US" dirty="0" smtClean="0">
                <a:solidFill>
                  <a:srgbClr val="FFFFFF"/>
                </a:solidFill>
              </a:rPr>
              <a:t>, and to </a:t>
            </a:r>
            <a:r>
              <a:rPr lang="en-US" b="1" u="sng" dirty="0" smtClean="0">
                <a:solidFill>
                  <a:srgbClr val="FFFF00"/>
                </a:solidFill>
              </a:rPr>
              <a:t>love kindness</a:t>
            </a:r>
            <a:r>
              <a:rPr lang="en-US" dirty="0" smtClean="0">
                <a:solidFill>
                  <a:srgbClr val="FFFFFF"/>
                </a:solidFill>
              </a:rPr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and to walk humbly with your God?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2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769661"/>
            <a:ext cx="8371837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Micah 6:8</a:t>
            </a:r>
          </a:p>
          <a:p>
            <a:pPr marL="0" indent="0">
              <a:buNone/>
            </a:pPr>
            <a:r>
              <a:rPr lang="en-US" dirty="0" smtClean="0"/>
              <a:t>He has told you, O man, what is good;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and what does the LORD require of you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but to </a:t>
            </a:r>
            <a:r>
              <a:rPr lang="en-US" b="1" u="sng" dirty="0" smtClean="0">
                <a:solidFill>
                  <a:srgbClr val="FFFF00"/>
                </a:solidFill>
              </a:rPr>
              <a:t>do justice</a:t>
            </a:r>
            <a:r>
              <a:rPr lang="en-US" dirty="0" smtClean="0">
                <a:solidFill>
                  <a:srgbClr val="FFFFFF"/>
                </a:solidFill>
              </a:rPr>
              <a:t>, and to </a:t>
            </a:r>
            <a:r>
              <a:rPr lang="en-US" b="1" u="sng" dirty="0" smtClean="0">
                <a:solidFill>
                  <a:srgbClr val="FFFF00"/>
                </a:solidFill>
              </a:rPr>
              <a:t>love kindness</a:t>
            </a:r>
            <a:r>
              <a:rPr lang="en-US" dirty="0" smtClean="0">
                <a:solidFill>
                  <a:srgbClr val="FFFFFF"/>
                </a:solidFill>
              </a:rPr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and to </a:t>
            </a:r>
            <a:r>
              <a:rPr lang="en-US" b="1" u="sng" dirty="0" smtClean="0">
                <a:solidFill>
                  <a:srgbClr val="FFFF00"/>
                </a:solidFill>
              </a:rPr>
              <a:t>walk humbly with your God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3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5143" y="1231458"/>
            <a:ext cx="4961690" cy="4374239"/>
          </a:xfrm>
          <a:solidFill>
            <a:schemeClr val="bg1">
              <a:alpha val="71000"/>
            </a:schemeClr>
          </a:solidFill>
        </p:spPr>
        <p:txBody>
          <a:bodyPr anchor="ctr">
            <a:noAutofit/>
          </a:bodyPr>
          <a:lstStyle/>
          <a:p>
            <a:pPr marL="571500" indent="-571500" algn="l">
              <a:spcBef>
                <a:spcPts val="2064"/>
              </a:spcBef>
              <a:buFont typeface="Arial"/>
              <a:buChar char="•"/>
            </a:pPr>
            <a:r>
              <a:rPr lang="en-US" dirty="0" smtClean="0">
                <a:solidFill>
                  <a:srgbClr val="404040"/>
                </a:solidFill>
                <a:latin typeface="Century Gothic"/>
                <a:cs typeface="Century Gothic"/>
              </a:rPr>
              <a:t>Idolatry &amp; it’s consequences</a:t>
            </a:r>
            <a:endParaRPr lang="en-US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571500" indent="-571500" algn="l">
              <a:spcBef>
                <a:spcPts val="2064"/>
              </a:spcBef>
              <a:buFont typeface="Arial"/>
              <a:buChar char="•"/>
            </a:pPr>
            <a:r>
              <a:rPr lang="en-US" dirty="0" smtClean="0">
                <a:solidFill>
                  <a:srgbClr val="404040"/>
                </a:solidFill>
                <a:latin typeface="Century Gothic"/>
                <a:cs typeface="Century Gothic"/>
              </a:rPr>
              <a:t>The requirements of fellowship</a:t>
            </a:r>
            <a:endParaRPr lang="en-US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571500" indent="-571500" algn="l">
              <a:spcBef>
                <a:spcPts val="2064"/>
              </a:spcBef>
              <a:buFont typeface="Arial"/>
              <a:buChar char="•"/>
            </a:pPr>
            <a:r>
              <a:rPr lang="en-US" b="1" dirty="0" smtClean="0"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entury Gothic"/>
                <a:cs typeface="Century Gothic"/>
              </a:rPr>
              <a:t>The relentless, unfathomable depths of God’s love</a:t>
            </a:r>
            <a:endParaRPr lang="en-US" b="1" dirty="0">
              <a:solidFill>
                <a:schemeClr val="tx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Century Gothic"/>
              <a:cs typeface="Century Gothic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2972" y="3634245"/>
            <a:ext cx="3194466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2973" y="2437256"/>
            <a:ext cx="3194466" cy="1209817"/>
          </a:xfrm>
        </p:spPr>
        <p:txBody>
          <a:bodyPr anchor="ctr">
            <a:normAutofit/>
          </a:bodyPr>
          <a:lstStyle/>
          <a:p>
            <a:r>
              <a:rPr lang="en-US" sz="66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Micah</a:t>
            </a:r>
            <a:endParaRPr lang="en-US" sz="6600" b="1" dirty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2604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382964"/>
            <a:ext cx="8371837" cy="61261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Micah 7:8-9</a:t>
            </a:r>
          </a:p>
          <a:p>
            <a:pPr marL="0" indent="0">
              <a:buNone/>
            </a:pPr>
            <a:r>
              <a:rPr lang="en-US" dirty="0" smtClean="0"/>
              <a:t>Rejoice not over me, O my enemy;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when I fall, </a:t>
            </a:r>
            <a:r>
              <a:rPr lang="en-US" b="1" u="sng" dirty="0" smtClean="0">
                <a:solidFill>
                  <a:srgbClr val="FFFF00"/>
                </a:solidFill>
              </a:rPr>
              <a:t>I shall rise</a:t>
            </a:r>
            <a:r>
              <a:rPr lang="en-US" dirty="0" smtClean="0">
                <a:solidFill>
                  <a:srgbClr val="FFFFFF"/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FFFFFF"/>
                </a:solidFill>
              </a:rPr>
              <a:t>When I sit in darkness,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the LORD will be a light to me.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</a:rPr>
              <a:t>I will bear the indignation of the LORD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because I have sinned against him,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u</a:t>
            </a:r>
            <a:r>
              <a:rPr lang="en-US" dirty="0" smtClean="0">
                <a:solidFill>
                  <a:schemeClr val="bg1"/>
                </a:solidFill>
              </a:rPr>
              <a:t>ntil he pleads my cause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</a:rPr>
              <a:t>	and executes judgment for me.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</a:rPr>
              <a:t>He will bring me out to the light;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I shall look upon his vindication.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1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382964"/>
            <a:ext cx="8371837" cy="61261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Micah 7:8-9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404040"/>
                </a:solidFill>
              </a:rPr>
              <a:t>Rejoice not over me, O my enemy;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404040"/>
                </a:solidFill>
              </a:rPr>
              <a:t>	</a:t>
            </a:r>
            <a:r>
              <a:rPr lang="en-US" dirty="0" smtClean="0">
                <a:solidFill>
                  <a:srgbClr val="404040"/>
                </a:solidFill>
              </a:rPr>
              <a:t>when I fall, I shall rise;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404040"/>
                </a:solidFill>
              </a:rPr>
              <a:t>When I sit in darkness,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404040"/>
                </a:solidFill>
              </a:rPr>
              <a:t>	</a:t>
            </a:r>
            <a:r>
              <a:rPr lang="en-US" dirty="0" smtClean="0">
                <a:solidFill>
                  <a:srgbClr val="404040"/>
                </a:solidFill>
              </a:rPr>
              <a:t>the LORD will be a light to me.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u="sng" dirty="0" smtClean="0">
                <a:solidFill>
                  <a:srgbClr val="FFFF00"/>
                </a:solidFill>
              </a:rPr>
              <a:t>I will bear the indignation of the LORD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because I have sinned against him,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u</a:t>
            </a:r>
            <a:r>
              <a:rPr lang="en-US" dirty="0" smtClean="0">
                <a:solidFill>
                  <a:schemeClr val="bg1"/>
                </a:solidFill>
              </a:rPr>
              <a:t>ntil he pleads my cause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</a:rPr>
              <a:t>	and executes judgment for me.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</a:rPr>
              <a:t>He will bring me out to the light;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I shall look upon his vindication.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0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10552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219503" y="2779787"/>
            <a:ext cx="3556871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spc="300" dirty="0" smtClean="0">
                <a:solidFill>
                  <a:srgbClr val="FFFFFF"/>
                </a:solidFill>
                <a:latin typeface="Avenir Light"/>
                <a:ea typeface="Apple SD 산돌고딕 Neo 일반체"/>
                <a:cs typeface="Avenir Light"/>
              </a:rPr>
              <a:t>minor</a:t>
            </a:r>
            <a:endParaRPr lang="en-US" sz="6400" spc="300" dirty="0">
              <a:solidFill>
                <a:srgbClr val="FFFFFF"/>
              </a:solidFill>
              <a:latin typeface="Avenir Light"/>
              <a:ea typeface="Apple SD 산돌고딕 Neo 일반체"/>
              <a:cs typeface="Avenir Ligh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21260" y="2780554"/>
            <a:ext cx="633695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200" spc="300" dirty="0" smtClean="0">
                <a:solidFill>
                  <a:srgbClr val="FFFFFF"/>
                </a:solidFill>
                <a:latin typeface="Avenir Medium"/>
                <a:ea typeface="Apple SD 산돌고딕 Neo 일반체"/>
                <a:cs typeface="Avenir Medium"/>
              </a:rPr>
              <a:t>Prophets</a:t>
            </a:r>
            <a:endParaRPr lang="en-US" sz="11200" spc="300" dirty="0">
              <a:solidFill>
                <a:srgbClr val="FFFFFF"/>
              </a:solidFill>
              <a:latin typeface="Avenir Medium"/>
              <a:ea typeface="Apple SD 산돌고딕 Neo 일반체"/>
              <a:cs typeface="Avenir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307" y="4759988"/>
            <a:ext cx="6132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>
                    <a:alpha val="50000"/>
                  </a:srgbClr>
                </a:solidFill>
                <a:latin typeface="Avenir Light"/>
                <a:cs typeface="Avenir Light"/>
              </a:rPr>
              <a:t>Hosea     Joel     Amos     Obadiah     Jonah     Micah</a:t>
            </a:r>
            <a:endParaRPr lang="en-US" sz="2000" dirty="0">
              <a:solidFill>
                <a:srgbClr val="FFFFFF">
                  <a:alpha val="50000"/>
                </a:srgbClr>
              </a:solidFill>
              <a:latin typeface="Avenir Light"/>
              <a:cs typeface="Avenir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7952" y="5104434"/>
            <a:ext cx="7927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>
                    <a:alpha val="50000"/>
                  </a:srgbClr>
                </a:solidFill>
                <a:latin typeface="Avenir Light"/>
                <a:cs typeface="Avenir Light"/>
              </a:rPr>
              <a:t>Nahum     Habakkuk     Zephaniah     Haggai     Zechariah     Malachi</a:t>
            </a:r>
            <a:endParaRPr lang="en-US" sz="2000" dirty="0">
              <a:solidFill>
                <a:srgbClr val="FFFFFF">
                  <a:alpha val="50000"/>
                </a:srgbClr>
              </a:solidFill>
              <a:latin typeface="Avenir Light"/>
              <a:cs typeface="Avenir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9769" y="1113361"/>
            <a:ext cx="276778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 smtClean="0">
                <a:solidFill>
                  <a:srgbClr val="FFFFFF">
                    <a:alpha val="35000"/>
                  </a:srgbClr>
                </a:solidFill>
                <a:latin typeface="Avenir Black"/>
                <a:cs typeface="Avenir Black"/>
              </a:rPr>
              <a:t>12</a:t>
            </a:r>
            <a:endParaRPr lang="en-US" sz="15000" dirty="0">
              <a:solidFill>
                <a:srgbClr val="FFFFFF">
                  <a:alpha val="35000"/>
                </a:srgbClr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0620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382964"/>
            <a:ext cx="8371837" cy="61261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Micah 7:8-9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404040"/>
                </a:solidFill>
              </a:rPr>
              <a:t>Rejoice not over me, O my enemy;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404040"/>
                </a:solidFill>
              </a:rPr>
              <a:t>	</a:t>
            </a:r>
            <a:r>
              <a:rPr lang="en-US" dirty="0" smtClean="0">
                <a:solidFill>
                  <a:srgbClr val="404040"/>
                </a:solidFill>
              </a:rPr>
              <a:t>when I fall, I shall rise;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404040"/>
                </a:solidFill>
              </a:rPr>
              <a:t>When I sit in darkness,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404040"/>
                </a:solidFill>
              </a:rPr>
              <a:t>	</a:t>
            </a:r>
            <a:r>
              <a:rPr lang="en-US" dirty="0" smtClean="0">
                <a:solidFill>
                  <a:srgbClr val="404040"/>
                </a:solidFill>
              </a:rPr>
              <a:t>the LORD will be a light to me.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I will bear the indignation of the LORD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because I have sinned against him,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u="sng" dirty="0">
                <a:solidFill>
                  <a:srgbClr val="FFFF00"/>
                </a:solidFill>
              </a:rPr>
              <a:t>u</a:t>
            </a:r>
            <a:r>
              <a:rPr lang="en-US" b="1" u="sng" dirty="0" smtClean="0">
                <a:solidFill>
                  <a:srgbClr val="FFFF00"/>
                </a:solidFill>
              </a:rPr>
              <a:t>ntil he pleads my cause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FFFFFF"/>
                </a:solidFill>
              </a:rPr>
              <a:t>	and executes judgment for me.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FFFFFF"/>
                </a:solidFill>
              </a:rPr>
              <a:t>He will bring me out to the light;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 shall look upon his vindication.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0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7681" y="1231458"/>
            <a:ext cx="8108637" cy="4374239"/>
          </a:xfrm>
          <a:solidFill>
            <a:schemeClr val="bg1">
              <a:alpha val="71000"/>
            </a:schemeClr>
          </a:solidFill>
        </p:spPr>
        <p:txBody>
          <a:bodyPr lIns="365760" rIns="365760" anchor="ctr">
            <a:noAutofit/>
          </a:bodyPr>
          <a:lstStyle/>
          <a:p>
            <a:pPr algn="l">
              <a:lnSpc>
                <a:spcPct val="110000"/>
              </a:lnSpc>
              <a:spcBef>
                <a:spcPts val="2064"/>
              </a:spcBef>
            </a:pP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Who is a God like you, pardoning iniquity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523875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	and passing over transgression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523875" algn="l"/>
              </a:tabLst>
            </a:pPr>
            <a:r>
              <a:rPr lang="en-US" sz="2800" dirty="0">
                <a:solidFill>
                  <a:schemeClr val="tx1"/>
                </a:solidFill>
                <a:latin typeface="Century Gothic"/>
                <a:cs typeface="Century Gothic"/>
              </a:rPr>
              <a:t>	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for the remnant of his inheritance?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523875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He does not retain his anger forever,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523875" algn="l"/>
              </a:tabLst>
            </a:pPr>
            <a:r>
              <a:rPr lang="en-US" sz="2800" dirty="0">
                <a:solidFill>
                  <a:schemeClr val="tx1"/>
                </a:solidFill>
                <a:latin typeface="Century Gothic"/>
                <a:cs typeface="Century Gothic"/>
              </a:rPr>
              <a:t>	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because he delights in steadfast love.</a:t>
            </a:r>
            <a:endParaRPr lang="en-US" sz="28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016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7681" y="1231458"/>
            <a:ext cx="8108637" cy="4374239"/>
          </a:xfrm>
          <a:solidFill>
            <a:schemeClr val="bg1">
              <a:alpha val="71000"/>
            </a:schemeClr>
          </a:solidFill>
        </p:spPr>
        <p:txBody>
          <a:bodyPr lIns="365760" rIns="365760" anchor="ctr">
            <a:noAutofit/>
          </a:bodyPr>
          <a:lstStyle/>
          <a:p>
            <a:pPr algn="l">
              <a:lnSpc>
                <a:spcPct val="110000"/>
              </a:lnSpc>
              <a:spcBef>
                <a:spcPts val="2064"/>
              </a:spcBef>
            </a:pP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Who is a God like you, pardoning iniquity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523875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	and passing over transgression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523875" algn="l"/>
              </a:tabLst>
            </a:pPr>
            <a:r>
              <a:rPr lang="en-US" sz="2800" dirty="0">
                <a:solidFill>
                  <a:schemeClr val="tx1"/>
                </a:solidFill>
                <a:latin typeface="Century Gothic"/>
                <a:cs typeface="Century Gothic"/>
              </a:rPr>
              <a:t>	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for the remnant of his inheritance?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523875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He does not retain his anger forever,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523875" algn="l"/>
              </a:tabLst>
            </a:pPr>
            <a:r>
              <a:rPr lang="en-US" sz="2800" dirty="0">
                <a:solidFill>
                  <a:schemeClr val="tx1"/>
                </a:solidFill>
                <a:latin typeface="Century Gothic"/>
                <a:cs typeface="Century Gothic"/>
              </a:rPr>
              <a:t>	</a:t>
            </a:r>
            <a:r>
              <a:rPr lang="en-US" sz="2800" b="1" u="sng" dirty="0" smtClean="0">
                <a:solidFill>
                  <a:srgbClr val="FFFF00"/>
                </a:solidFill>
                <a:latin typeface="Century Gothic"/>
                <a:cs typeface="Century Gothic"/>
              </a:rPr>
              <a:t>because he delights in steadfast love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.</a:t>
            </a:r>
            <a:endParaRPr lang="en-US" sz="28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3063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7681" y="1231458"/>
            <a:ext cx="8108637" cy="4374239"/>
          </a:xfrm>
          <a:solidFill>
            <a:schemeClr val="bg1">
              <a:alpha val="71000"/>
            </a:schemeClr>
          </a:solidFill>
        </p:spPr>
        <p:txBody>
          <a:bodyPr lIns="365760" rIns="365760" anchor="ctr">
            <a:noAutofit/>
          </a:bodyPr>
          <a:lstStyle/>
          <a:p>
            <a:pPr algn="l">
              <a:lnSpc>
                <a:spcPct val="110000"/>
              </a:lnSpc>
              <a:spcBef>
                <a:spcPts val="2064"/>
              </a:spcBef>
            </a:pP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He will again have compassion on us;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523875" algn="l"/>
              </a:tabLst>
            </a:pPr>
            <a:r>
              <a:rPr lang="en-US" sz="2800" dirty="0">
                <a:solidFill>
                  <a:schemeClr val="tx1"/>
                </a:solidFill>
                <a:latin typeface="Century Gothic"/>
                <a:cs typeface="Century Gothic"/>
              </a:rPr>
              <a:t>	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he will tread our iniquities underfoot.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523875" algn="l"/>
              </a:tabLst>
            </a:pPr>
            <a:r>
              <a:rPr lang="en-US" sz="2800" dirty="0" smtClean="0">
                <a:solidFill>
                  <a:srgbClr val="FFFFFF"/>
                </a:solidFill>
                <a:latin typeface="Century Gothic"/>
                <a:cs typeface="Century Gothic"/>
              </a:rPr>
              <a:t>You will cast all our sins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523875" algn="l"/>
              </a:tabLst>
            </a:pPr>
            <a:r>
              <a:rPr lang="en-US" sz="2800" dirty="0">
                <a:solidFill>
                  <a:srgbClr val="FFFFFF"/>
                </a:solidFill>
                <a:latin typeface="Century Gothic"/>
                <a:cs typeface="Century Gothic"/>
              </a:rPr>
              <a:t>	</a:t>
            </a:r>
            <a:r>
              <a:rPr lang="en-US" sz="2800" dirty="0" smtClean="0">
                <a:solidFill>
                  <a:srgbClr val="FFFFFF"/>
                </a:solidFill>
                <a:latin typeface="Century Gothic"/>
                <a:cs typeface="Century Gothic"/>
              </a:rPr>
              <a:t>into the depths of the sea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.</a:t>
            </a:r>
            <a:endParaRPr lang="en-US" sz="28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7838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7681" y="1231458"/>
            <a:ext cx="8108637" cy="4374239"/>
          </a:xfrm>
          <a:solidFill>
            <a:schemeClr val="bg1">
              <a:alpha val="71000"/>
            </a:schemeClr>
          </a:solidFill>
        </p:spPr>
        <p:txBody>
          <a:bodyPr lIns="365760" rIns="365760" anchor="ctr">
            <a:noAutofit/>
          </a:bodyPr>
          <a:lstStyle/>
          <a:p>
            <a:pPr algn="l">
              <a:lnSpc>
                <a:spcPct val="110000"/>
              </a:lnSpc>
              <a:spcBef>
                <a:spcPts val="2064"/>
              </a:spcBef>
            </a:pP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He will again have compassion on us;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523875" algn="l"/>
              </a:tabLst>
            </a:pPr>
            <a:r>
              <a:rPr lang="en-US" sz="2800" dirty="0">
                <a:solidFill>
                  <a:schemeClr val="tx1"/>
                </a:solidFill>
                <a:latin typeface="Century Gothic"/>
                <a:cs typeface="Century Gothic"/>
              </a:rPr>
              <a:t>	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he will tread our iniquities underfoot.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523875" algn="l"/>
              </a:tabLst>
            </a:pPr>
            <a:r>
              <a:rPr lang="en-US" sz="2800" b="1" u="sng" dirty="0" smtClean="0">
                <a:solidFill>
                  <a:srgbClr val="FFFF00"/>
                </a:solidFill>
                <a:latin typeface="Century Gothic"/>
                <a:cs typeface="Century Gothic"/>
              </a:rPr>
              <a:t>You will cast all our sins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523875" algn="l"/>
              </a:tabLst>
            </a:pPr>
            <a:r>
              <a:rPr lang="en-US" sz="2800" dirty="0">
                <a:solidFill>
                  <a:schemeClr val="tx1"/>
                </a:solidFill>
                <a:latin typeface="Century Gothic"/>
                <a:cs typeface="Century Gothic"/>
              </a:rPr>
              <a:t>	</a:t>
            </a:r>
            <a:r>
              <a:rPr lang="en-US" sz="2800" b="1" u="sng" dirty="0" smtClean="0">
                <a:solidFill>
                  <a:srgbClr val="FFFF00"/>
                </a:solidFill>
                <a:latin typeface="Century Gothic"/>
                <a:cs typeface="Century Gothic"/>
              </a:rPr>
              <a:t>into the depths of the sea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.</a:t>
            </a:r>
            <a:endParaRPr lang="en-US" sz="28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1666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7681" y="1231458"/>
            <a:ext cx="8108637" cy="4374239"/>
          </a:xfrm>
          <a:solidFill>
            <a:schemeClr val="bg1">
              <a:alpha val="71000"/>
            </a:schemeClr>
          </a:solidFill>
        </p:spPr>
        <p:txBody>
          <a:bodyPr lIns="365760" rIns="365760" anchor="ctr">
            <a:noAutofit/>
          </a:bodyPr>
          <a:lstStyle/>
          <a:p>
            <a:pPr algn="l">
              <a:lnSpc>
                <a:spcPct val="110000"/>
              </a:lnSpc>
              <a:spcBef>
                <a:spcPts val="2064"/>
              </a:spcBef>
            </a:pP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You will show </a:t>
            </a:r>
            <a:r>
              <a:rPr lang="en-US" sz="2800" dirty="0" smtClean="0">
                <a:solidFill>
                  <a:srgbClr val="FFFFFF"/>
                </a:solidFill>
                <a:latin typeface="Century Gothic"/>
                <a:cs typeface="Century Gothic"/>
              </a:rPr>
              <a:t>faithfulness to Jacob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523875" algn="l"/>
              </a:tabLst>
            </a:pPr>
            <a:r>
              <a:rPr lang="en-US" sz="2800" dirty="0">
                <a:solidFill>
                  <a:srgbClr val="FFFFFF"/>
                </a:solidFill>
                <a:latin typeface="Century Gothic"/>
                <a:cs typeface="Century Gothic"/>
              </a:rPr>
              <a:t>	</a:t>
            </a:r>
            <a:r>
              <a:rPr lang="en-US" sz="2800" dirty="0" smtClean="0">
                <a:solidFill>
                  <a:srgbClr val="FFFFFF"/>
                </a:solidFill>
                <a:latin typeface="Century Gothic"/>
                <a:cs typeface="Century Gothic"/>
              </a:rPr>
              <a:t>and steadfast love 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to Abraham,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523875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as you have sworn to our fathers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523875" algn="l"/>
              </a:tabLst>
            </a:pPr>
            <a:r>
              <a:rPr lang="en-US" sz="2800" dirty="0">
                <a:solidFill>
                  <a:schemeClr val="tx1"/>
                </a:solidFill>
                <a:latin typeface="Century Gothic"/>
                <a:cs typeface="Century Gothic"/>
              </a:rPr>
              <a:t>	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from the days of old.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523875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						Micah 7:18-20</a:t>
            </a:r>
          </a:p>
        </p:txBody>
      </p:sp>
    </p:spTree>
    <p:extLst>
      <p:ext uri="{BB962C8B-B14F-4D97-AF65-F5344CB8AC3E}">
        <p14:creationId xmlns:p14="http://schemas.microsoft.com/office/powerpoint/2010/main" val="14831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7681" y="1231458"/>
            <a:ext cx="8108637" cy="4374239"/>
          </a:xfrm>
          <a:solidFill>
            <a:schemeClr val="bg1">
              <a:alpha val="71000"/>
            </a:schemeClr>
          </a:solidFill>
        </p:spPr>
        <p:txBody>
          <a:bodyPr lIns="365760" rIns="365760" anchor="ctr">
            <a:noAutofit/>
          </a:bodyPr>
          <a:lstStyle/>
          <a:p>
            <a:pPr algn="l">
              <a:lnSpc>
                <a:spcPct val="110000"/>
              </a:lnSpc>
              <a:spcBef>
                <a:spcPts val="2064"/>
              </a:spcBef>
            </a:pP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You will show </a:t>
            </a:r>
            <a:r>
              <a:rPr lang="en-US" sz="2800" b="1" u="sng" dirty="0" smtClean="0">
                <a:solidFill>
                  <a:srgbClr val="FFFF00"/>
                </a:solidFill>
                <a:latin typeface="Century Gothic"/>
                <a:cs typeface="Century Gothic"/>
              </a:rPr>
              <a:t>faithfulness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 to Jacob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523875" algn="l"/>
              </a:tabLst>
            </a:pPr>
            <a:r>
              <a:rPr lang="en-US" sz="2800" dirty="0">
                <a:solidFill>
                  <a:schemeClr val="tx1"/>
                </a:solidFill>
                <a:latin typeface="Century Gothic"/>
                <a:cs typeface="Century Gothic"/>
              </a:rPr>
              <a:t>	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and </a:t>
            </a:r>
            <a:r>
              <a:rPr lang="en-US" sz="2800" b="1" u="sng" dirty="0" smtClean="0">
                <a:solidFill>
                  <a:srgbClr val="FFFF00"/>
                </a:solidFill>
                <a:latin typeface="Century Gothic"/>
                <a:cs typeface="Century Gothic"/>
              </a:rPr>
              <a:t>steadfast love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 to Abraham,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523875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as you have sworn to our fathers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523875" algn="l"/>
              </a:tabLst>
            </a:pPr>
            <a:r>
              <a:rPr lang="en-US" sz="2800" dirty="0">
                <a:solidFill>
                  <a:schemeClr val="tx1"/>
                </a:solidFill>
                <a:latin typeface="Century Gothic"/>
                <a:cs typeface="Century Gothic"/>
              </a:rPr>
              <a:t>	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from the days of old.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523875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						Micah 7:18-20</a:t>
            </a:r>
          </a:p>
        </p:txBody>
      </p:sp>
    </p:spTree>
    <p:extLst>
      <p:ext uri="{BB962C8B-B14F-4D97-AF65-F5344CB8AC3E}">
        <p14:creationId xmlns:p14="http://schemas.microsoft.com/office/powerpoint/2010/main" val="13779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8244" y="1399103"/>
            <a:ext cx="7362643" cy="4074968"/>
          </a:xfrm>
          <a:solidFill>
            <a:srgbClr val="000000">
              <a:alpha val="71000"/>
            </a:srgbClr>
          </a:solidFill>
        </p:spPr>
        <p:txBody>
          <a:bodyPr lIns="365760" tIns="228600" rIns="365760" bIns="365760" anchor="ctr">
            <a:noAutofit/>
          </a:bodyPr>
          <a:lstStyle/>
          <a:p>
            <a:pPr marL="514350" indent="-514350" algn="l">
              <a:spcBef>
                <a:spcPts val="0"/>
              </a:spcBef>
              <a:buFont typeface="+mj-lt"/>
              <a:buAutoNum type="arabicPeriod"/>
            </a:pPr>
            <a:r>
              <a:rPr lang="en-US" sz="3000" dirty="0" smtClean="0">
                <a:latin typeface="Century Gothic"/>
                <a:cs typeface="Century Gothic"/>
              </a:rPr>
              <a:t>Recognize your sin for what it is: </a:t>
            </a:r>
            <a:r>
              <a:rPr lang="en-US" sz="3000" b="1" u="sng" dirty="0" smtClean="0">
                <a:solidFill>
                  <a:srgbClr val="FFFF00"/>
                </a:solidFill>
                <a:latin typeface="Century Gothic"/>
                <a:cs typeface="Century Gothic"/>
              </a:rPr>
              <a:t>IDOLATRY!</a:t>
            </a:r>
          </a:p>
          <a:p>
            <a:pPr marL="514350" indent="-514350" algn="l">
              <a:spcBef>
                <a:spcPts val="2568"/>
              </a:spcBef>
              <a:buFont typeface="+mj-lt"/>
              <a:buAutoNum type="arabicPeriod"/>
            </a:pPr>
            <a:r>
              <a:rPr lang="en-US" sz="3000" dirty="0" smtClean="0">
                <a:latin typeface="Century Gothic"/>
                <a:cs typeface="Century Gothic"/>
              </a:rPr>
              <a:t>Give up trying to </a:t>
            </a:r>
            <a:r>
              <a:rPr lang="en-US" sz="3000" b="1" u="sng" dirty="0" smtClean="0">
                <a:solidFill>
                  <a:srgbClr val="FFFF00"/>
                </a:solidFill>
                <a:latin typeface="Century Gothic"/>
                <a:cs typeface="Century Gothic"/>
              </a:rPr>
              <a:t>pay for your sin</a:t>
            </a:r>
            <a:r>
              <a:rPr lang="en-US" sz="3000" dirty="0" smtClean="0">
                <a:latin typeface="Century Gothic"/>
                <a:cs typeface="Century Gothic"/>
              </a:rPr>
              <a:t>!</a:t>
            </a:r>
          </a:p>
          <a:p>
            <a:pPr marL="514350" indent="-514350" algn="l">
              <a:spcBef>
                <a:spcPts val="2568"/>
              </a:spcBef>
              <a:buFont typeface="+mj-lt"/>
              <a:buAutoNum type="arabicPeriod"/>
            </a:pPr>
            <a:r>
              <a:rPr lang="en-US" sz="3000" dirty="0" smtClean="0">
                <a:latin typeface="Century Gothic"/>
                <a:cs typeface="Century Gothic"/>
              </a:rPr>
              <a:t>Accept God’s </a:t>
            </a:r>
            <a:r>
              <a:rPr lang="en-US" sz="3000" b="1" u="sng" dirty="0" smtClean="0">
                <a:solidFill>
                  <a:srgbClr val="FFFF00"/>
                </a:solidFill>
                <a:latin typeface="Century Gothic"/>
                <a:cs typeface="Century Gothic"/>
              </a:rPr>
              <a:t>relentless</a:t>
            </a:r>
            <a:r>
              <a:rPr lang="en-US" sz="3000" b="1" dirty="0" smtClean="0">
                <a:solidFill>
                  <a:srgbClr val="FFFF00"/>
                </a:solidFill>
                <a:latin typeface="Century Gothic"/>
                <a:cs typeface="Century Gothic"/>
              </a:rPr>
              <a:t>, </a:t>
            </a:r>
            <a:r>
              <a:rPr lang="en-US" sz="3000" b="1" u="sng" dirty="0" smtClean="0">
                <a:solidFill>
                  <a:srgbClr val="FFFF00"/>
                </a:solidFill>
                <a:latin typeface="Century Gothic"/>
                <a:cs typeface="Century Gothic"/>
              </a:rPr>
              <a:t>unfathomable</a:t>
            </a:r>
            <a:r>
              <a:rPr lang="en-US" sz="3000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n-US" sz="3000" dirty="0" smtClean="0">
                <a:latin typeface="Century Gothic"/>
                <a:cs typeface="Century Gothic"/>
              </a:rPr>
              <a:t>grace!</a:t>
            </a:r>
            <a:endParaRPr lang="en-US" sz="3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6344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 123"/>
          <p:cNvSpPr/>
          <p:nvPr/>
        </p:nvSpPr>
        <p:spPr>
          <a:xfrm>
            <a:off x="-5416" y="0"/>
            <a:ext cx="914941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4642" y="4231130"/>
            <a:ext cx="0" cy="1228089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934642" y="4231130"/>
            <a:ext cx="1561223" cy="1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918247" y="5459218"/>
            <a:ext cx="3225753" cy="1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550347" y="5459218"/>
            <a:ext cx="1367900" cy="2981"/>
          </a:xfrm>
          <a:prstGeom prst="line">
            <a:avLst/>
          </a:prstGeom>
          <a:ln w="38100" cmpd="sng">
            <a:solidFill>
              <a:schemeClr val="bg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8" name="Group 197"/>
          <p:cNvGrpSpPr/>
          <p:nvPr/>
        </p:nvGrpSpPr>
        <p:grpSpPr>
          <a:xfrm>
            <a:off x="542816" y="3222458"/>
            <a:ext cx="801114" cy="997503"/>
            <a:chOff x="542816" y="3222458"/>
            <a:chExt cx="801114" cy="997503"/>
          </a:xfrm>
        </p:grpSpPr>
        <p:grpSp>
          <p:nvGrpSpPr>
            <p:cNvPr id="27" name="Group 26"/>
            <p:cNvGrpSpPr/>
            <p:nvPr/>
          </p:nvGrpSpPr>
          <p:grpSpPr>
            <a:xfrm>
              <a:off x="727766" y="3550981"/>
              <a:ext cx="398445" cy="668980"/>
              <a:chOff x="1294946" y="3997126"/>
              <a:chExt cx="398445" cy="668980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 flipV="1">
                <a:off x="1501822" y="3997126"/>
                <a:ext cx="0" cy="66898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294946" y="3997126"/>
                <a:ext cx="398445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TextBox 66"/>
            <p:cNvSpPr txBox="1"/>
            <p:nvPr/>
          </p:nvSpPr>
          <p:spPr>
            <a:xfrm>
              <a:off x="542816" y="3222458"/>
              <a:ext cx="80111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931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2090631" y="3225530"/>
            <a:ext cx="801114" cy="994431"/>
            <a:chOff x="2090631" y="3225530"/>
            <a:chExt cx="801114" cy="994431"/>
          </a:xfrm>
        </p:grpSpPr>
        <p:grpSp>
          <p:nvGrpSpPr>
            <p:cNvPr id="28" name="Group 27"/>
            <p:cNvGrpSpPr/>
            <p:nvPr/>
          </p:nvGrpSpPr>
          <p:grpSpPr>
            <a:xfrm>
              <a:off x="2284312" y="3550981"/>
              <a:ext cx="398445" cy="668980"/>
              <a:chOff x="1294946" y="3997126"/>
              <a:chExt cx="398445" cy="66898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flipV="1">
                <a:off x="1501822" y="3997126"/>
                <a:ext cx="0" cy="66898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294946" y="3997126"/>
                <a:ext cx="398445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TextBox 67"/>
            <p:cNvSpPr txBox="1"/>
            <p:nvPr/>
          </p:nvSpPr>
          <p:spPr>
            <a:xfrm>
              <a:off x="2090631" y="3225530"/>
              <a:ext cx="80111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721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3078116" y="4784957"/>
            <a:ext cx="727481" cy="674261"/>
            <a:chOff x="3078116" y="4784957"/>
            <a:chExt cx="727481" cy="674261"/>
          </a:xfrm>
        </p:grpSpPr>
        <p:grpSp>
          <p:nvGrpSpPr>
            <p:cNvPr id="31" name="Group 30"/>
            <p:cNvGrpSpPr/>
            <p:nvPr/>
          </p:nvGrpSpPr>
          <p:grpSpPr>
            <a:xfrm>
              <a:off x="3232162" y="5118289"/>
              <a:ext cx="398445" cy="340929"/>
              <a:chOff x="1294946" y="3997126"/>
              <a:chExt cx="398445" cy="66898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flipV="1">
                <a:off x="1501822" y="3997126"/>
                <a:ext cx="0" cy="66898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294946" y="3997126"/>
                <a:ext cx="398445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/>
            <p:cNvSpPr txBox="1"/>
            <p:nvPr/>
          </p:nvSpPr>
          <p:spPr>
            <a:xfrm>
              <a:off x="3078116" y="4784957"/>
              <a:ext cx="7274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605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3608229" y="4455439"/>
            <a:ext cx="801114" cy="1006760"/>
            <a:chOff x="3608229" y="4455439"/>
            <a:chExt cx="801114" cy="1006760"/>
          </a:xfrm>
        </p:grpSpPr>
        <p:grpSp>
          <p:nvGrpSpPr>
            <p:cNvPr id="35" name="Group 34"/>
            <p:cNvGrpSpPr/>
            <p:nvPr/>
          </p:nvGrpSpPr>
          <p:grpSpPr>
            <a:xfrm>
              <a:off x="3805597" y="4793219"/>
              <a:ext cx="398445" cy="668980"/>
              <a:chOff x="1294946" y="3997126"/>
              <a:chExt cx="398445" cy="66898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 flipV="1">
                <a:off x="1501822" y="3997126"/>
                <a:ext cx="0" cy="66898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294946" y="3997126"/>
                <a:ext cx="398445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TextBox 69"/>
            <p:cNvSpPr txBox="1"/>
            <p:nvPr/>
          </p:nvSpPr>
          <p:spPr>
            <a:xfrm>
              <a:off x="3608229" y="4455439"/>
              <a:ext cx="80111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597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2" name="Group 201"/>
          <p:cNvGrpSpPr/>
          <p:nvPr/>
        </p:nvGrpSpPr>
        <p:grpSpPr>
          <a:xfrm>
            <a:off x="4171443" y="4148072"/>
            <a:ext cx="801114" cy="1311146"/>
            <a:chOff x="4171443" y="4148072"/>
            <a:chExt cx="801114" cy="1311146"/>
          </a:xfrm>
        </p:grpSpPr>
        <p:grpSp>
          <p:nvGrpSpPr>
            <p:cNvPr id="38" name="Group 37"/>
            <p:cNvGrpSpPr/>
            <p:nvPr/>
          </p:nvGrpSpPr>
          <p:grpSpPr>
            <a:xfrm>
              <a:off x="4376629" y="4485852"/>
              <a:ext cx="398445" cy="973366"/>
              <a:chOff x="1294946" y="3997126"/>
              <a:chExt cx="398445" cy="668980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 flipV="1">
                <a:off x="1501822" y="3997126"/>
                <a:ext cx="0" cy="66898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294946" y="3997126"/>
                <a:ext cx="398445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TextBox 70"/>
            <p:cNvSpPr txBox="1"/>
            <p:nvPr/>
          </p:nvSpPr>
          <p:spPr>
            <a:xfrm>
              <a:off x="4171443" y="4148072"/>
              <a:ext cx="80111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586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5517690" y="4455439"/>
            <a:ext cx="801114" cy="997340"/>
            <a:chOff x="5517690" y="4455439"/>
            <a:chExt cx="801114" cy="997340"/>
          </a:xfrm>
        </p:grpSpPr>
        <p:grpSp>
          <p:nvGrpSpPr>
            <p:cNvPr id="48" name="Group 47"/>
            <p:cNvGrpSpPr/>
            <p:nvPr/>
          </p:nvGrpSpPr>
          <p:grpSpPr>
            <a:xfrm>
              <a:off x="5719024" y="4783799"/>
              <a:ext cx="398445" cy="668980"/>
              <a:chOff x="1294946" y="3997126"/>
              <a:chExt cx="398445" cy="668980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 flipV="1">
                <a:off x="1501822" y="3997126"/>
                <a:ext cx="0" cy="66898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1294946" y="3997126"/>
                <a:ext cx="398445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TextBox 71"/>
            <p:cNvSpPr txBox="1"/>
            <p:nvPr/>
          </p:nvSpPr>
          <p:spPr>
            <a:xfrm>
              <a:off x="5517690" y="4455439"/>
              <a:ext cx="80111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539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6260803" y="4762444"/>
            <a:ext cx="801114" cy="678709"/>
            <a:chOff x="6260803" y="4762444"/>
            <a:chExt cx="801114" cy="678709"/>
          </a:xfrm>
        </p:grpSpPr>
        <p:grpSp>
          <p:nvGrpSpPr>
            <p:cNvPr id="54" name="Group 53"/>
            <p:cNvGrpSpPr/>
            <p:nvPr/>
          </p:nvGrpSpPr>
          <p:grpSpPr>
            <a:xfrm>
              <a:off x="6456596" y="5100224"/>
              <a:ext cx="398445" cy="340929"/>
              <a:chOff x="1294946" y="3997126"/>
              <a:chExt cx="398445" cy="668980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 flipV="1">
                <a:off x="1501822" y="3997126"/>
                <a:ext cx="0" cy="66898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294946" y="3997126"/>
                <a:ext cx="398445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TextBox 72"/>
            <p:cNvSpPr txBox="1"/>
            <p:nvPr/>
          </p:nvSpPr>
          <p:spPr>
            <a:xfrm>
              <a:off x="6260803" y="4762444"/>
              <a:ext cx="80111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520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5" name="Group 204"/>
          <p:cNvGrpSpPr/>
          <p:nvPr/>
        </p:nvGrpSpPr>
        <p:grpSpPr>
          <a:xfrm>
            <a:off x="6663472" y="4433690"/>
            <a:ext cx="801114" cy="1001024"/>
            <a:chOff x="6663472" y="4433690"/>
            <a:chExt cx="801114" cy="1001024"/>
          </a:xfrm>
        </p:grpSpPr>
        <p:grpSp>
          <p:nvGrpSpPr>
            <p:cNvPr id="57" name="Group 56"/>
            <p:cNvGrpSpPr/>
            <p:nvPr/>
          </p:nvGrpSpPr>
          <p:grpSpPr>
            <a:xfrm>
              <a:off x="6855041" y="4765734"/>
              <a:ext cx="398445" cy="668980"/>
              <a:chOff x="1294946" y="3997126"/>
              <a:chExt cx="398445" cy="668980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 flipV="1">
                <a:off x="1501822" y="3997126"/>
                <a:ext cx="0" cy="66898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294946" y="3997126"/>
                <a:ext cx="398445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/>
            <p:cNvSpPr txBox="1"/>
            <p:nvPr/>
          </p:nvSpPr>
          <p:spPr>
            <a:xfrm>
              <a:off x="6663472" y="4433690"/>
              <a:ext cx="80111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516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6" name="Group 205"/>
          <p:cNvGrpSpPr/>
          <p:nvPr/>
        </p:nvGrpSpPr>
        <p:grpSpPr>
          <a:xfrm>
            <a:off x="7997412" y="4433690"/>
            <a:ext cx="801114" cy="1001024"/>
            <a:chOff x="7997412" y="4433690"/>
            <a:chExt cx="801114" cy="1001024"/>
          </a:xfrm>
        </p:grpSpPr>
        <p:grpSp>
          <p:nvGrpSpPr>
            <p:cNvPr id="60" name="Group 59"/>
            <p:cNvGrpSpPr/>
            <p:nvPr/>
          </p:nvGrpSpPr>
          <p:grpSpPr>
            <a:xfrm>
              <a:off x="8191093" y="4765734"/>
              <a:ext cx="398445" cy="668980"/>
              <a:chOff x="1294946" y="3997126"/>
              <a:chExt cx="398445" cy="668980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flipV="1">
                <a:off x="1501822" y="3997126"/>
                <a:ext cx="0" cy="66898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294946" y="3997126"/>
                <a:ext cx="398445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/>
            <p:cNvSpPr txBox="1"/>
            <p:nvPr/>
          </p:nvSpPr>
          <p:spPr>
            <a:xfrm>
              <a:off x="7997412" y="4433690"/>
              <a:ext cx="80111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445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0" y="5459218"/>
            <a:ext cx="4550347" cy="1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/>
          <p:cNvGrpSpPr/>
          <p:nvPr/>
        </p:nvGrpSpPr>
        <p:grpSpPr>
          <a:xfrm>
            <a:off x="-214572" y="5480420"/>
            <a:ext cx="1948372" cy="755702"/>
            <a:chOff x="-214572" y="5597318"/>
            <a:chExt cx="1948372" cy="755702"/>
          </a:xfrm>
        </p:grpSpPr>
        <p:cxnSp>
          <p:nvCxnSpPr>
            <p:cNvPr id="96" name="Elbow Connector 95"/>
            <p:cNvCxnSpPr/>
            <p:nvPr/>
          </p:nvCxnSpPr>
          <p:spPr>
            <a:xfrm rot="5400000">
              <a:off x="611336" y="5745597"/>
              <a:ext cx="471589" cy="175031"/>
            </a:xfrm>
            <a:prstGeom prst="bentConnector3">
              <a:avLst/>
            </a:prstGeom>
            <a:ln w="9525" cmpd="sng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-214572" y="6045243"/>
              <a:ext cx="19483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Kingdom divided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548605" y="5460668"/>
            <a:ext cx="2098387" cy="1303702"/>
            <a:chOff x="-954670" y="5623246"/>
            <a:chExt cx="2098387" cy="1303702"/>
          </a:xfrm>
        </p:grpSpPr>
        <p:cxnSp>
          <p:nvCxnSpPr>
            <p:cNvPr id="102" name="Elbow Connector 101"/>
            <p:cNvCxnSpPr/>
            <p:nvPr/>
          </p:nvCxnSpPr>
          <p:spPr>
            <a:xfrm rot="5400000">
              <a:off x="1406" y="5716366"/>
              <a:ext cx="1027478" cy="841237"/>
            </a:xfrm>
            <a:prstGeom prst="bentConnector3">
              <a:avLst>
                <a:gd name="adj1" fmla="val 50000"/>
              </a:avLst>
            </a:prstGeom>
            <a:ln w="9525" cmpd="sng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-954670" y="6619171"/>
              <a:ext cx="209838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  <a:r>
                <a:rPr lang="en-US" sz="1400" baseline="30000" dirty="0" smtClean="0">
                  <a:solidFill>
                    <a:schemeClr val="bg1"/>
                  </a:solidFill>
                </a:rPr>
                <a:t>st</a:t>
              </a:r>
              <a:r>
                <a:rPr lang="en-US" sz="1400" dirty="0" smtClean="0">
                  <a:solidFill>
                    <a:schemeClr val="bg1"/>
                  </a:solidFill>
                </a:rPr>
                <a:t> Deportation: Daniel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4669830" y="5456513"/>
            <a:ext cx="2098387" cy="1055689"/>
            <a:chOff x="-324844" y="5608760"/>
            <a:chExt cx="2098387" cy="1055689"/>
          </a:xfrm>
        </p:grpSpPr>
        <p:cxnSp>
          <p:nvCxnSpPr>
            <p:cNvPr id="113" name="Elbow Connector 112"/>
            <p:cNvCxnSpPr/>
            <p:nvPr/>
          </p:nvCxnSpPr>
          <p:spPr>
            <a:xfrm rot="5400000">
              <a:off x="439772" y="5893338"/>
              <a:ext cx="779464" cy="210308"/>
            </a:xfrm>
            <a:prstGeom prst="bentConnector3">
              <a:avLst>
                <a:gd name="adj1" fmla="val 50000"/>
              </a:avLst>
            </a:prstGeom>
            <a:ln w="9525" cmpd="sng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-324844" y="6356672"/>
              <a:ext cx="209838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Cyrus’ decree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516965" y="4246907"/>
            <a:ext cx="1948372" cy="576217"/>
            <a:chOff x="1516965" y="4217629"/>
            <a:chExt cx="1948372" cy="576217"/>
          </a:xfrm>
        </p:grpSpPr>
        <p:cxnSp>
          <p:nvCxnSpPr>
            <p:cNvPr id="119" name="Straight Arrow Connector 118"/>
            <p:cNvCxnSpPr/>
            <p:nvPr/>
          </p:nvCxnSpPr>
          <p:spPr>
            <a:xfrm>
              <a:off x="2491188" y="4217629"/>
              <a:ext cx="4677" cy="320658"/>
            </a:xfrm>
            <a:prstGeom prst="straightConnector1">
              <a:avLst/>
            </a:prstGeom>
            <a:ln w="9525" cmpd="sng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>
              <a:off x="1516965" y="4486069"/>
              <a:ext cx="19483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Assyrian captivity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3038328" y="5459218"/>
            <a:ext cx="1948372" cy="978552"/>
            <a:chOff x="1516965" y="3878398"/>
            <a:chExt cx="1948372" cy="978552"/>
          </a:xfrm>
        </p:grpSpPr>
        <p:cxnSp>
          <p:nvCxnSpPr>
            <p:cNvPr id="126" name="Straight Arrow Connector 125"/>
            <p:cNvCxnSpPr/>
            <p:nvPr/>
          </p:nvCxnSpPr>
          <p:spPr>
            <a:xfrm>
              <a:off x="2491151" y="3878398"/>
              <a:ext cx="0" cy="694439"/>
            </a:xfrm>
            <a:prstGeom prst="straightConnector1">
              <a:avLst/>
            </a:prstGeom>
            <a:ln w="9525" cmpd="sng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1516965" y="4549173"/>
              <a:ext cx="19483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  <a:r>
                <a:rPr lang="en-US" sz="1400" baseline="30000" dirty="0" smtClean="0">
                  <a:solidFill>
                    <a:schemeClr val="bg1"/>
                  </a:solidFill>
                </a:rPr>
                <a:t>nd</a:t>
              </a:r>
              <a:r>
                <a:rPr lang="en-US" sz="1400" dirty="0" smtClean="0">
                  <a:solidFill>
                    <a:schemeClr val="bg1"/>
                  </a:solidFill>
                </a:rPr>
                <a:t> Deportation: Ezekiel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3608790" y="5480189"/>
            <a:ext cx="1948372" cy="639052"/>
            <a:chOff x="1516965" y="4338569"/>
            <a:chExt cx="1948372" cy="639052"/>
          </a:xfrm>
        </p:grpSpPr>
        <p:cxnSp>
          <p:nvCxnSpPr>
            <p:cNvPr id="140" name="Straight Arrow Connector 139"/>
            <p:cNvCxnSpPr/>
            <p:nvPr/>
          </p:nvCxnSpPr>
          <p:spPr>
            <a:xfrm>
              <a:off x="2491151" y="4338569"/>
              <a:ext cx="0" cy="234268"/>
            </a:xfrm>
            <a:prstGeom prst="straightConnector1">
              <a:avLst/>
            </a:prstGeom>
            <a:ln w="9525" cmpd="sng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1516965" y="4533397"/>
              <a:ext cx="1948372" cy="444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dirty="0" smtClean="0">
                  <a:solidFill>
                    <a:schemeClr val="bg1"/>
                  </a:solidFill>
                </a:rPr>
                <a:t>Jerusalem </a:t>
              </a:r>
            </a:p>
            <a:p>
              <a:pPr algn="ctr">
                <a:lnSpc>
                  <a:spcPct val="80000"/>
                </a:lnSpc>
              </a:pPr>
              <a:r>
                <a:rPr lang="en-US" sz="1400" dirty="0" smtClean="0">
                  <a:solidFill>
                    <a:schemeClr val="bg1"/>
                  </a:solidFill>
                </a:rPr>
                <a:t>destroyed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5689286" y="5451330"/>
            <a:ext cx="1948372" cy="850592"/>
            <a:chOff x="3445061" y="4157310"/>
            <a:chExt cx="1948372" cy="850592"/>
          </a:xfrm>
        </p:grpSpPr>
        <p:cxnSp>
          <p:nvCxnSpPr>
            <p:cNvPr id="154" name="Straight Arrow Connector 153"/>
            <p:cNvCxnSpPr>
              <a:endCxn id="155" idx="0"/>
            </p:cNvCxnSpPr>
            <p:nvPr/>
          </p:nvCxnSpPr>
          <p:spPr>
            <a:xfrm flipH="1">
              <a:off x="4419247" y="4157310"/>
              <a:ext cx="4136" cy="406368"/>
            </a:xfrm>
            <a:prstGeom prst="straightConnector1">
              <a:avLst/>
            </a:prstGeom>
            <a:ln w="9525" cmpd="sng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/>
            <p:cNvSpPr txBox="1"/>
            <p:nvPr/>
          </p:nvSpPr>
          <p:spPr>
            <a:xfrm>
              <a:off x="3445061" y="4563678"/>
              <a:ext cx="1948372" cy="444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dirty="0" smtClean="0">
                  <a:solidFill>
                    <a:schemeClr val="bg1"/>
                  </a:solidFill>
                </a:rPr>
                <a:t>Temple work</a:t>
              </a:r>
            </a:p>
            <a:p>
              <a:pPr algn="ctr">
                <a:lnSpc>
                  <a:spcPct val="80000"/>
                </a:lnSpc>
              </a:pPr>
              <a:r>
                <a:rPr lang="en-US" sz="1400" dirty="0" smtClean="0">
                  <a:solidFill>
                    <a:schemeClr val="bg1"/>
                  </a:solidFill>
                </a:rPr>
                <a:t>resumed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6667607" y="5451331"/>
            <a:ext cx="1948372" cy="1199781"/>
            <a:chOff x="542676" y="5597318"/>
            <a:chExt cx="1948372" cy="1199781"/>
          </a:xfrm>
        </p:grpSpPr>
        <p:cxnSp>
          <p:nvCxnSpPr>
            <p:cNvPr id="158" name="Elbow Connector 157"/>
            <p:cNvCxnSpPr/>
            <p:nvPr/>
          </p:nvCxnSpPr>
          <p:spPr>
            <a:xfrm rot="16200000" flipH="1">
              <a:off x="831364" y="5700601"/>
              <a:ext cx="784646" cy="578080"/>
            </a:xfrm>
            <a:prstGeom prst="bentConnector3">
              <a:avLst/>
            </a:prstGeom>
            <a:ln w="9525" cmpd="sng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TextBox 158"/>
            <p:cNvSpPr txBox="1"/>
            <p:nvPr/>
          </p:nvSpPr>
          <p:spPr>
            <a:xfrm>
              <a:off x="542676" y="6352875"/>
              <a:ext cx="1948372" cy="444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dirty="0" smtClean="0">
                  <a:solidFill>
                    <a:schemeClr val="bg1"/>
                  </a:solidFill>
                </a:rPr>
                <a:t>Temple </a:t>
              </a:r>
            </a:p>
            <a:p>
              <a:pPr algn="ctr">
                <a:lnSpc>
                  <a:spcPct val="80000"/>
                </a:lnSpc>
              </a:pPr>
              <a:r>
                <a:rPr lang="en-US" sz="1400" dirty="0" smtClean="0">
                  <a:solidFill>
                    <a:schemeClr val="bg1"/>
                  </a:solidFill>
                </a:rPr>
                <a:t>completed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7423783" y="5480189"/>
            <a:ext cx="1948372" cy="651178"/>
            <a:chOff x="3445061" y="4356724"/>
            <a:chExt cx="1948372" cy="651178"/>
          </a:xfrm>
        </p:grpSpPr>
        <p:cxnSp>
          <p:nvCxnSpPr>
            <p:cNvPr id="167" name="Straight Arrow Connector 166"/>
            <p:cNvCxnSpPr>
              <a:endCxn id="168" idx="0"/>
            </p:cNvCxnSpPr>
            <p:nvPr/>
          </p:nvCxnSpPr>
          <p:spPr>
            <a:xfrm flipH="1">
              <a:off x="4419247" y="4356724"/>
              <a:ext cx="4136" cy="206954"/>
            </a:xfrm>
            <a:prstGeom prst="straightConnector1">
              <a:avLst/>
            </a:prstGeom>
            <a:ln w="9525" cmpd="sng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3445061" y="4563678"/>
              <a:ext cx="1948372" cy="444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dirty="0" smtClean="0">
                  <a:solidFill>
                    <a:schemeClr val="bg1"/>
                  </a:solidFill>
                </a:rPr>
                <a:t>Walls</a:t>
              </a:r>
            </a:p>
            <a:p>
              <a:pPr algn="ctr">
                <a:lnSpc>
                  <a:spcPct val="80000"/>
                </a:lnSpc>
              </a:pPr>
              <a:r>
                <a:rPr lang="en-US" sz="1400" dirty="0" smtClean="0">
                  <a:solidFill>
                    <a:schemeClr val="bg1"/>
                  </a:solidFill>
                </a:rPr>
                <a:t>rebuilt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0" name="TextBox 179"/>
          <p:cNvSpPr txBox="1"/>
          <p:nvPr/>
        </p:nvSpPr>
        <p:spPr>
          <a:xfrm>
            <a:off x="969228" y="1261939"/>
            <a:ext cx="1315084" cy="8294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300"/>
              </a:spcAft>
            </a:pPr>
            <a:r>
              <a:rPr lang="en-US" sz="2000" b="1" u="sng" dirty="0" smtClean="0">
                <a:solidFill>
                  <a:srgbClr val="000000"/>
                </a:solidFill>
              </a:rPr>
              <a:t>AMOS</a:t>
            </a:r>
          </a:p>
          <a:p>
            <a:pPr algn="ctr">
              <a:lnSpc>
                <a:spcPct val="80000"/>
              </a:lnSpc>
            </a:pPr>
            <a:r>
              <a:rPr lang="en-US" b="1" i="1" dirty="0" smtClean="0">
                <a:solidFill>
                  <a:srgbClr val="000000"/>
                </a:solidFill>
              </a:rPr>
              <a:t>“Burden-bearer”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1874121" y="2257445"/>
            <a:ext cx="1382702" cy="9110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300"/>
              </a:spcAft>
            </a:pPr>
            <a:r>
              <a:rPr lang="en-US" sz="2000" b="1" u="sng" dirty="0" smtClean="0">
                <a:solidFill>
                  <a:srgbClr val="000000"/>
                </a:solidFill>
              </a:rPr>
              <a:t>MICAH</a:t>
            </a:r>
          </a:p>
          <a:p>
            <a:pPr algn="ctr">
              <a:lnSpc>
                <a:spcPct val="90000"/>
              </a:lnSpc>
            </a:pPr>
            <a:r>
              <a:rPr lang="en-US" b="1" i="1" dirty="0" smtClean="0">
                <a:solidFill>
                  <a:srgbClr val="000000"/>
                </a:solidFill>
              </a:rPr>
              <a:t>“Who is like God?”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614242" y="261339"/>
            <a:ext cx="1370837" cy="82945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300"/>
              </a:spcAft>
            </a:pPr>
            <a:r>
              <a:rPr lang="en-US" sz="2000" b="1" u="sng" dirty="0" smtClean="0">
                <a:solidFill>
                  <a:srgbClr val="000000"/>
                </a:solidFill>
              </a:rPr>
              <a:t>OBADIAH</a:t>
            </a:r>
          </a:p>
          <a:p>
            <a:pPr algn="ctr">
              <a:lnSpc>
                <a:spcPct val="80000"/>
              </a:lnSpc>
            </a:pPr>
            <a:r>
              <a:rPr lang="en-US" b="1" i="1" dirty="0" smtClean="0">
                <a:solidFill>
                  <a:srgbClr val="000000"/>
                </a:solidFill>
              </a:rPr>
              <a:t>“Servant of God”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2806856" y="1250834"/>
            <a:ext cx="1434144" cy="8294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300"/>
              </a:spcAft>
            </a:pPr>
            <a:r>
              <a:rPr lang="en-US" sz="2000" b="1" u="sng" dirty="0" smtClean="0">
                <a:solidFill>
                  <a:srgbClr val="000000"/>
                </a:solidFill>
              </a:rPr>
              <a:t>HABAKKUK</a:t>
            </a:r>
          </a:p>
          <a:p>
            <a:pPr algn="ctr">
              <a:lnSpc>
                <a:spcPct val="80000"/>
              </a:lnSpc>
            </a:pPr>
            <a:r>
              <a:rPr lang="en-US" b="1" i="1" dirty="0" smtClean="0">
                <a:solidFill>
                  <a:srgbClr val="000000"/>
                </a:solidFill>
              </a:rPr>
              <a:t>“He that embraces”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4287055" y="562674"/>
            <a:ext cx="4560495" cy="52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80000"/>
              </a:lnSpc>
            </a:pPr>
            <a:r>
              <a:rPr lang="en-US" sz="3400" b="1" dirty="0" smtClean="0">
                <a:solidFill>
                  <a:srgbClr val="000000"/>
                </a:solidFill>
              </a:rPr>
              <a:t>THE MINOR PROPHETS 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4290823" y="998784"/>
            <a:ext cx="4560495" cy="34881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 smtClean="0">
                <a:solidFill>
                  <a:srgbClr val="000000"/>
                </a:solidFill>
              </a:rPr>
              <a:t>(who preached a </a:t>
            </a:r>
            <a:r>
              <a:rPr lang="en-US" sz="2000" b="1" u="sng" dirty="0" smtClean="0">
                <a:solidFill>
                  <a:srgbClr val="000000"/>
                </a:solidFill>
              </a:rPr>
              <a:t>MAJOR</a:t>
            </a:r>
            <a:r>
              <a:rPr lang="en-US" sz="2000" b="1" dirty="0" smtClean="0">
                <a:solidFill>
                  <a:srgbClr val="000000"/>
                </a:solidFill>
              </a:rPr>
              <a:t> message!)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5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build="p" animBg="1"/>
      <p:bldP spid="186" grpId="0" build="p" animBg="1"/>
      <p:bldP spid="188" grpId="0" build="p" animBg="1"/>
      <p:bldP spid="191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6139" y="3610435"/>
            <a:ext cx="5247132" cy="1240277"/>
          </a:xfrm>
        </p:spPr>
        <p:txBody>
          <a:bodyPr anchor="ctr"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4400" dirty="0" smtClean="0">
                <a:latin typeface="Century Gothic"/>
                <a:cs typeface="Century Gothic"/>
              </a:rPr>
              <a:t>WHEN I FALL,</a:t>
            </a:r>
            <a:endParaRPr lang="en-US" sz="4400" dirty="0">
              <a:latin typeface="Century Gothic"/>
              <a:cs typeface="Century Gothic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2972" y="3634245"/>
            <a:ext cx="3194466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 txBox="1">
            <a:spLocks/>
          </p:cNvSpPr>
          <p:nvPr/>
        </p:nvSpPr>
        <p:spPr>
          <a:xfrm>
            <a:off x="2091162" y="4619902"/>
            <a:ext cx="6453079" cy="86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sz="8200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entury Gothic"/>
                <a:cs typeface="Century Gothic"/>
              </a:rPr>
              <a:t>I SHALL RISE!</a:t>
            </a:r>
            <a:endParaRPr lang="en-US" sz="8200" b="1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2973" y="2437256"/>
            <a:ext cx="3194466" cy="1209817"/>
          </a:xfrm>
        </p:spPr>
        <p:txBody>
          <a:bodyPr anchor="ctr">
            <a:normAutofit/>
          </a:bodyPr>
          <a:lstStyle/>
          <a:p>
            <a:r>
              <a:rPr lang="en-US" sz="66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Micah</a:t>
            </a:r>
            <a:endParaRPr lang="en-US" sz="6600" b="1" dirty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776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5143" y="1231458"/>
            <a:ext cx="4961690" cy="4374239"/>
          </a:xfrm>
          <a:solidFill>
            <a:schemeClr val="bg1">
              <a:alpha val="71000"/>
            </a:schemeClr>
          </a:solidFill>
        </p:spPr>
        <p:txBody>
          <a:bodyPr anchor="ctr">
            <a:noAutofit/>
          </a:bodyPr>
          <a:lstStyle/>
          <a:p>
            <a:pPr marL="571500" indent="-571500" algn="l">
              <a:spcBef>
                <a:spcPts val="2064"/>
              </a:spcBef>
              <a:buFont typeface="Arial"/>
              <a:buChar char="•"/>
            </a:pPr>
            <a:r>
              <a:rPr lang="en-US" dirty="0" smtClean="0">
                <a:latin typeface="Century Gothic"/>
                <a:cs typeface="Century Gothic"/>
              </a:rPr>
              <a:t>Idolatry &amp; it’s consequences</a:t>
            </a:r>
            <a:endParaRPr lang="en-US" dirty="0">
              <a:latin typeface="Century Gothic"/>
              <a:cs typeface="Century Gothic"/>
            </a:endParaRPr>
          </a:p>
          <a:p>
            <a:pPr marL="571500" indent="-571500" algn="l">
              <a:spcBef>
                <a:spcPts val="2064"/>
              </a:spcBef>
              <a:buFont typeface="Arial"/>
              <a:buChar char="•"/>
            </a:pPr>
            <a:r>
              <a:rPr lang="en-US" dirty="0" smtClean="0">
                <a:latin typeface="Century Gothic"/>
                <a:cs typeface="Century Gothic"/>
              </a:rPr>
              <a:t>The requirements of fellowship</a:t>
            </a:r>
            <a:endParaRPr lang="en-US" dirty="0">
              <a:latin typeface="Century Gothic"/>
              <a:cs typeface="Century Gothic"/>
            </a:endParaRPr>
          </a:p>
          <a:p>
            <a:pPr marL="571500" indent="-571500" algn="l">
              <a:spcBef>
                <a:spcPts val="2064"/>
              </a:spcBef>
              <a:buFont typeface="Arial"/>
              <a:buChar char="•"/>
            </a:pPr>
            <a:r>
              <a:rPr lang="en-US" dirty="0" smtClean="0">
                <a:latin typeface="Century Gothic"/>
                <a:cs typeface="Century Gothic"/>
              </a:rPr>
              <a:t>The relentless, unfathomable depths of God’s love</a:t>
            </a:r>
            <a:endParaRPr lang="en-US" dirty="0">
              <a:latin typeface="Century Gothic"/>
              <a:cs typeface="Century Gothic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2972" y="3634245"/>
            <a:ext cx="3194466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2973" y="2437256"/>
            <a:ext cx="3194466" cy="1209817"/>
          </a:xfrm>
        </p:spPr>
        <p:txBody>
          <a:bodyPr anchor="ctr">
            <a:normAutofit/>
          </a:bodyPr>
          <a:lstStyle/>
          <a:p>
            <a:r>
              <a:rPr lang="en-US" sz="66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Micah</a:t>
            </a:r>
            <a:endParaRPr lang="en-US" sz="6600" b="1" dirty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910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5143" y="1231458"/>
            <a:ext cx="4961690" cy="4374239"/>
          </a:xfrm>
          <a:solidFill>
            <a:schemeClr val="bg1">
              <a:alpha val="71000"/>
            </a:schemeClr>
          </a:solidFill>
        </p:spPr>
        <p:txBody>
          <a:bodyPr anchor="ctr">
            <a:noAutofit/>
          </a:bodyPr>
          <a:lstStyle/>
          <a:p>
            <a:pPr marL="571500" indent="-571500" algn="l">
              <a:spcBef>
                <a:spcPts val="2064"/>
              </a:spcBef>
              <a:buFont typeface="Arial"/>
              <a:buChar char="•"/>
            </a:pPr>
            <a:r>
              <a:rPr lang="en-US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entury Gothic"/>
                <a:cs typeface="Century Gothic"/>
              </a:rPr>
              <a:t>Idolatry &amp; it’s consequences</a:t>
            </a:r>
            <a:endParaRPr lang="en-US" b="1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Century Gothic"/>
              <a:cs typeface="Century Gothic"/>
            </a:endParaRPr>
          </a:p>
          <a:p>
            <a:pPr marL="571500" indent="-571500" algn="l">
              <a:spcBef>
                <a:spcPts val="2064"/>
              </a:spcBef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 requirements of fellowship</a:t>
            </a:r>
            <a:endParaRPr lang="en-US" dirty="0">
              <a:solidFill>
                <a:schemeClr val="bg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571500" indent="-571500" algn="l">
              <a:spcBef>
                <a:spcPts val="2064"/>
              </a:spcBef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 relentless, unfathomable depths of God’s love</a:t>
            </a:r>
            <a:endParaRPr lang="en-US" dirty="0">
              <a:solidFill>
                <a:schemeClr val="bg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2972" y="3634245"/>
            <a:ext cx="3194466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2973" y="2437256"/>
            <a:ext cx="3194466" cy="1209817"/>
          </a:xfrm>
        </p:spPr>
        <p:txBody>
          <a:bodyPr anchor="ctr">
            <a:normAutofit/>
          </a:bodyPr>
          <a:lstStyle/>
          <a:p>
            <a:r>
              <a:rPr lang="en-US" sz="66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Micah</a:t>
            </a:r>
            <a:endParaRPr lang="en-US" sz="6600" b="1" dirty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992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Micah 2:1-2</a:t>
            </a:r>
          </a:p>
          <a:p>
            <a:pPr marL="0" indent="0">
              <a:buNone/>
            </a:pPr>
            <a:r>
              <a:rPr lang="en-US" dirty="0" smtClean="0"/>
              <a:t>Woe to those who </a:t>
            </a:r>
            <a:r>
              <a:rPr lang="en-US" b="1" u="sng" dirty="0" smtClean="0">
                <a:solidFill>
                  <a:srgbClr val="FFFF00"/>
                </a:solidFill>
              </a:rPr>
              <a:t>devise wickedness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	and work evil on their beds!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When morning dawns they perform it,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because it is in the power of their hand.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They covet fields and seize them,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and houses, and take them away;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they oppress a man and his house,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	a man and his inheritance. 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04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Micah 2:1-2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404040"/>
                </a:solidFill>
              </a:rPr>
              <a:t>Woe to those who devise wickedness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404040"/>
                </a:solidFill>
              </a:rPr>
              <a:t>	and work evil on their beds!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When </a:t>
            </a:r>
            <a:r>
              <a:rPr lang="en-US" b="1" u="sng" dirty="0" smtClean="0">
                <a:solidFill>
                  <a:srgbClr val="FFFF00"/>
                </a:solidFill>
              </a:rPr>
              <a:t>morning dawns</a:t>
            </a:r>
            <a:r>
              <a:rPr lang="en-US" dirty="0" smtClean="0"/>
              <a:t> they perform it,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because it is in the power of their hand.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They covet fields and seize them,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and houses, and take them away;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they oppress a man and his house,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	a man and his inheritance. 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02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Micah 2:1-2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404040"/>
                </a:solidFill>
              </a:rPr>
              <a:t>Woe to those who devise wickedness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404040"/>
                </a:solidFill>
              </a:rPr>
              <a:t>	and work evil on their beds!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404040"/>
                </a:solidFill>
              </a:rPr>
              <a:t>When morning dawns they perform it,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404040"/>
                </a:solidFill>
              </a:rPr>
              <a:t>	</a:t>
            </a:r>
            <a:r>
              <a:rPr lang="en-US" dirty="0" smtClean="0">
                <a:solidFill>
                  <a:srgbClr val="404040"/>
                </a:solidFill>
              </a:rPr>
              <a:t>because it is in the power of their hand.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They </a:t>
            </a:r>
            <a:r>
              <a:rPr lang="en-US" b="1" u="sng" dirty="0" smtClean="0">
                <a:solidFill>
                  <a:srgbClr val="FFFF00"/>
                </a:solidFill>
              </a:rPr>
              <a:t>covet fields and seize them</a:t>
            </a:r>
            <a:r>
              <a:rPr lang="en-US" dirty="0" smtClean="0"/>
              <a:t>,</a:t>
            </a: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and houses, and take them away;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FFFFFF"/>
                </a:solidFill>
              </a:rPr>
              <a:t>they oppress a man and his house,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FFFFFF"/>
                </a:solidFill>
              </a:rPr>
              <a:t>	a man and his inheritance. 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0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5838</TotalTime>
  <Words>372</Words>
  <Application>Microsoft Office PowerPoint</Application>
  <PresentationFormat>On-screen Show (4:3)</PresentationFormat>
  <Paragraphs>176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Black</vt:lpstr>
      <vt:lpstr>PowerPoint Presentation</vt:lpstr>
      <vt:lpstr>PowerPoint Presentation</vt:lpstr>
      <vt:lpstr>PowerPoint Presentation</vt:lpstr>
      <vt:lpstr>Micah</vt:lpstr>
      <vt:lpstr>Micah</vt:lpstr>
      <vt:lpstr>Micah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Micah</vt:lpstr>
      <vt:lpstr>PowerPoint Presentation</vt:lpstr>
      <vt:lpstr>PowerPoint Presentation</vt:lpstr>
      <vt:lpstr>PowerPoint Presentation</vt:lpstr>
      <vt:lpstr>PowerPoint Presentation</vt:lpstr>
      <vt:lpstr>Micah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minor Prophets</dc:title>
  <dc:creator>David Maxson</dc:creator>
  <cp:lastModifiedBy>Northwood2</cp:lastModifiedBy>
  <cp:revision>71</cp:revision>
  <dcterms:created xsi:type="dcterms:W3CDTF">2015-07-30T14:01:12Z</dcterms:created>
  <dcterms:modified xsi:type="dcterms:W3CDTF">2015-12-06T17:59:53Z</dcterms:modified>
</cp:coreProperties>
</file>