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5" r:id="rId2"/>
    <p:sldId id="429" r:id="rId3"/>
    <p:sldId id="396" r:id="rId4"/>
    <p:sldId id="397" r:id="rId5"/>
    <p:sldId id="398" r:id="rId6"/>
    <p:sldId id="421" r:id="rId7"/>
    <p:sldId id="399" r:id="rId8"/>
    <p:sldId id="400" r:id="rId9"/>
    <p:sldId id="401" r:id="rId10"/>
    <p:sldId id="402" r:id="rId11"/>
    <p:sldId id="403" r:id="rId12"/>
    <p:sldId id="404" r:id="rId13"/>
    <p:sldId id="405" r:id="rId14"/>
    <p:sldId id="406" r:id="rId15"/>
    <p:sldId id="407" r:id="rId16"/>
    <p:sldId id="422" r:id="rId17"/>
    <p:sldId id="408" r:id="rId18"/>
    <p:sldId id="423" r:id="rId19"/>
    <p:sldId id="424" r:id="rId20"/>
    <p:sldId id="425" r:id="rId21"/>
    <p:sldId id="409" r:id="rId22"/>
    <p:sldId id="410" r:id="rId23"/>
    <p:sldId id="426" r:id="rId24"/>
    <p:sldId id="411" r:id="rId25"/>
    <p:sldId id="427" r:id="rId26"/>
    <p:sldId id="428" r:id="rId27"/>
    <p:sldId id="412" r:id="rId28"/>
    <p:sldId id="413" r:id="rId29"/>
    <p:sldId id="415" r:id="rId30"/>
    <p:sldId id="430" r:id="rId31"/>
    <p:sldId id="417" r:id="rId32"/>
    <p:sldId id="418" r:id="rId33"/>
    <p:sldId id="42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374" autoAdjust="0"/>
  </p:normalViewPr>
  <p:slideViewPr>
    <p:cSldViewPr snapToGrid="0" snapToObjects="1" showGuides="1">
      <p:cViewPr>
        <p:scale>
          <a:sx n="63" d="100"/>
          <a:sy n="63" d="100"/>
        </p:scale>
        <p:origin x="-1200" y="-1072"/>
      </p:cViewPr>
      <p:guideLst>
        <p:guide orient="horz" pos="2161"/>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715000"/>
          </a:xfrm>
          <a:prstGeom prst="rect">
            <a:avLst/>
          </a:prstGeom>
        </p:spPr>
      </p:pic>
      <p:sp>
        <p:nvSpPr>
          <p:cNvPr id="3" name="TextBox 2"/>
          <p:cNvSpPr txBox="1"/>
          <p:nvPr/>
        </p:nvSpPr>
        <p:spPr>
          <a:xfrm>
            <a:off x="483779" y="1231665"/>
            <a:ext cx="7297058" cy="2159053"/>
          </a:xfrm>
          <a:prstGeom prst="rect">
            <a:avLst/>
          </a:prstGeom>
          <a:noFill/>
        </p:spPr>
        <p:txBody>
          <a:bodyPr wrap="square" rtlCol="0">
            <a:spAutoFit/>
          </a:bodyPr>
          <a:lstStyle/>
          <a:p>
            <a:pPr>
              <a:lnSpc>
                <a:spcPct val="70000"/>
              </a:lnSpc>
            </a:pPr>
            <a:r>
              <a:rPr lang="en-US" sz="7400" i="1" dirty="0" smtClean="0">
                <a:effectLst>
                  <a:outerShdw blurRad="50800" dist="38100" dir="2700000" algn="tl" rotWithShape="0">
                    <a:prstClr val="black">
                      <a:alpha val="40000"/>
                    </a:prstClr>
                  </a:outerShdw>
                </a:effectLst>
                <a:latin typeface="Times New Roman"/>
                <a:cs typeface="Times New Roman"/>
              </a:rPr>
              <a:t>Welcome to </a:t>
            </a:r>
            <a:r>
              <a:rPr lang="en-US" sz="11000" i="1" spc="-150" dirty="0" smtClean="0">
                <a:effectLst>
                  <a:outerShdw blurRad="50800" dist="38100" dir="2700000" algn="tl" rotWithShape="0">
                    <a:prstClr val="black">
                      <a:alpha val="40000"/>
                    </a:prstClr>
                  </a:outerShdw>
                </a:effectLst>
                <a:latin typeface="Times New Roman"/>
                <a:cs typeface="Times New Roman"/>
              </a:rPr>
              <a:t>Northwood!</a:t>
            </a:r>
            <a:endParaRPr lang="en-US" sz="11000" i="1" spc="-150" dirty="0">
              <a:effectLst>
                <a:outerShdw blurRad="50800" dist="38100" dir="2700000" algn="tl" rotWithShape="0">
                  <a:prstClr val="black">
                    <a:alpha val="40000"/>
                  </a:prstClr>
                </a:outerShdw>
              </a:effectLst>
              <a:latin typeface="Times New Roman"/>
              <a:cs typeface="Times New Roman"/>
            </a:endParaRPr>
          </a:p>
        </p:txBody>
      </p:sp>
    </p:spTree>
    <p:extLst>
      <p:ext uri="{BB962C8B-B14F-4D97-AF65-F5344CB8AC3E}">
        <p14:creationId xmlns:p14="http://schemas.microsoft.com/office/powerpoint/2010/main" val="25689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Hebrews 11</a:t>
            </a:r>
            <a:br>
              <a:rPr lang="en-US" sz="3600" b="1" dirty="0" smtClean="0"/>
            </a:br>
            <a:r>
              <a:rPr lang="en-US" sz="3600" b="1" dirty="0" smtClean="0"/>
              <a:t>16</a:t>
            </a:r>
            <a:r>
              <a:rPr lang="en-US" sz="3600" dirty="0" smtClean="0"/>
              <a:t> But as it is, they desire a better country, that is, a heavenly one. Therefore God is not ashamed to be called their God, for he has </a:t>
            </a:r>
            <a:r>
              <a:rPr lang="en-US" sz="3600" b="1" u="sng" dirty="0" smtClean="0">
                <a:solidFill>
                  <a:srgbClr val="FFFF00"/>
                </a:solidFill>
              </a:rPr>
              <a:t>prepared for them a city</a:t>
            </a:r>
            <a:r>
              <a:rPr lang="en-US" sz="3600" dirty="0" smtClean="0"/>
              <a:t>.</a:t>
            </a:r>
            <a:endParaRPr lang="en-US" sz="3600" dirty="0"/>
          </a:p>
        </p:txBody>
      </p:sp>
    </p:spTree>
    <p:extLst>
      <p:ext uri="{BB962C8B-B14F-4D97-AF65-F5344CB8AC3E}">
        <p14:creationId xmlns:p14="http://schemas.microsoft.com/office/powerpoint/2010/main" val="28317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John 14</a:t>
            </a:r>
            <a:br>
              <a:rPr lang="en-US" sz="3600" b="1" dirty="0" smtClean="0"/>
            </a:br>
            <a:r>
              <a:rPr lang="en-US" sz="3600" b="1" dirty="0" smtClean="0"/>
              <a:t>2 </a:t>
            </a:r>
            <a:r>
              <a:rPr lang="en-US" sz="3600" dirty="0" smtClean="0"/>
              <a:t>“In my Father’s house are many rooms. If it were not so, would I have told you that I go to </a:t>
            </a:r>
            <a:r>
              <a:rPr lang="en-US" sz="3600" b="1" u="sng" dirty="0" smtClean="0">
                <a:solidFill>
                  <a:srgbClr val="FFFF00"/>
                </a:solidFill>
              </a:rPr>
              <a:t>prepare a place for you</a:t>
            </a:r>
            <a:r>
              <a:rPr lang="en-US" sz="3600" dirty="0" smtClean="0"/>
              <a:t>? </a:t>
            </a:r>
            <a:r>
              <a:rPr lang="en-US" sz="3600" b="1" dirty="0" smtClean="0"/>
              <a:t>3</a:t>
            </a:r>
            <a:r>
              <a:rPr lang="en-US" sz="3600" dirty="0" smtClean="0"/>
              <a:t> And if I go and </a:t>
            </a:r>
            <a:r>
              <a:rPr lang="en-US" sz="3600" b="1" u="sng" dirty="0" smtClean="0">
                <a:solidFill>
                  <a:srgbClr val="FFFF00"/>
                </a:solidFill>
              </a:rPr>
              <a:t>prepare a place for you</a:t>
            </a:r>
            <a:r>
              <a:rPr lang="en-US" sz="3600" dirty="0" smtClean="0"/>
              <a:t>, I will come again and will take you to myself, that where I am you may be also.” </a:t>
            </a:r>
            <a:endParaRPr lang="en-US" sz="3600" dirty="0"/>
          </a:p>
        </p:txBody>
      </p:sp>
    </p:spTree>
    <p:extLst>
      <p:ext uri="{BB962C8B-B14F-4D97-AF65-F5344CB8AC3E}">
        <p14:creationId xmlns:p14="http://schemas.microsoft.com/office/powerpoint/2010/main" val="21776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 Peter 3</a:t>
            </a:r>
            <a:br>
              <a:rPr lang="en-US" sz="3600" b="1" dirty="0" smtClean="0"/>
            </a:br>
            <a:r>
              <a:rPr lang="en-US" sz="3600" b="1" dirty="0" smtClean="0"/>
              <a:t>9 </a:t>
            </a:r>
            <a:r>
              <a:rPr lang="en-US" sz="3600" dirty="0" smtClean="0"/>
              <a:t>The Lord is not slow to fulfill his promise as some count slowness, but is patient toward you, </a:t>
            </a:r>
            <a:r>
              <a:rPr lang="en-US" sz="3600" b="1" u="sng" dirty="0" smtClean="0">
                <a:solidFill>
                  <a:srgbClr val="FFFF00"/>
                </a:solidFill>
              </a:rPr>
              <a:t>not wishing that any should perish</a:t>
            </a:r>
            <a:r>
              <a:rPr lang="en-US" sz="3600" dirty="0" smtClean="0"/>
              <a:t>, but that all should reach repentance. </a:t>
            </a:r>
            <a:endParaRPr lang="en-US" sz="3600" dirty="0"/>
          </a:p>
        </p:txBody>
      </p:sp>
    </p:spTree>
    <p:extLst>
      <p:ext uri="{BB962C8B-B14F-4D97-AF65-F5344CB8AC3E}">
        <p14:creationId xmlns:p14="http://schemas.microsoft.com/office/powerpoint/2010/main" val="35939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Matthew 25</a:t>
            </a:r>
            <a:br>
              <a:rPr lang="en-US" sz="3600" b="1" dirty="0" smtClean="0"/>
            </a:br>
            <a:r>
              <a:rPr lang="en-US" sz="3600" b="1" dirty="0" smtClean="0"/>
              <a:t>41</a:t>
            </a:r>
            <a:r>
              <a:rPr lang="en-US" sz="3600" dirty="0" smtClean="0"/>
              <a:t> “Then he will say to those on his left, ‘Depart from me, you cursed, into the eternal fire </a:t>
            </a:r>
            <a:r>
              <a:rPr lang="en-US" sz="3600" b="1" u="sng" dirty="0" smtClean="0">
                <a:solidFill>
                  <a:srgbClr val="FFFF00"/>
                </a:solidFill>
              </a:rPr>
              <a:t>prepared for the devil and his angels</a:t>
            </a:r>
            <a:r>
              <a:rPr lang="en-US" sz="3600" dirty="0" smtClean="0"/>
              <a:t>.’”</a:t>
            </a:r>
            <a:endParaRPr lang="en-US" sz="3600" dirty="0"/>
          </a:p>
        </p:txBody>
      </p:sp>
    </p:spTree>
    <p:extLst>
      <p:ext uri="{BB962C8B-B14F-4D97-AF65-F5344CB8AC3E}">
        <p14:creationId xmlns:p14="http://schemas.microsoft.com/office/powerpoint/2010/main" val="254973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551845" y="1185318"/>
            <a:ext cx="8040310" cy="1318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Hell is necessary because of God’s just nature.</a:t>
            </a:r>
          </a:p>
        </p:txBody>
      </p:sp>
      <p:sp>
        <p:nvSpPr>
          <p:cNvPr id="8" name="Title 1"/>
          <p:cNvSpPr txBox="1">
            <a:spLocks/>
          </p:cNvSpPr>
          <p:nvPr/>
        </p:nvSpPr>
        <p:spPr>
          <a:xfrm>
            <a:off x="550331" y="2577873"/>
            <a:ext cx="8037283" cy="1729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Hell is a consequence of man’s free will.</a:t>
            </a:r>
          </a:p>
        </p:txBody>
      </p:sp>
    </p:spTree>
    <p:extLst>
      <p:ext uri="{BB962C8B-B14F-4D97-AF65-F5344CB8AC3E}">
        <p14:creationId xmlns:p14="http://schemas.microsoft.com/office/powerpoint/2010/main" val="376731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18</a:t>
            </a:r>
            <a:r>
              <a:rPr lang="en-US" sz="3600" b="1" dirty="0"/>
              <a:t> </a:t>
            </a:r>
            <a:r>
              <a:rPr lang="en-US" sz="3600" dirty="0" smtClean="0"/>
              <a:t>For the wrath of God is revealed from heaven against all ungodliness and unrighteousness of men, who by their unrighteousness suppress the truth. </a:t>
            </a:r>
            <a:r>
              <a:rPr lang="en-US" sz="3600" b="1" dirty="0" smtClean="0"/>
              <a:t>19</a:t>
            </a:r>
            <a:r>
              <a:rPr lang="en-US" sz="3600" dirty="0" smtClean="0"/>
              <a:t> For what can be known about God is plain to them, because has shown it to them.  </a:t>
            </a:r>
            <a:endParaRPr lang="en-US" sz="3600" dirty="0"/>
          </a:p>
        </p:txBody>
      </p:sp>
    </p:spTree>
    <p:extLst>
      <p:ext uri="{BB962C8B-B14F-4D97-AF65-F5344CB8AC3E}">
        <p14:creationId xmlns:p14="http://schemas.microsoft.com/office/powerpoint/2010/main" val="132854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18</a:t>
            </a:r>
            <a:r>
              <a:rPr lang="en-US" sz="3600" b="1" dirty="0"/>
              <a:t> </a:t>
            </a:r>
            <a:r>
              <a:rPr lang="en-US" sz="3600" dirty="0" smtClean="0"/>
              <a:t>For the wrath of God is revealed from heaven against all ungodliness and unrighteousness of men, who by their unrighteousness </a:t>
            </a:r>
            <a:r>
              <a:rPr lang="en-US" sz="3600" b="1" u="sng" dirty="0" smtClean="0">
                <a:solidFill>
                  <a:srgbClr val="FFFF00"/>
                </a:solidFill>
              </a:rPr>
              <a:t>suppress the truth</a:t>
            </a:r>
            <a:r>
              <a:rPr lang="en-US" sz="3600" dirty="0" smtClean="0"/>
              <a:t>. </a:t>
            </a:r>
            <a:r>
              <a:rPr lang="en-US" sz="3600" b="1" dirty="0" smtClean="0"/>
              <a:t>19</a:t>
            </a:r>
            <a:r>
              <a:rPr lang="en-US" sz="3600" dirty="0" smtClean="0"/>
              <a:t> For what can be known about God is plain to them, because has shown it to them.  </a:t>
            </a:r>
            <a:endParaRPr lang="en-US" sz="3600" dirty="0"/>
          </a:p>
        </p:txBody>
      </p:sp>
    </p:spTree>
    <p:extLst>
      <p:ext uri="{BB962C8B-B14F-4D97-AF65-F5344CB8AC3E}">
        <p14:creationId xmlns:p14="http://schemas.microsoft.com/office/powerpoint/2010/main" val="413970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20</a:t>
            </a:r>
            <a:r>
              <a:rPr lang="en-US" sz="3600" b="1" dirty="0"/>
              <a:t> </a:t>
            </a:r>
            <a:r>
              <a:rPr lang="en-US" sz="3600" dirty="0" smtClean="0"/>
              <a:t>For his invisible attributes, namely, his eternal power and divine nature, have been clearly perceived, ever since the creation of the world, in the things that have been made. So they are without excuse. </a:t>
            </a:r>
            <a:r>
              <a:rPr lang="en-US" sz="3600" b="1" dirty="0" smtClean="0"/>
              <a:t>21</a:t>
            </a:r>
            <a:r>
              <a:rPr lang="en-US" sz="3600" dirty="0" smtClean="0"/>
              <a:t> For although they knew God, they did not honor him as God, or give thanks to him, but they became futile in their thinking, and  their foolish hearts were darkened.  </a:t>
            </a:r>
            <a:endParaRPr lang="en-US" sz="3600" dirty="0"/>
          </a:p>
        </p:txBody>
      </p:sp>
    </p:spTree>
    <p:extLst>
      <p:ext uri="{BB962C8B-B14F-4D97-AF65-F5344CB8AC3E}">
        <p14:creationId xmlns:p14="http://schemas.microsoft.com/office/powerpoint/2010/main" val="41343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20</a:t>
            </a:r>
            <a:r>
              <a:rPr lang="en-US" sz="3600" b="1" dirty="0"/>
              <a:t> </a:t>
            </a:r>
            <a:r>
              <a:rPr lang="en-US" sz="3600" dirty="0" smtClean="0"/>
              <a:t>For his invisible attributes, namely, his eternal power and divine nature, have been clearly perceived, ever since the creation of the world, in the things that have been made. So they are without excuse. </a:t>
            </a:r>
            <a:r>
              <a:rPr lang="en-US" sz="3600" b="1" dirty="0" smtClean="0"/>
              <a:t>21</a:t>
            </a:r>
            <a:r>
              <a:rPr lang="en-US" sz="3600" dirty="0" smtClean="0"/>
              <a:t> For although they </a:t>
            </a:r>
            <a:r>
              <a:rPr lang="en-US" sz="3600" b="1" u="sng" dirty="0" smtClean="0">
                <a:solidFill>
                  <a:srgbClr val="FFFF00"/>
                </a:solidFill>
              </a:rPr>
              <a:t>knew God</a:t>
            </a:r>
            <a:r>
              <a:rPr lang="en-US" sz="3600" dirty="0" smtClean="0"/>
              <a:t>, they did not honor him as God, or give thanks to him, but they became futile in their thinking, and  their foolish hearts were darkened.  </a:t>
            </a:r>
            <a:endParaRPr lang="en-US" sz="3600" dirty="0"/>
          </a:p>
        </p:txBody>
      </p:sp>
    </p:spTree>
    <p:extLst>
      <p:ext uri="{BB962C8B-B14F-4D97-AF65-F5344CB8AC3E}">
        <p14:creationId xmlns:p14="http://schemas.microsoft.com/office/powerpoint/2010/main" val="338950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20</a:t>
            </a:r>
            <a:r>
              <a:rPr lang="en-US" sz="3600" b="1" dirty="0"/>
              <a:t> </a:t>
            </a:r>
            <a:r>
              <a:rPr lang="en-US" sz="3600" dirty="0" smtClean="0"/>
              <a:t>For his invisible attributes, namely, his eternal power and divine nature, have been clearly perceived, ever since the creation of the world, in the things that have been made. So they are without excuse. </a:t>
            </a:r>
            <a:r>
              <a:rPr lang="en-US" sz="3600" b="1" dirty="0" smtClean="0"/>
              <a:t>21</a:t>
            </a:r>
            <a:r>
              <a:rPr lang="en-US" sz="3600" dirty="0" smtClean="0"/>
              <a:t> For although they </a:t>
            </a:r>
            <a:r>
              <a:rPr lang="en-US" sz="3600" b="1" u="sng" dirty="0" smtClean="0">
                <a:solidFill>
                  <a:srgbClr val="FFFF00"/>
                </a:solidFill>
              </a:rPr>
              <a:t>knew God</a:t>
            </a:r>
            <a:r>
              <a:rPr lang="en-US" sz="3600" dirty="0" smtClean="0"/>
              <a:t>, they did not </a:t>
            </a:r>
            <a:r>
              <a:rPr lang="en-US" sz="3600" b="1" u="sng" dirty="0" smtClean="0">
                <a:solidFill>
                  <a:srgbClr val="FFFF00"/>
                </a:solidFill>
              </a:rPr>
              <a:t>honor him as God</a:t>
            </a:r>
            <a:r>
              <a:rPr lang="en-US" sz="3600" dirty="0" smtClean="0"/>
              <a:t>, or give thanks to him, but they became futile in their thinking, and  their foolish hearts were darkened.  </a:t>
            </a:r>
            <a:endParaRPr lang="en-US" sz="3600" dirty="0"/>
          </a:p>
        </p:txBody>
      </p:sp>
    </p:spTree>
    <p:extLst>
      <p:ext uri="{BB962C8B-B14F-4D97-AF65-F5344CB8AC3E}">
        <p14:creationId xmlns:p14="http://schemas.microsoft.com/office/powerpoint/2010/main" val="416957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9400"/>
            <a:ext cx="9144000" cy="6289866"/>
          </a:xfrm>
          <a:prstGeom prst="rect">
            <a:avLst/>
          </a:prstGeom>
        </p:spPr>
      </p:pic>
      <p:sp>
        <p:nvSpPr>
          <p:cNvPr id="11" name="Rectangle 10"/>
          <p:cNvSpPr/>
          <p:nvPr/>
        </p:nvSpPr>
        <p:spPr>
          <a:xfrm rot="10800000">
            <a:off x="0" y="1344168"/>
            <a:ext cx="9144000" cy="2093108"/>
          </a:xfrm>
          <a:prstGeom prst="rect">
            <a:avLst/>
          </a:prstGeom>
          <a:gradFill flip="none" rotWithShape="1">
            <a:gsLst>
              <a:gs pos="12000">
                <a:schemeClr val="tx1">
                  <a:alpha val="8000"/>
                </a:schemeClr>
              </a:gs>
              <a:gs pos="94000">
                <a:schemeClr val="tx1">
                  <a:alpha val="7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3429000"/>
            <a:ext cx="9144000" cy="2097876"/>
          </a:xfrm>
          <a:prstGeom prst="rect">
            <a:avLst/>
          </a:prstGeom>
          <a:gradFill flip="none" rotWithShape="1">
            <a:gsLst>
              <a:gs pos="12000">
                <a:schemeClr val="tx1">
                  <a:alpha val="8000"/>
                </a:schemeClr>
              </a:gs>
              <a:gs pos="94000">
                <a:schemeClr val="tx1">
                  <a:alpha val="7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
          </p:nvPr>
        </p:nvSpPr>
        <p:spPr>
          <a:xfrm>
            <a:off x="0" y="3580929"/>
            <a:ext cx="9143999" cy="1305373"/>
          </a:xfrm>
        </p:spPr>
        <p:txBody>
          <a:bodyPr>
            <a:noAutofit/>
          </a:bodyPr>
          <a:lstStyle/>
          <a:p>
            <a:r>
              <a:rPr lang="en-US" sz="3600" b="1" dirty="0" smtClean="0">
                <a:solidFill>
                  <a:schemeClr val="bg1"/>
                </a:solidFill>
                <a:latin typeface="Century Gothic"/>
                <a:cs typeface="Century Gothic"/>
              </a:rPr>
              <a:t>I Will Make My Dwelling Among You</a:t>
            </a:r>
            <a:endParaRPr lang="en-US" sz="3600" b="1" dirty="0">
              <a:solidFill>
                <a:schemeClr val="bg1"/>
              </a:solidFill>
              <a:latin typeface="Century Gothic"/>
              <a:cs typeface="Century Gothic"/>
            </a:endParaRPr>
          </a:p>
        </p:txBody>
      </p:sp>
      <p:sp>
        <p:nvSpPr>
          <p:cNvPr id="8" name="Title 1"/>
          <p:cNvSpPr>
            <a:spLocks noGrp="1"/>
          </p:cNvSpPr>
          <p:nvPr>
            <p:ph type="ctrTitle"/>
          </p:nvPr>
        </p:nvSpPr>
        <p:spPr>
          <a:xfrm>
            <a:off x="685800" y="1898007"/>
            <a:ext cx="7772400" cy="1965743"/>
          </a:xfrm>
        </p:spPr>
        <p:txBody>
          <a:bodyPr>
            <a:noAutofit/>
          </a:bodyPr>
          <a:lstStyle/>
          <a:p>
            <a:r>
              <a:rPr lang="en-US" sz="12000" b="1" dirty="0" smtClean="0">
                <a:solidFill>
                  <a:schemeClr val="bg1"/>
                </a:solidFill>
                <a:latin typeface="Century Gothic"/>
                <a:cs typeface="Century Gothic"/>
              </a:rPr>
              <a:t>Leviticus</a:t>
            </a:r>
            <a:endParaRPr lang="en-US" sz="12000" b="1" dirty="0">
              <a:solidFill>
                <a:schemeClr val="bg1"/>
              </a:solidFill>
              <a:latin typeface="Century Gothic"/>
              <a:cs typeface="Century Gothic"/>
            </a:endParaRPr>
          </a:p>
        </p:txBody>
      </p:sp>
    </p:spTree>
    <p:extLst>
      <p:ext uri="{BB962C8B-B14F-4D97-AF65-F5344CB8AC3E}">
        <p14:creationId xmlns:p14="http://schemas.microsoft.com/office/powerpoint/2010/main" val="331608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20</a:t>
            </a:r>
            <a:r>
              <a:rPr lang="en-US" sz="3600" b="1" dirty="0"/>
              <a:t> </a:t>
            </a:r>
            <a:r>
              <a:rPr lang="en-US" sz="3600" dirty="0" smtClean="0"/>
              <a:t>For his invisible attributes, namely, his eternal power and divine nature, have been clearly perceived, ever since the creation of the world, in the things that have been made. So they are without excuse. </a:t>
            </a:r>
            <a:r>
              <a:rPr lang="en-US" sz="3600" b="1" dirty="0" smtClean="0"/>
              <a:t>21</a:t>
            </a:r>
            <a:r>
              <a:rPr lang="en-US" sz="3600" dirty="0" smtClean="0"/>
              <a:t> For although they </a:t>
            </a:r>
            <a:r>
              <a:rPr lang="en-US" sz="3600" b="1" u="sng" dirty="0" smtClean="0">
                <a:solidFill>
                  <a:srgbClr val="FFFF00"/>
                </a:solidFill>
              </a:rPr>
              <a:t>knew God</a:t>
            </a:r>
            <a:r>
              <a:rPr lang="en-US" sz="3600" dirty="0" smtClean="0"/>
              <a:t>, they did not </a:t>
            </a:r>
            <a:r>
              <a:rPr lang="en-US" sz="3600" b="1" u="sng" dirty="0" smtClean="0">
                <a:solidFill>
                  <a:srgbClr val="FFFF00"/>
                </a:solidFill>
              </a:rPr>
              <a:t>honor him as God</a:t>
            </a:r>
            <a:r>
              <a:rPr lang="en-US" sz="3600" dirty="0" smtClean="0"/>
              <a:t>, or </a:t>
            </a:r>
            <a:r>
              <a:rPr lang="en-US" sz="3600" b="1" u="sng" dirty="0" smtClean="0">
                <a:solidFill>
                  <a:srgbClr val="FFFF00"/>
                </a:solidFill>
              </a:rPr>
              <a:t>give thanks to him</a:t>
            </a:r>
            <a:r>
              <a:rPr lang="en-US" sz="3600" dirty="0" smtClean="0"/>
              <a:t>, but they became futile in their thinking, and  their foolish hearts were darkened.  </a:t>
            </a:r>
            <a:endParaRPr lang="en-US" sz="3600" dirty="0"/>
          </a:p>
        </p:txBody>
      </p:sp>
    </p:spTree>
    <p:extLst>
      <p:ext uri="{BB962C8B-B14F-4D97-AF65-F5344CB8AC3E}">
        <p14:creationId xmlns:p14="http://schemas.microsoft.com/office/powerpoint/2010/main" val="65591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22</a:t>
            </a:r>
            <a:r>
              <a:rPr lang="en-US" sz="3600" b="1" dirty="0"/>
              <a:t> </a:t>
            </a:r>
            <a:r>
              <a:rPr lang="en-US" sz="3600" dirty="0" smtClean="0"/>
              <a:t>Claiming to be wise, they became fools, </a:t>
            </a:r>
            <a:r>
              <a:rPr lang="en-US" sz="3600" b="1" dirty="0" smtClean="0"/>
              <a:t>23</a:t>
            </a:r>
            <a:r>
              <a:rPr lang="en-US" sz="3600" dirty="0" smtClean="0"/>
              <a:t> and exchanged the glory of the immortal God for images resembling mortal man and birds and animals and creeping things. </a:t>
            </a:r>
            <a:endParaRPr lang="en-US" sz="3600" dirty="0"/>
          </a:p>
        </p:txBody>
      </p:sp>
    </p:spTree>
    <p:extLst>
      <p:ext uri="{BB962C8B-B14F-4D97-AF65-F5344CB8AC3E}">
        <p14:creationId xmlns:p14="http://schemas.microsoft.com/office/powerpoint/2010/main" val="37061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24</a:t>
            </a:r>
            <a:r>
              <a:rPr lang="en-US" sz="3600" b="1" dirty="0"/>
              <a:t> </a:t>
            </a:r>
            <a:r>
              <a:rPr lang="en-US" sz="3600" dirty="0" smtClean="0"/>
              <a:t>Therefore God gave them up in the lusts of their hearts to impurity, to the dishonoring of their bodies among themselves, </a:t>
            </a:r>
            <a:r>
              <a:rPr lang="en-US" sz="3600" b="1" dirty="0" smtClean="0"/>
              <a:t>25</a:t>
            </a:r>
            <a:r>
              <a:rPr lang="en-US" sz="3600" dirty="0" smtClean="0"/>
              <a:t> because they exchanged the truth about God for a lie and worshiped and served the creature rather than the Creator, who is blessed forever! Amen. </a:t>
            </a:r>
            <a:endParaRPr lang="en-US" sz="3600" dirty="0"/>
          </a:p>
        </p:txBody>
      </p:sp>
    </p:spTree>
    <p:extLst>
      <p:ext uri="{BB962C8B-B14F-4D97-AF65-F5344CB8AC3E}">
        <p14:creationId xmlns:p14="http://schemas.microsoft.com/office/powerpoint/2010/main" val="259883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24</a:t>
            </a:r>
            <a:r>
              <a:rPr lang="en-US" sz="3600" b="1" dirty="0"/>
              <a:t> </a:t>
            </a:r>
            <a:r>
              <a:rPr lang="en-US" sz="3600" dirty="0" smtClean="0"/>
              <a:t>Therefore God gave them up in the </a:t>
            </a:r>
            <a:r>
              <a:rPr lang="en-US" sz="3600" b="1" u="sng" dirty="0" smtClean="0">
                <a:solidFill>
                  <a:srgbClr val="FFFF00"/>
                </a:solidFill>
              </a:rPr>
              <a:t>lusts of their hearts to impurity</a:t>
            </a:r>
            <a:r>
              <a:rPr lang="en-US" sz="3600" dirty="0" smtClean="0"/>
              <a:t>, to the dishonoring of their bodies among themselves, </a:t>
            </a:r>
            <a:r>
              <a:rPr lang="en-US" sz="3600" b="1" dirty="0" smtClean="0"/>
              <a:t>25</a:t>
            </a:r>
            <a:r>
              <a:rPr lang="en-US" sz="3600" dirty="0" smtClean="0"/>
              <a:t> because they exchanged the truth about God for a lie and worshiped and served the creature rather than the Creator, who is blessed forever! Amen. </a:t>
            </a:r>
            <a:endParaRPr lang="en-US" sz="3600" dirty="0"/>
          </a:p>
        </p:txBody>
      </p:sp>
    </p:spTree>
    <p:extLst>
      <p:ext uri="{BB962C8B-B14F-4D97-AF65-F5344CB8AC3E}">
        <p14:creationId xmlns:p14="http://schemas.microsoft.com/office/powerpoint/2010/main" val="34641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26</a:t>
            </a:r>
            <a:r>
              <a:rPr lang="en-US" sz="3600" b="1" dirty="0"/>
              <a:t> </a:t>
            </a:r>
            <a:r>
              <a:rPr lang="en-US" sz="3600" dirty="0" smtClean="0"/>
              <a:t>For this reason God gave them up to dishonorable passions. For their women exchanged natural relations for those that are contrary to nature; </a:t>
            </a:r>
            <a:r>
              <a:rPr lang="en-US" sz="3600" b="1" dirty="0" smtClean="0"/>
              <a:t>27</a:t>
            </a:r>
            <a:r>
              <a:rPr lang="en-US" sz="3600" dirty="0" smtClean="0"/>
              <a:t> and the men likewise gave up natural relations with women and were consumed with passion for one another, men committing shameless acts with men and receiving in themselves the due penalty for their error. </a:t>
            </a:r>
            <a:endParaRPr lang="en-US" sz="3600" dirty="0"/>
          </a:p>
        </p:txBody>
      </p:sp>
    </p:spTree>
    <p:extLst>
      <p:ext uri="{BB962C8B-B14F-4D97-AF65-F5344CB8AC3E}">
        <p14:creationId xmlns:p14="http://schemas.microsoft.com/office/powerpoint/2010/main" val="75089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26</a:t>
            </a:r>
            <a:r>
              <a:rPr lang="en-US" sz="3600" b="1" dirty="0"/>
              <a:t> </a:t>
            </a:r>
            <a:r>
              <a:rPr lang="en-US" sz="3600" dirty="0" smtClean="0"/>
              <a:t>For this reason God gave them up to dishonorable passions. For their women exchanged </a:t>
            </a:r>
            <a:r>
              <a:rPr lang="en-US" sz="3600" b="1" u="sng" dirty="0" smtClean="0">
                <a:solidFill>
                  <a:srgbClr val="FFFF00"/>
                </a:solidFill>
              </a:rPr>
              <a:t>natural relations</a:t>
            </a:r>
            <a:r>
              <a:rPr lang="en-US" sz="3600" dirty="0" smtClean="0"/>
              <a:t> for those that are contrary to nature; </a:t>
            </a:r>
            <a:r>
              <a:rPr lang="en-US" sz="3600" b="1" dirty="0" smtClean="0"/>
              <a:t>27</a:t>
            </a:r>
            <a:r>
              <a:rPr lang="en-US" sz="3600" dirty="0" smtClean="0"/>
              <a:t> and the men likewise gave up natural relations with women and were consumed with passion for one another, men committing shameless acts with men and receiving in themselves the due penalty for their error. </a:t>
            </a:r>
            <a:endParaRPr lang="en-US" sz="3600" dirty="0"/>
          </a:p>
        </p:txBody>
      </p:sp>
    </p:spTree>
    <p:extLst>
      <p:ext uri="{BB962C8B-B14F-4D97-AF65-F5344CB8AC3E}">
        <p14:creationId xmlns:p14="http://schemas.microsoft.com/office/powerpoint/2010/main" val="48672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26</a:t>
            </a:r>
            <a:r>
              <a:rPr lang="en-US" sz="3600" b="1" dirty="0"/>
              <a:t> </a:t>
            </a:r>
            <a:r>
              <a:rPr lang="en-US" sz="3600" dirty="0" smtClean="0"/>
              <a:t>For this reason God gave them up to dishonorable passions. For their women exchanged </a:t>
            </a:r>
            <a:r>
              <a:rPr lang="en-US" sz="3600" b="1" u="sng" dirty="0" smtClean="0">
                <a:solidFill>
                  <a:srgbClr val="FFFF00"/>
                </a:solidFill>
              </a:rPr>
              <a:t>natural relations</a:t>
            </a:r>
            <a:r>
              <a:rPr lang="en-US" sz="3600" dirty="0" smtClean="0"/>
              <a:t> for those that are </a:t>
            </a:r>
            <a:r>
              <a:rPr lang="en-US" sz="3600" b="1" u="sng" dirty="0" smtClean="0">
                <a:solidFill>
                  <a:srgbClr val="FFFF00"/>
                </a:solidFill>
              </a:rPr>
              <a:t>contrary to nature</a:t>
            </a:r>
            <a:r>
              <a:rPr lang="en-US" sz="3600" dirty="0" smtClean="0"/>
              <a:t>; </a:t>
            </a:r>
            <a:r>
              <a:rPr lang="en-US" sz="3600" b="1" dirty="0" smtClean="0"/>
              <a:t>27</a:t>
            </a:r>
            <a:r>
              <a:rPr lang="en-US" sz="3600" dirty="0" smtClean="0"/>
              <a:t> and the men likewise gave up natural relations with women and were consumed with passion for one another, men committing shameless acts with men and receiving in themselves the due penalty for their error. </a:t>
            </a:r>
            <a:endParaRPr lang="en-US" sz="3600" dirty="0"/>
          </a:p>
        </p:txBody>
      </p:sp>
    </p:spTree>
    <p:extLst>
      <p:ext uri="{BB962C8B-B14F-4D97-AF65-F5344CB8AC3E}">
        <p14:creationId xmlns:p14="http://schemas.microsoft.com/office/powerpoint/2010/main" val="377096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28</a:t>
            </a:r>
            <a:r>
              <a:rPr lang="en-US" sz="3600" b="1" dirty="0"/>
              <a:t> </a:t>
            </a:r>
            <a:r>
              <a:rPr lang="en-US" sz="3600" dirty="0" smtClean="0"/>
              <a:t>And since they did not see fit to acknowledge God, God gave them up to a debased mind to do what ought not to be done. </a:t>
            </a:r>
            <a:r>
              <a:rPr lang="en-US" sz="3600" b="1" dirty="0" smtClean="0"/>
              <a:t>29</a:t>
            </a:r>
            <a:r>
              <a:rPr lang="en-US" sz="3600" dirty="0" smtClean="0"/>
              <a:t> They were filled with all manner of unrighteousness, evil, covetousness, malice. They are full of envy, murder, strife, deceit, maliciousness. They are gossips…</a:t>
            </a:r>
            <a:endParaRPr lang="en-US" sz="3600" dirty="0"/>
          </a:p>
        </p:txBody>
      </p:sp>
    </p:spTree>
    <p:extLst>
      <p:ext uri="{BB962C8B-B14F-4D97-AF65-F5344CB8AC3E}">
        <p14:creationId xmlns:p14="http://schemas.microsoft.com/office/powerpoint/2010/main" val="9584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551845" y="1185318"/>
            <a:ext cx="8040310" cy="1318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Hell is necessary because of God’s just nature.</a:t>
            </a:r>
          </a:p>
        </p:txBody>
      </p:sp>
      <p:sp>
        <p:nvSpPr>
          <p:cNvPr id="8" name="Title 1"/>
          <p:cNvSpPr txBox="1">
            <a:spLocks/>
          </p:cNvSpPr>
          <p:nvPr/>
        </p:nvSpPr>
        <p:spPr>
          <a:xfrm>
            <a:off x="550331" y="2577873"/>
            <a:ext cx="8037283" cy="1729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Hell is a consequence of man’s free will.</a:t>
            </a:r>
          </a:p>
        </p:txBody>
      </p:sp>
      <p:sp>
        <p:nvSpPr>
          <p:cNvPr id="9" name="Title 1"/>
          <p:cNvSpPr txBox="1">
            <a:spLocks/>
          </p:cNvSpPr>
          <p:nvPr/>
        </p:nvSpPr>
        <p:spPr>
          <a:xfrm>
            <a:off x="556080" y="4172867"/>
            <a:ext cx="8037283" cy="1750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The evil we witness on earth is a foretaste of hell. </a:t>
            </a:r>
            <a:endParaRPr lang="en-US" b="1" spc="-150" dirty="0">
              <a:solidFill>
                <a:srgbClr val="FFFFFF"/>
              </a:solidFill>
              <a:effectLst/>
              <a:latin typeface="Century Gothic"/>
              <a:cs typeface="Century Gothic"/>
            </a:endParaRPr>
          </a:p>
        </p:txBody>
      </p:sp>
    </p:spTree>
    <p:extLst>
      <p:ext uri="{BB962C8B-B14F-4D97-AF65-F5344CB8AC3E}">
        <p14:creationId xmlns:p14="http://schemas.microsoft.com/office/powerpoint/2010/main" val="6331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grpId="0" nodeType="afterEffect">
                                  <p:stCondLst>
                                    <p:cond delay="0"/>
                                  </p:stCondLst>
                                  <p:childTnLst>
                                    <p:animMotion origin="layout" path="M -4.25395E-6 -3.32715E-6 L -0.00017 -0.23957 " pathEditMode="relative" rAng="0" ptsTypes="AA">
                                      <p:cBhvr>
                                        <p:cTn id="18" dur="2000" fill="hold"/>
                                        <p:tgtEl>
                                          <p:spTgt spid="9"/>
                                        </p:tgtEl>
                                        <p:attrNameLst>
                                          <p:attrName>ppt_x</p:attrName>
                                          <p:attrName>ppt_y</p:attrName>
                                        </p:attrNameLst>
                                      </p:cBhvr>
                                      <p:rCtr x="-17" y="-119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21</a:t>
            </a:r>
            <a:r>
              <a:rPr lang="en-US" sz="3600" b="1" dirty="0"/>
              <a:t> </a:t>
            </a:r>
            <a:r>
              <a:rPr lang="en-US" sz="3600" dirty="0" smtClean="0"/>
              <a:t>For although they knew God, they did not honor him as God or give thanks to him, but they became futile in their thinking, and their foolish hearts were darkened. </a:t>
            </a:r>
            <a:endParaRPr lang="en-US" sz="3600" dirty="0"/>
          </a:p>
        </p:txBody>
      </p:sp>
    </p:spTree>
    <p:extLst>
      <p:ext uri="{BB962C8B-B14F-4D97-AF65-F5344CB8AC3E}">
        <p14:creationId xmlns:p14="http://schemas.microsoft.com/office/powerpoint/2010/main" val="10696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1"/>
          <p:cNvSpPr txBox="1">
            <a:spLocks/>
          </p:cNvSpPr>
          <p:nvPr/>
        </p:nvSpPr>
        <p:spPr>
          <a:xfrm>
            <a:off x="120320" y="1792569"/>
            <a:ext cx="5274156" cy="19657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8500" b="1" spc="-150" dirty="0" smtClean="0">
                <a:effectLst>
                  <a:glow rad="139700">
                    <a:schemeClr val="accent5">
                      <a:satMod val="175000"/>
                      <a:alpha val="40000"/>
                    </a:schemeClr>
                  </a:glow>
                </a:effectLst>
                <a:latin typeface="Century Gothic"/>
                <a:cs typeface="Century Gothic"/>
              </a:rPr>
              <a:t>Between</a:t>
            </a:r>
            <a:endParaRPr lang="en-US" sz="8500" b="1" spc="-150" dirty="0">
              <a:effectLst>
                <a:glow rad="139700">
                  <a:schemeClr val="accent5">
                    <a:satMod val="175000"/>
                    <a:alpha val="40000"/>
                  </a:schemeClr>
                </a:glow>
              </a:effectLst>
              <a:latin typeface="Century Gothic"/>
              <a:cs typeface="Century Gothic"/>
            </a:endParaRPr>
          </a:p>
        </p:txBody>
      </p:sp>
      <p:sp>
        <p:nvSpPr>
          <p:cNvPr id="4" name="Title 1"/>
          <p:cNvSpPr txBox="1">
            <a:spLocks/>
          </p:cNvSpPr>
          <p:nvPr/>
        </p:nvSpPr>
        <p:spPr>
          <a:xfrm>
            <a:off x="4063161" y="4046106"/>
            <a:ext cx="4841569" cy="19657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8500" b="1" spc="-150" dirty="0" smtClean="0">
                <a:solidFill>
                  <a:schemeClr val="bg1"/>
                </a:solidFill>
                <a:effectLst>
                  <a:glow rad="139700">
                    <a:schemeClr val="accent2">
                      <a:satMod val="175000"/>
                      <a:alpha val="40000"/>
                    </a:schemeClr>
                  </a:glow>
                </a:effectLst>
                <a:latin typeface="Century Gothic"/>
                <a:cs typeface="Century Gothic"/>
              </a:rPr>
              <a:t>&amp; </a:t>
            </a:r>
            <a:r>
              <a:rPr lang="en-US" sz="14000" b="1" spc="-150" dirty="0" smtClean="0">
                <a:solidFill>
                  <a:schemeClr val="bg1"/>
                </a:solidFill>
                <a:effectLst>
                  <a:glow rad="139700">
                    <a:schemeClr val="accent2">
                      <a:satMod val="175000"/>
                      <a:alpha val="40000"/>
                    </a:schemeClr>
                  </a:glow>
                </a:effectLst>
                <a:latin typeface="Century Gothic"/>
                <a:cs typeface="Century Gothic"/>
              </a:rPr>
              <a:t>Hell</a:t>
            </a:r>
            <a:endParaRPr lang="en-US" sz="14000" b="1" spc="-150" dirty="0">
              <a:solidFill>
                <a:schemeClr val="bg1"/>
              </a:solidFill>
              <a:effectLst>
                <a:glow rad="139700">
                  <a:schemeClr val="accent2">
                    <a:satMod val="175000"/>
                    <a:alpha val="40000"/>
                  </a:schemeClr>
                </a:glow>
              </a:effectLst>
              <a:latin typeface="Century Gothic"/>
              <a:cs typeface="Century Gothic"/>
            </a:endParaRPr>
          </a:p>
        </p:txBody>
      </p:sp>
      <p:sp>
        <p:nvSpPr>
          <p:cNvPr id="5" name="Title 1"/>
          <p:cNvSpPr txBox="1">
            <a:spLocks/>
          </p:cNvSpPr>
          <p:nvPr/>
        </p:nvSpPr>
        <p:spPr>
          <a:xfrm>
            <a:off x="-12089" y="2607377"/>
            <a:ext cx="6930566" cy="19657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14000" b="1" spc="-150" dirty="0" smtClean="0">
                <a:solidFill>
                  <a:srgbClr val="FFFFFF"/>
                </a:solidFill>
                <a:effectLst>
                  <a:glow rad="139700">
                    <a:schemeClr val="accent5">
                      <a:satMod val="175000"/>
                      <a:alpha val="40000"/>
                    </a:schemeClr>
                  </a:glow>
                </a:effectLst>
                <a:latin typeface="Century Gothic"/>
                <a:cs typeface="Century Gothic"/>
              </a:rPr>
              <a:t>Heaven</a:t>
            </a:r>
            <a:endParaRPr lang="en-US" sz="14000" b="1" spc="-150" dirty="0">
              <a:solidFill>
                <a:srgbClr val="FFFFFF"/>
              </a:solidFill>
              <a:effectLst>
                <a:glow rad="139700">
                  <a:schemeClr val="accent5">
                    <a:satMod val="175000"/>
                    <a:alpha val="40000"/>
                  </a:schemeClr>
                </a:glow>
              </a:effectLst>
              <a:latin typeface="Century Gothic"/>
              <a:cs typeface="Century Gothic"/>
            </a:endParaRPr>
          </a:p>
        </p:txBody>
      </p:sp>
    </p:spTree>
    <p:extLst>
      <p:ext uri="{BB962C8B-B14F-4D97-AF65-F5344CB8AC3E}">
        <p14:creationId xmlns:p14="http://schemas.microsoft.com/office/powerpoint/2010/main" val="229957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21</a:t>
            </a:r>
            <a:r>
              <a:rPr lang="en-US" sz="3600" b="1" dirty="0"/>
              <a:t> </a:t>
            </a:r>
            <a:r>
              <a:rPr lang="en-US" sz="3600" dirty="0" smtClean="0"/>
              <a:t>For although they knew God, they did not honor him as God or give thanks to him, but they became futile in their thinking, </a:t>
            </a:r>
            <a:r>
              <a:rPr lang="en-US" sz="3600" b="1" u="sng" dirty="0" smtClean="0">
                <a:solidFill>
                  <a:srgbClr val="FFFF00"/>
                </a:solidFill>
              </a:rPr>
              <a:t>and their foolish hearts were darkened</a:t>
            </a:r>
            <a:r>
              <a:rPr lang="en-US" sz="3600" dirty="0" smtClean="0"/>
              <a:t>. </a:t>
            </a:r>
            <a:endParaRPr lang="en-US" sz="3600" dirty="0"/>
          </a:p>
        </p:txBody>
      </p:sp>
    </p:spTree>
    <p:extLst>
      <p:ext uri="{BB962C8B-B14F-4D97-AF65-F5344CB8AC3E}">
        <p14:creationId xmlns:p14="http://schemas.microsoft.com/office/powerpoint/2010/main" val="405780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446823"/>
            <a:ext cx="4571999" cy="14580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5">
                      <a:satMod val="175000"/>
                      <a:alpha val="40000"/>
                    </a:schemeClr>
                  </a:glow>
                </a:effectLst>
                <a:latin typeface="Century Gothic"/>
                <a:cs typeface="Century Gothic"/>
              </a:rPr>
              <a:t>Light</a:t>
            </a:r>
          </a:p>
        </p:txBody>
      </p:sp>
      <p:sp>
        <p:nvSpPr>
          <p:cNvPr id="10" name="Title 1"/>
          <p:cNvSpPr txBox="1">
            <a:spLocks/>
          </p:cNvSpPr>
          <p:nvPr/>
        </p:nvSpPr>
        <p:spPr>
          <a:xfrm>
            <a:off x="4572000" y="446823"/>
            <a:ext cx="4572000" cy="14580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2">
                      <a:satMod val="175000"/>
                      <a:alpha val="40000"/>
                    </a:schemeClr>
                  </a:glow>
                </a:effectLst>
                <a:latin typeface="Century Gothic"/>
                <a:cs typeface="Century Gothic"/>
              </a:rPr>
              <a:t>Darkness</a:t>
            </a:r>
          </a:p>
        </p:txBody>
      </p:sp>
      <p:sp>
        <p:nvSpPr>
          <p:cNvPr id="11" name="Title 1"/>
          <p:cNvSpPr txBox="1">
            <a:spLocks/>
          </p:cNvSpPr>
          <p:nvPr/>
        </p:nvSpPr>
        <p:spPr>
          <a:xfrm>
            <a:off x="1" y="1928353"/>
            <a:ext cx="4571999" cy="14892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5">
                      <a:satMod val="175000"/>
                      <a:alpha val="40000"/>
                    </a:schemeClr>
                  </a:glow>
                </a:effectLst>
                <a:latin typeface="Century Gothic"/>
                <a:cs typeface="Century Gothic"/>
              </a:rPr>
              <a:t>Life</a:t>
            </a:r>
          </a:p>
        </p:txBody>
      </p:sp>
      <p:sp>
        <p:nvSpPr>
          <p:cNvPr id="12" name="Title 1"/>
          <p:cNvSpPr txBox="1">
            <a:spLocks/>
          </p:cNvSpPr>
          <p:nvPr/>
        </p:nvSpPr>
        <p:spPr>
          <a:xfrm>
            <a:off x="4572001" y="1928353"/>
            <a:ext cx="4572000" cy="14892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2">
                      <a:satMod val="175000"/>
                      <a:alpha val="40000"/>
                    </a:schemeClr>
                  </a:glow>
                </a:effectLst>
                <a:latin typeface="Century Gothic"/>
                <a:cs typeface="Century Gothic"/>
              </a:rPr>
              <a:t>Death</a:t>
            </a:r>
          </a:p>
        </p:txBody>
      </p:sp>
      <p:sp>
        <p:nvSpPr>
          <p:cNvPr id="13" name="Title 1"/>
          <p:cNvSpPr txBox="1">
            <a:spLocks/>
          </p:cNvSpPr>
          <p:nvPr/>
        </p:nvSpPr>
        <p:spPr>
          <a:xfrm>
            <a:off x="23052" y="3430588"/>
            <a:ext cx="4571999" cy="14580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5">
                      <a:satMod val="175000"/>
                      <a:alpha val="40000"/>
                    </a:schemeClr>
                  </a:glow>
                </a:effectLst>
                <a:latin typeface="Century Gothic"/>
                <a:cs typeface="Century Gothic"/>
              </a:rPr>
              <a:t>Fellowship</a:t>
            </a:r>
          </a:p>
        </p:txBody>
      </p:sp>
      <p:sp>
        <p:nvSpPr>
          <p:cNvPr id="14" name="Title 1"/>
          <p:cNvSpPr txBox="1">
            <a:spLocks/>
          </p:cNvSpPr>
          <p:nvPr/>
        </p:nvSpPr>
        <p:spPr>
          <a:xfrm>
            <a:off x="4595052" y="3430588"/>
            <a:ext cx="4572000" cy="14580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2">
                      <a:satMod val="175000"/>
                      <a:alpha val="40000"/>
                    </a:schemeClr>
                  </a:glow>
                </a:effectLst>
                <a:latin typeface="Century Gothic"/>
                <a:cs typeface="Century Gothic"/>
              </a:rPr>
              <a:t>Banishment</a:t>
            </a:r>
          </a:p>
        </p:txBody>
      </p:sp>
      <p:sp>
        <p:nvSpPr>
          <p:cNvPr id="15" name="Title 1"/>
          <p:cNvSpPr txBox="1">
            <a:spLocks/>
          </p:cNvSpPr>
          <p:nvPr/>
        </p:nvSpPr>
        <p:spPr>
          <a:xfrm>
            <a:off x="23053" y="4912118"/>
            <a:ext cx="4571999" cy="14892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5">
                      <a:satMod val="175000"/>
                      <a:alpha val="40000"/>
                    </a:schemeClr>
                  </a:glow>
                </a:effectLst>
                <a:latin typeface="Century Gothic"/>
                <a:cs typeface="Century Gothic"/>
              </a:rPr>
              <a:t>Salvation</a:t>
            </a:r>
          </a:p>
        </p:txBody>
      </p:sp>
      <p:sp>
        <p:nvSpPr>
          <p:cNvPr id="16" name="Title 1"/>
          <p:cNvSpPr txBox="1">
            <a:spLocks/>
          </p:cNvSpPr>
          <p:nvPr/>
        </p:nvSpPr>
        <p:spPr>
          <a:xfrm>
            <a:off x="4595053" y="4912118"/>
            <a:ext cx="4572000" cy="14892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6000" b="1" spc="-150" dirty="0" smtClean="0">
                <a:solidFill>
                  <a:srgbClr val="FFFFFF"/>
                </a:solidFill>
                <a:effectLst>
                  <a:glow rad="139700">
                    <a:schemeClr val="accent2">
                      <a:satMod val="175000"/>
                      <a:alpha val="40000"/>
                    </a:schemeClr>
                  </a:glow>
                </a:effectLst>
                <a:latin typeface="Century Gothic"/>
                <a:cs typeface="Century Gothic"/>
              </a:rPr>
              <a:t>Fire</a:t>
            </a:r>
          </a:p>
        </p:txBody>
      </p:sp>
    </p:spTree>
    <p:extLst>
      <p:ext uri="{BB962C8B-B14F-4D97-AF65-F5344CB8AC3E}">
        <p14:creationId xmlns:p14="http://schemas.microsoft.com/office/powerpoint/2010/main" val="229846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612589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24" t="12005" r="37400" b="18181"/>
          <a:stretch/>
        </p:blipFill>
        <p:spPr>
          <a:xfrm>
            <a:off x="-1" y="-80264"/>
            <a:ext cx="9208008" cy="7050024"/>
          </a:xfrm>
          <a:prstGeom prst="rect">
            <a:avLst/>
          </a:prstGeom>
        </p:spPr>
      </p:pic>
    </p:spTree>
    <p:extLst>
      <p:ext uri="{BB962C8B-B14F-4D97-AF65-F5344CB8AC3E}">
        <p14:creationId xmlns:p14="http://schemas.microsoft.com/office/powerpoint/2010/main" val="638052740"/>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0" y="0"/>
            <a:ext cx="9144000" cy="6858000"/>
          </a:xfrm>
          <a:prstGeom prst="rect">
            <a:avLst/>
          </a:prstGeom>
          <a:solidFill>
            <a:schemeClr val="bg1">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551845" y="1185318"/>
            <a:ext cx="8040310" cy="13183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Hell is necessary because of God’s just nature.</a:t>
            </a:r>
          </a:p>
        </p:txBody>
      </p:sp>
      <p:sp>
        <p:nvSpPr>
          <p:cNvPr id="8" name="Title 1"/>
          <p:cNvSpPr txBox="1">
            <a:spLocks/>
          </p:cNvSpPr>
          <p:nvPr/>
        </p:nvSpPr>
        <p:spPr>
          <a:xfrm>
            <a:off x="550331" y="2577873"/>
            <a:ext cx="8037283" cy="1729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Hell is a consequence of man’s free will.</a:t>
            </a:r>
          </a:p>
        </p:txBody>
      </p:sp>
      <p:sp>
        <p:nvSpPr>
          <p:cNvPr id="9" name="Title 1"/>
          <p:cNvSpPr txBox="1">
            <a:spLocks/>
          </p:cNvSpPr>
          <p:nvPr/>
        </p:nvSpPr>
        <p:spPr>
          <a:xfrm>
            <a:off x="556080" y="4172867"/>
            <a:ext cx="8037283" cy="1750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spc="-150" dirty="0" smtClean="0">
                <a:solidFill>
                  <a:srgbClr val="FFFFFF"/>
                </a:solidFill>
                <a:effectLst/>
                <a:latin typeface="Century Gothic"/>
                <a:cs typeface="Century Gothic"/>
              </a:rPr>
              <a:t>The evil we witness on earth is a foretaste of hell. </a:t>
            </a:r>
            <a:endParaRPr lang="en-US" b="1" spc="-150" dirty="0">
              <a:solidFill>
                <a:srgbClr val="FFFFFF"/>
              </a:solidFill>
              <a:effectLst/>
              <a:latin typeface="Century Gothic"/>
              <a:cs typeface="Century Gothic"/>
            </a:endParaRPr>
          </a:p>
        </p:txBody>
      </p:sp>
    </p:spTree>
    <p:extLst>
      <p:ext uri="{BB962C8B-B14F-4D97-AF65-F5344CB8AC3E}">
        <p14:creationId xmlns:p14="http://schemas.microsoft.com/office/powerpoint/2010/main" val="45464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xEl>
                                              <p:pRg st="0" end="0"/>
                                            </p:txEl>
                                          </p:spTgt>
                                        </p:tgtEl>
                                      </p:cBhvr>
                                    </p:animEffect>
                                    <p:set>
                                      <p:cBhvr>
                                        <p:cTn id="22" dur="1" fill="hold">
                                          <p:stCondLst>
                                            <p:cond delay="499"/>
                                          </p:stCondLst>
                                        </p:cTn>
                                        <p:tgtEl>
                                          <p:spTgt spid="8">
                                            <p:txEl>
                                              <p:pRg st="0" end="0"/>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9">
                                            <p:txEl>
                                              <p:pRg st="0" end="0"/>
                                            </p:txEl>
                                          </p:spTgt>
                                        </p:tgtEl>
                                      </p:cBhvr>
                                    </p:animEffect>
                                    <p:set>
                                      <p:cBhvr>
                                        <p:cTn id="25" dur="1" fill="hold">
                                          <p:stCondLst>
                                            <p:cond delay="499"/>
                                          </p:stCondLst>
                                        </p:cTn>
                                        <p:tgtEl>
                                          <p:spTgt spid="9">
                                            <p:txEl>
                                              <p:pRg st="0" end="0"/>
                                            </p:txEl>
                                          </p:spTgt>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1" nodeType="afterEffect">
                                  <p:stCondLst>
                                    <p:cond delay="0"/>
                                  </p:stCondLst>
                                  <p:childTnLst>
                                    <p:animMotion origin="layout" path="M 2.77778E-6 -1.11111E-6 L -0.00035 0.23449 " pathEditMode="relative" rAng="0" ptsTypes="AA">
                                      <p:cBhvr>
                                        <p:cTn id="28" dur="2000" fill="hold"/>
                                        <p:tgtEl>
                                          <p:spTgt spid="7">
                                            <p:txEl>
                                              <p:pRg st="0" end="0"/>
                                            </p:txEl>
                                          </p:spTgt>
                                        </p:tgtEl>
                                        <p:attrNameLst>
                                          <p:attrName>ppt_x</p:attrName>
                                          <p:attrName>ppt_y</p:attrName>
                                        </p:attrNameLst>
                                      </p:cBhvr>
                                      <p:rCtr x="-17"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allAtOnce"/>
      <p:bldP spid="8" grpId="0" build="p"/>
      <p:bldP spid="8" grpId="1" build="allAtOnce"/>
      <p:bldP spid="9" grpId="0" build="p"/>
      <p:bldP spid="9" grpI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18</a:t>
            </a:r>
            <a:r>
              <a:rPr lang="en-US" sz="3600" b="1" dirty="0"/>
              <a:t> </a:t>
            </a:r>
            <a:r>
              <a:rPr lang="en-US" sz="3600" dirty="0" smtClean="0"/>
              <a:t>For the wrath of God is revealed  from heaven against all ungodliness and unrighteousness of men, who by their unrighteousness suppress the truth. </a:t>
            </a:r>
            <a:endParaRPr lang="en-US" sz="3600" dirty="0"/>
          </a:p>
        </p:txBody>
      </p:sp>
    </p:spTree>
    <p:extLst>
      <p:ext uri="{BB962C8B-B14F-4D97-AF65-F5344CB8AC3E}">
        <p14:creationId xmlns:p14="http://schemas.microsoft.com/office/powerpoint/2010/main" val="24959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18</a:t>
            </a:r>
            <a:r>
              <a:rPr lang="en-US" sz="3600" b="1" dirty="0"/>
              <a:t> </a:t>
            </a:r>
            <a:r>
              <a:rPr lang="en-US" sz="3600" dirty="0" smtClean="0"/>
              <a:t>For the </a:t>
            </a:r>
            <a:r>
              <a:rPr lang="en-US" sz="3600" b="1" u="sng" dirty="0" smtClean="0">
                <a:solidFill>
                  <a:srgbClr val="FFFF00"/>
                </a:solidFill>
              </a:rPr>
              <a:t>wrath of God is revealed</a:t>
            </a:r>
            <a:r>
              <a:rPr lang="en-US" sz="3600" dirty="0" smtClean="0"/>
              <a:t> from heaven against all ungodliness and unrighteousness of men, who by their unrighteousness suppress the truth. </a:t>
            </a:r>
            <a:endParaRPr lang="en-US" sz="3600" dirty="0"/>
          </a:p>
        </p:txBody>
      </p:sp>
    </p:spTree>
    <p:extLst>
      <p:ext uri="{BB962C8B-B14F-4D97-AF65-F5344CB8AC3E}">
        <p14:creationId xmlns:p14="http://schemas.microsoft.com/office/powerpoint/2010/main" val="416369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Matthew 5</a:t>
            </a:r>
            <a:br>
              <a:rPr lang="en-US" sz="3600" b="1" dirty="0" smtClean="0"/>
            </a:br>
            <a:r>
              <a:rPr lang="en-US" sz="3600" b="1" dirty="0" smtClean="0"/>
              <a:t>22</a:t>
            </a:r>
            <a:r>
              <a:rPr lang="en-US" sz="3600" b="1" dirty="0"/>
              <a:t> </a:t>
            </a:r>
            <a:r>
              <a:rPr lang="en-US" sz="3600" dirty="0" smtClean="0"/>
              <a:t>“But I say to you that everyone who is angry with his brother will be liable to judgment; whoever insults his brother will be liable to the council; and whoever says, ‘You fool!’ will be liable to the </a:t>
            </a:r>
            <a:r>
              <a:rPr lang="en-US" sz="3600" b="1" u="sng" dirty="0" smtClean="0">
                <a:solidFill>
                  <a:srgbClr val="FFFF00"/>
                </a:solidFill>
              </a:rPr>
              <a:t>hell of fire</a:t>
            </a:r>
            <a:r>
              <a:rPr lang="en-US" sz="3600" dirty="0" smtClean="0"/>
              <a:t>.”</a:t>
            </a:r>
            <a:endParaRPr lang="en-US" sz="3600" dirty="0"/>
          </a:p>
        </p:txBody>
      </p:sp>
    </p:spTree>
    <p:extLst>
      <p:ext uri="{BB962C8B-B14F-4D97-AF65-F5344CB8AC3E}">
        <p14:creationId xmlns:p14="http://schemas.microsoft.com/office/powerpoint/2010/main" val="160605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6858000"/>
          </a:xfrm>
        </p:spPr>
        <p:txBody>
          <a:bodyPr>
            <a:noAutofit/>
          </a:bodyPr>
          <a:lstStyle/>
          <a:p>
            <a:pPr algn="l"/>
            <a:r>
              <a:rPr lang="en-US" sz="3600" b="1" dirty="0" smtClean="0"/>
              <a:t>Matthew 23</a:t>
            </a:r>
            <a:br>
              <a:rPr lang="en-US" sz="3600" b="1" dirty="0" smtClean="0"/>
            </a:br>
            <a:r>
              <a:rPr lang="en-US" sz="3600" b="1" dirty="0" smtClean="0"/>
              <a:t>31</a:t>
            </a:r>
            <a:r>
              <a:rPr lang="en-US" sz="3600" dirty="0" smtClean="0"/>
              <a:t> “Thus you witness against yourselves that you are sons of those who murdered the prophets. </a:t>
            </a:r>
            <a:r>
              <a:rPr lang="en-US" sz="3600" b="1" dirty="0" smtClean="0"/>
              <a:t>32</a:t>
            </a:r>
            <a:r>
              <a:rPr lang="en-US" sz="3600" dirty="0" smtClean="0"/>
              <a:t> Fill up, then, the measure of your fathers. </a:t>
            </a:r>
            <a:r>
              <a:rPr lang="en-US" sz="3600" b="1" dirty="0" smtClean="0"/>
              <a:t>33</a:t>
            </a:r>
            <a:r>
              <a:rPr lang="en-US" sz="3600" dirty="0" smtClean="0"/>
              <a:t> You serpents, you brood of vipers, how are you to escape being </a:t>
            </a:r>
            <a:r>
              <a:rPr lang="en-US" sz="3600" b="1" u="sng" dirty="0" smtClean="0">
                <a:solidFill>
                  <a:srgbClr val="FFFF00"/>
                </a:solidFill>
              </a:rPr>
              <a:t>sentenced to hell</a:t>
            </a:r>
            <a:r>
              <a:rPr lang="en-US" sz="3600" dirty="0" smtClean="0"/>
              <a:t>?”</a:t>
            </a:r>
            <a:endParaRPr lang="en-US" sz="3600" dirty="0"/>
          </a:p>
        </p:txBody>
      </p:sp>
    </p:spTree>
    <p:extLst>
      <p:ext uri="{BB962C8B-B14F-4D97-AF65-F5344CB8AC3E}">
        <p14:creationId xmlns:p14="http://schemas.microsoft.com/office/powerpoint/2010/main" val="281936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0"/>
            <a:ext cx="7921503" cy="6858000"/>
          </a:xfrm>
        </p:spPr>
        <p:txBody>
          <a:bodyPr>
            <a:noAutofit/>
          </a:bodyPr>
          <a:lstStyle/>
          <a:p>
            <a:pPr algn="l"/>
            <a:r>
              <a:rPr lang="en-US" sz="3600" b="1" dirty="0" smtClean="0"/>
              <a:t>Matthew 25</a:t>
            </a:r>
            <a:br>
              <a:rPr lang="en-US" sz="3600" b="1" dirty="0" smtClean="0"/>
            </a:br>
            <a:r>
              <a:rPr lang="en-US" sz="3600" b="1" dirty="0" smtClean="0"/>
              <a:t>34</a:t>
            </a:r>
            <a:r>
              <a:rPr lang="en-US" sz="3600" dirty="0" smtClean="0"/>
              <a:t> “Then the King will say to those on his right, ‘Come, you who are blessed by my Father, </a:t>
            </a:r>
            <a:r>
              <a:rPr lang="en-US" sz="3600" b="1" u="sng" dirty="0" smtClean="0">
                <a:solidFill>
                  <a:srgbClr val="FFFF00"/>
                </a:solidFill>
              </a:rPr>
              <a:t>inherit the kingdom prepared for you</a:t>
            </a:r>
            <a:r>
              <a:rPr lang="en-US" sz="3600" dirty="0" smtClean="0"/>
              <a:t> from the foundation of the world.’”</a:t>
            </a:r>
            <a:endParaRPr lang="en-US" sz="3600" dirty="0"/>
          </a:p>
        </p:txBody>
      </p:sp>
    </p:spTree>
    <p:extLst>
      <p:ext uri="{BB962C8B-B14F-4D97-AF65-F5344CB8AC3E}">
        <p14:creationId xmlns:p14="http://schemas.microsoft.com/office/powerpoint/2010/main" val="412933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12025</TotalTime>
  <Words>134</Words>
  <Application>Microsoft Macintosh PowerPoint</Application>
  <PresentationFormat>On-screen Show (4:3)</PresentationFormat>
  <Paragraphs>46</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 Black </vt:lpstr>
      <vt:lpstr>PowerPoint Presentation</vt:lpstr>
      <vt:lpstr>Leviticus</vt:lpstr>
      <vt:lpstr>PowerPoint Presentation</vt:lpstr>
      <vt:lpstr>PowerPoint Presentation</vt:lpstr>
      <vt:lpstr>18 For the wrath of God is revealed  from heaven against all ungodliness and unrighteousness of men, who by their unrighteousness suppress the truth. </vt:lpstr>
      <vt:lpstr>18 For the wrath of God is revealed from heaven against all ungodliness and unrighteousness of men, who by their unrighteousness suppress the truth. </vt:lpstr>
      <vt:lpstr>Matthew 5 22 “But I say to you that everyone who is angry with his brother will be liable to judgment; whoever insults his brother will be liable to the council; and whoever says, ‘You fool!’ will be liable to the hell of fire.”</vt:lpstr>
      <vt:lpstr>Matthew 23 31 “Thus you witness against yourselves that you are sons of those who murdered the prophets. 32 Fill up, then, the measure of your fathers. 33 You serpents, you brood of vipers, how are you to escape being sentenced to hell?”</vt:lpstr>
      <vt:lpstr>Matthew 25 34 “Then the King will say to those on his right, ‘Come, you who are blessed by my Father, inherit the kingdom prepared for you from the foundation of the world.’”</vt:lpstr>
      <vt:lpstr>Hebrews 11 16 But as it is, they desire a better country, that is, a heavenly one. Therefore God is not ashamed to be called their God, for he has prepared for them a city.</vt:lpstr>
      <vt:lpstr>John 14 2 “In my Father’s house are many rooms. If it were not so, would I have told you that I go to prepare a place for you? 3 And if I go and prepare a place for you, I will come again and will take you to myself, that where I am you may be also.” </vt:lpstr>
      <vt:lpstr>2 Peter 3 9 The Lord is not slow to fulfill his promise as some count slowness, but is patient toward you, not wishing that any should perish, but that all should reach repentance. </vt:lpstr>
      <vt:lpstr>Matthew 25 41 “Then he will say to those on his left, ‘Depart from me, you cursed, into the eternal fire prepared for the devil and his angels.’”</vt:lpstr>
      <vt:lpstr>PowerPoint Presentation</vt:lpstr>
      <vt:lpstr>18 For the wrath of God is revealed from heaven against all ungodliness and unrighteousness of men, who by their unrighteousness suppress the truth. 19 For what can be known about God is plain to them, because has shown it to them.  </vt:lpstr>
      <vt:lpstr>18 For the wrath of God is revealed from heaven against all ungodliness and unrighteousness of men, who by their unrighteousness suppress the truth. 19 For what can be known about God is plain to them, because has shown it to them.  </vt:lpstr>
      <vt:lpstr>20 For his invisible attributes, namely, his eternal power and divine nature, have been clearly perceived, ever since the creation of the world, in the things that have been made. So they are without excuse. 21 For although they knew God, they did not honor him as God, or give thanks to him, but they became futile in their thinking, and  their foolish hearts were darkened.  </vt:lpstr>
      <vt:lpstr>20 For his invisible attributes, namely, his eternal power and divine nature, have been clearly perceived, ever since the creation of the world, in the things that have been made. So they are without excuse. 21 For although they knew God, they did not honor him as God, or give thanks to him, but they became futile in their thinking, and  their foolish hearts were darkened.  </vt:lpstr>
      <vt:lpstr>20 For his invisible attributes, namely, his eternal power and divine nature, have been clearly perceived, ever since the creation of the world, in the things that have been made. So they are without excuse. 21 For although they knew God, they did not honor him as God, or give thanks to him, but they became futile in their thinking, and  their foolish hearts were darkened.  </vt:lpstr>
      <vt:lpstr>20 For his invisible attributes, namely, his eternal power and divine nature, have been clearly perceived, ever since the creation of the world, in the things that have been made. So they are without excuse. 21 For although they knew God, they did not honor him as God, or give thanks to him, but they became futile in their thinking, and  their foolish hearts were darkened.  </vt:lpstr>
      <vt:lpstr>22 Claiming to be wise, they became fools, 23 and exchanged the glory of the immortal God for images resembling mortal man and birds and animals and creeping things. </vt:lpstr>
      <vt:lpstr>24 Therefore God gave them up in the lusts of their hearts to impurity, to the dishonoring of their bodies among themselves, 25 because they exchanged the truth about God for a lie and worshiped and served the creature rather than the Creator, who is blessed forever! Amen. </vt:lpstr>
      <vt:lpstr>24 Therefore God gave them up in the lusts of their hearts to impurity, to the dishonoring of their bodies among themselves, 25 because they exchanged the truth about God for a lie and worshiped and served the creature rather than the Creator, who is blessed forever! Amen. </vt:lpstr>
      <vt:lpstr>26 For this reason God gave them up to dishonorable passions. For their women exchanged natural relations for those that are contrary to nature; 27 and the men likewise gave up natural relations with women and were consumed with passion for one another, men committing shameless acts with men and receiving in themselves the due penalty for their error. </vt:lpstr>
      <vt:lpstr>26 For this reason God gave them up to dishonorable passions. For their women exchanged natural relations for those that are contrary to nature; 27 and the men likewise gave up natural relations with women and were consumed with passion for one another, men committing shameless acts with men and receiving in themselves the due penalty for their error. </vt:lpstr>
      <vt:lpstr>26 For this reason God gave them up to dishonorable passions. For their women exchanged natural relations for those that are contrary to nature; 27 and the men likewise gave up natural relations with women and were consumed with passion for one another, men committing shameless acts with men and receiving in themselves the due penalty for their error. </vt:lpstr>
      <vt:lpstr>28 And since they did not see fit to acknowledge God, God gave them up to a debased mind to do what ought not to be done. 29 They were filled with all manner of unrighteousness, evil, covetousness, malice. They are full of envy, murder, strife, deceit, maliciousness. They are gossips…</vt:lpstr>
      <vt:lpstr>PowerPoint Presentation</vt:lpstr>
      <vt:lpstr>21 For although they knew God, they did not honor him as God or give thanks to him, but they became futile in their thinking, and their foolish hearts were darkened. </vt:lpstr>
      <vt:lpstr>21 For although they knew God, they did not honor him as God or give thanks to him, but they became futile in their thinking, and their foolish hearts were darkened.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Leviticus</dc:title>
  <dc:creator>David Maxson</dc:creator>
  <cp:lastModifiedBy>David Maxson</cp:lastModifiedBy>
  <cp:revision>78</cp:revision>
  <dcterms:created xsi:type="dcterms:W3CDTF">2016-02-18T20:21:54Z</dcterms:created>
  <dcterms:modified xsi:type="dcterms:W3CDTF">2016-04-17T13:19:26Z</dcterms:modified>
</cp:coreProperties>
</file>