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69" r:id="rId3"/>
    <p:sldId id="257" r:id="rId4"/>
    <p:sldId id="264" r:id="rId5"/>
    <p:sldId id="270" r:id="rId6"/>
    <p:sldId id="262" r:id="rId7"/>
    <p:sldId id="266" r:id="rId8"/>
    <p:sldId id="259" r:id="rId9"/>
    <p:sldId id="263" r:id="rId10"/>
    <p:sldId id="260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4FF"/>
    <a:srgbClr val="E1F0FF"/>
    <a:srgbClr val="6D797C"/>
    <a:srgbClr val="DFF9FF"/>
    <a:srgbClr val="A8E7FF"/>
    <a:srgbClr val="66CCFF"/>
    <a:srgbClr val="360808"/>
    <a:srgbClr val="A01818"/>
    <a:srgbClr val="00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5951-2976-4A7C-B637-41575C569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0405-A4FE-4A19-BCFF-B9B37CF414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27AF8-B036-43D1-84CC-233A609B80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B5DC6-1999-486E-A177-D8C807CD9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69872-D0F5-454A-9962-40D20004F7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2278A-53DF-44BA-984D-00E224918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EDD0A-94DF-48A6-B996-E8C0A8B12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03896-0051-4CC9-9F14-4D9D0FFE9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47795-C60F-4FB3-8C5E-C4E7C70D4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F7E60-5B33-4630-9094-C56748A292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ABE29-6F37-4E6F-A66D-BE2294B5A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D9D8DD-50C4-46B6-8290-CBF69D6E19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noFill/>
        </p:spPr>
        <p:txBody>
          <a:bodyPr/>
          <a:lstStyle/>
          <a:p>
            <a:r>
              <a:rPr lang="en-US" sz="5400" dirty="0">
                <a:solidFill>
                  <a:srgbClr val="FFE527"/>
                </a:solidFill>
                <a:latin typeface="Cooper Black" pitchFamily="18" charset="0"/>
              </a:rPr>
              <a:t>Supplying Her Needs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8200" y="1524000"/>
            <a:ext cx="8305800" cy="4990016"/>
            <a:chOff x="609600" y="1620400"/>
            <a:chExt cx="8305800" cy="4990016"/>
          </a:xfrm>
        </p:grpSpPr>
        <p:pic>
          <p:nvPicPr>
            <p:cNvPr id="1026" name="Picture 2" descr="http://fontaine4christ.files.wordpress.com/2009/06/flaming-heart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61050" y="3525400"/>
              <a:ext cx="3054350" cy="3085016"/>
            </a:xfrm>
            <a:prstGeom prst="rect">
              <a:avLst/>
            </a:prstGeom>
            <a:noFill/>
          </p:spPr>
        </p:pic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609600" y="1620400"/>
              <a:ext cx="8229600" cy="81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</a:pPr>
              <a:r>
                <a:rPr lang="en-US" sz="4400" dirty="0">
                  <a:latin typeface="Algerian" pitchFamily="82" charset="0"/>
                </a:rPr>
                <a:t> </a:t>
              </a:r>
              <a:r>
                <a:rPr lang="en-US" sz="4000" dirty="0">
                  <a:solidFill>
                    <a:srgbClr val="FFE527"/>
                  </a:solidFill>
                  <a:latin typeface="Britannic Bold" pitchFamily="34" charset="0"/>
                </a:rPr>
                <a:t>Kindle The </a:t>
              </a:r>
              <a:r>
                <a:rPr lang="en-US" sz="4000" u="sng" dirty="0">
                  <a:solidFill>
                    <a:srgbClr val="FF6600"/>
                  </a:solidFill>
                  <a:latin typeface="Britannic Bold" pitchFamily="34" charset="0"/>
                </a:rPr>
                <a:t>Flame</a:t>
              </a:r>
              <a:r>
                <a:rPr lang="en-US" sz="4000" dirty="0">
                  <a:solidFill>
                    <a:srgbClr val="FFE527"/>
                  </a:solidFill>
                  <a:latin typeface="Britannic Bold" pitchFamily="34" charset="0"/>
                </a:rPr>
                <a:t> Of </a:t>
              </a:r>
              <a:r>
                <a:rPr lang="en-US" sz="4000" u="sng" dirty="0">
                  <a:solidFill>
                    <a:srgbClr val="FF6600"/>
                  </a:solidFill>
                  <a:latin typeface="Britannic Bold" pitchFamily="34" charset="0"/>
                </a:rPr>
                <a:t>Romance</a:t>
              </a:r>
              <a:endParaRPr lang="en-US" sz="2000" u="sng" dirty="0">
                <a:solidFill>
                  <a:srgbClr val="FF6600"/>
                </a:solidFill>
                <a:latin typeface="Britannic Bold" pitchFamily="34" charset="0"/>
              </a:endParaRPr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5867400" cy="3505200"/>
          </a:xfrm>
        </p:spPr>
        <p:txBody>
          <a:bodyPr/>
          <a:lstStyle/>
          <a:p>
            <a:r>
              <a:rPr lang="en-US" sz="3600" dirty="0">
                <a:solidFill>
                  <a:srgbClr val="FFE527"/>
                </a:solidFill>
                <a:latin typeface="Britannic Bold" pitchFamily="34" charset="0"/>
              </a:rPr>
              <a:t>3 Things That Kindle Your 	Wife’s Fire</a:t>
            </a:r>
          </a:p>
          <a:p>
            <a:pPr lvl="1">
              <a:buFont typeface="Webdings" pitchFamily="18" charset="2"/>
              <a:buChar char="Ñ"/>
            </a:pPr>
            <a:r>
              <a:rPr lang="en-US" sz="3200" dirty="0">
                <a:solidFill>
                  <a:srgbClr val="FFE527"/>
                </a:solidFill>
              </a:rPr>
              <a:t> Physical  </a:t>
            </a:r>
            <a:r>
              <a:rPr lang="en-US" sz="3200" b="1" u="sng" dirty="0">
                <a:solidFill>
                  <a:srgbClr val="FF6600"/>
                </a:solidFill>
              </a:rPr>
              <a:t>Affection</a:t>
            </a:r>
            <a:endParaRPr lang="en-US" sz="3200" dirty="0">
              <a:solidFill>
                <a:srgbClr val="FF6600"/>
              </a:solidFill>
            </a:endParaRPr>
          </a:p>
          <a:p>
            <a:pPr lvl="1">
              <a:buFont typeface="Webdings" pitchFamily="18" charset="2"/>
              <a:buChar char="Ñ"/>
            </a:pPr>
            <a:r>
              <a:rPr lang="en-US" sz="3200" dirty="0">
                <a:solidFill>
                  <a:srgbClr val="FFE527"/>
                </a:solidFill>
              </a:rPr>
              <a:t> Receiving  </a:t>
            </a:r>
            <a:r>
              <a:rPr lang="en-US" sz="3200" b="1" u="sng" dirty="0">
                <a:solidFill>
                  <a:srgbClr val="FF6600"/>
                </a:solidFill>
              </a:rPr>
              <a:t>Compliments</a:t>
            </a:r>
            <a:endParaRPr lang="en-US" sz="3200" dirty="0">
              <a:solidFill>
                <a:srgbClr val="FF6600"/>
              </a:solidFill>
            </a:endParaRPr>
          </a:p>
          <a:p>
            <a:pPr lvl="1">
              <a:buFont typeface="Webdings" pitchFamily="18" charset="2"/>
              <a:buChar char="Ñ"/>
            </a:pPr>
            <a:r>
              <a:rPr lang="en-US" sz="3200" dirty="0">
                <a:solidFill>
                  <a:srgbClr val="FFE527"/>
                </a:solidFill>
              </a:rPr>
              <a:t> Scheduling  </a:t>
            </a:r>
            <a:r>
              <a:rPr lang="en-US" sz="3200" b="1" u="sng" dirty="0">
                <a:solidFill>
                  <a:srgbClr val="FF6600"/>
                </a:solidFill>
              </a:rPr>
              <a:t>Time</a:t>
            </a:r>
            <a:r>
              <a:rPr lang="en-US" sz="3200" dirty="0">
                <a:solidFill>
                  <a:srgbClr val="FF6600"/>
                </a:solidFill>
              </a:rPr>
              <a:t>  </a:t>
            </a:r>
            <a:r>
              <a:rPr lang="en-US" sz="3200" dirty="0" smtClean="0">
                <a:solidFill>
                  <a:srgbClr val="FF6600"/>
                </a:solidFill>
              </a:rPr>
              <a:t>	  		   </a:t>
            </a:r>
            <a:r>
              <a:rPr lang="en-US" sz="3200" b="1" u="sng" dirty="0" smtClean="0">
                <a:solidFill>
                  <a:srgbClr val="FF6600"/>
                </a:solidFill>
              </a:rPr>
              <a:t>Specifically</a:t>
            </a:r>
            <a:r>
              <a:rPr lang="en-US" sz="3200" dirty="0" smtClean="0">
                <a:solidFill>
                  <a:srgbClr val="FFE527"/>
                </a:solidFill>
              </a:rPr>
              <a:t> </a:t>
            </a:r>
            <a:r>
              <a:rPr lang="en-US" sz="3200" dirty="0">
                <a:solidFill>
                  <a:srgbClr val="FFE527"/>
                </a:solidFill>
              </a:rPr>
              <a:t>For Her </a:t>
            </a:r>
            <a:endParaRPr lang="en-US" sz="3200" b="1" dirty="0">
              <a:solidFill>
                <a:srgbClr val="FFE527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 rot="5400000" flipV="1">
            <a:off x="-3057576" y="3026507"/>
            <a:ext cx="6891215" cy="838200"/>
          </a:xfrm>
          <a:prstGeom prst="wave">
            <a:avLst/>
          </a:prstGeom>
          <a:gradFill>
            <a:gsLst>
              <a:gs pos="0">
                <a:srgbClr val="A01818"/>
              </a:gs>
              <a:gs pos="50000">
                <a:srgbClr val="FF6600"/>
              </a:gs>
              <a:gs pos="100000">
                <a:srgbClr val="FFFF00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0" y="0"/>
            <a:ext cx="533400" cy="6858000"/>
          </a:xfrm>
          <a:prstGeom prst="rect">
            <a:avLst/>
          </a:prstGeom>
          <a:gradFill>
            <a:gsLst>
              <a:gs pos="0">
                <a:srgbClr val="A01818"/>
              </a:gs>
              <a:gs pos="50000">
                <a:srgbClr val="FF6600"/>
              </a:gs>
              <a:gs pos="100000">
                <a:srgbClr val="FFFF00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304800"/>
            <a:ext cx="4724400" cy="5867400"/>
          </a:xfrm>
          <a:noFill/>
        </p:spPr>
        <p:txBody>
          <a:bodyPr/>
          <a:lstStyle/>
          <a:p>
            <a:r>
              <a:rPr lang="en-US" sz="6000" i="1" dirty="0">
                <a:solidFill>
                  <a:schemeClr val="accent2">
                    <a:lumMod val="50000"/>
                  </a:schemeClr>
                </a:solidFill>
                <a:latin typeface="Cooper Black" pitchFamily="18" charset="0"/>
                <a:cs typeface="Arial" pitchFamily="34" charset="0"/>
              </a:rPr>
              <a:t>What Does She Want From Me Anyway?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100000" l="195" r="100000">
                        <a14:backgroundMark x1="75260" y1="72559" x2="70638" y2="72559"/>
                      </a14:backgroundRemoval>
                    </a14:imgEffect>
                  </a14:imgLayer>
                </a14:imgProps>
              </a:ext>
            </a:extLst>
          </a:blip>
          <a:srcRect l="27177" r="4378"/>
          <a:stretch/>
        </p:blipFill>
        <p:spPr>
          <a:xfrm flipH="1">
            <a:off x="0" y="914400"/>
            <a:ext cx="5393480" cy="5253354"/>
          </a:xfrm>
          <a:prstGeom prst="rect">
            <a:avLst/>
          </a:prstGeom>
          <a:effectLst>
            <a:softEdge rad="228600"/>
          </a:effectLst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6" name="Wave 5"/>
            <p:cNvSpPr/>
            <p:nvPr/>
          </p:nvSpPr>
          <p:spPr>
            <a:xfrm>
              <a:off x="0" y="0"/>
              <a:ext cx="9144000" cy="838200"/>
            </a:xfrm>
            <a:prstGeom prst="wav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rgbClr val="E1F0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rgbClr val="E1F0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0" y="6019800"/>
            <a:ext cx="9144000" cy="838200"/>
            <a:chOff x="0" y="0"/>
            <a:chExt cx="9144000" cy="838200"/>
          </a:xfrm>
        </p:grpSpPr>
        <p:sp>
          <p:nvSpPr>
            <p:cNvPr id="20" name="Wave 19"/>
            <p:cNvSpPr/>
            <p:nvPr/>
          </p:nvSpPr>
          <p:spPr>
            <a:xfrm>
              <a:off x="0" y="0"/>
              <a:ext cx="9144000" cy="838200"/>
            </a:xfrm>
            <a:prstGeom prst="wave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100000">
                  <a:srgbClr val="E1F0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0"/>
              <a:ext cx="9144000" cy="381000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rgbClr val="E1F0FF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6000" dirty="0">
                <a:solidFill>
                  <a:srgbClr val="66FF66"/>
                </a:solidFill>
                <a:latin typeface="Cooper Black" pitchFamily="18" charset="0"/>
              </a:rPr>
              <a:t>What Does She </a:t>
            </a:r>
            <a:r>
              <a:rPr lang="en-US" sz="6000" dirty="0" smtClean="0">
                <a:solidFill>
                  <a:srgbClr val="66FF66"/>
                </a:solidFill>
                <a:latin typeface="Cooper Black" pitchFamily="18" charset="0"/>
              </a:rPr>
              <a:t>Want?</a:t>
            </a:r>
            <a:endParaRPr lang="en-US" sz="6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4600"/>
            <a:ext cx="7162800" cy="3810000"/>
          </a:xfrm>
        </p:spPr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í"/>
            </a:pPr>
            <a:r>
              <a:rPr lang="en-US" sz="3600" b="1" dirty="0">
                <a:solidFill>
                  <a:srgbClr val="2A2AA6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Wants &amp; Needs Are Different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í"/>
            </a:pPr>
            <a:r>
              <a:rPr lang="en-US" sz="3600" b="1" dirty="0">
                <a:solidFill>
                  <a:schemeClr val="bg1"/>
                </a:solidFill>
              </a:rPr>
              <a:t> 3 Things Your Wife Needs</a:t>
            </a:r>
          </a:p>
          <a:p>
            <a:pPr lvl="1">
              <a:buClr>
                <a:srgbClr val="33CCFF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To Feel </a:t>
            </a:r>
            <a:r>
              <a:rPr lang="en-US" sz="3200" b="1" u="sng" dirty="0">
                <a:solidFill>
                  <a:srgbClr val="FFFF00"/>
                </a:solidFill>
              </a:rPr>
              <a:t>Secure</a:t>
            </a:r>
          </a:p>
          <a:p>
            <a:pPr lvl="1">
              <a:buClr>
                <a:srgbClr val="33CCFF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To Feel </a:t>
            </a:r>
            <a:r>
              <a:rPr lang="en-US" sz="3200" b="1" u="sng" dirty="0">
                <a:solidFill>
                  <a:srgbClr val="FFFF00"/>
                </a:solidFill>
              </a:rPr>
              <a:t>Valued</a:t>
            </a:r>
          </a:p>
          <a:p>
            <a:pPr lvl="1">
              <a:buClr>
                <a:srgbClr val="33CCFF"/>
              </a:buClr>
              <a:buFont typeface="Wingdings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</a:rPr>
              <a:t> To Feel </a:t>
            </a:r>
            <a:r>
              <a:rPr lang="en-US" sz="3200" b="1" u="sng" dirty="0">
                <a:solidFill>
                  <a:srgbClr val="FFFF00"/>
                </a:solidFill>
              </a:rPr>
              <a:t>Connected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99FF"/>
              </a:buClr>
              <a:buFont typeface="Wingdings" pitchFamily="2" charset="2"/>
              <a:buChar char="Ø"/>
            </a:pPr>
            <a:r>
              <a:rPr lang="en-US" sz="4400" dirty="0">
                <a:latin typeface="Algerian" pitchFamily="82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Arial Rounded MT Bold"/>
                <a:cs typeface="Arial Rounded MT Bold"/>
              </a:rPr>
              <a:t>Know What </a:t>
            </a:r>
            <a:r>
              <a:rPr lang="en-US" sz="4400" u="sng" dirty="0">
                <a:solidFill>
                  <a:srgbClr val="FFFF00"/>
                </a:solidFill>
                <a:latin typeface="Arial Rounded MT Bold"/>
                <a:cs typeface="Arial Rounded MT Bold"/>
              </a:rPr>
              <a:t>She</a:t>
            </a:r>
            <a:r>
              <a:rPr lang="en-US" sz="4400" dirty="0">
                <a:solidFill>
                  <a:srgbClr val="FFFF00"/>
                </a:solidFill>
                <a:latin typeface="Arial Rounded MT Bold"/>
                <a:cs typeface="Arial Rounded MT Bold"/>
              </a:rPr>
              <a:t> </a:t>
            </a:r>
            <a:r>
              <a:rPr lang="en-US" sz="4400" u="sng" dirty="0">
                <a:solidFill>
                  <a:srgbClr val="FFFF00"/>
                </a:solidFill>
                <a:latin typeface="Arial Rounded MT Bold"/>
                <a:cs typeface="Arial Rounded MT Bold"/>
              </a:rPr>
              <a:t>Needs</a:t>
            </a:r>
            <a:endParaRPr lang="en-US" u="sng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57600" y="3429000"/>
            <a:ext cx="1981200" cy="1862048"/>
            <a:chOff x="5562600" y="4191000"/>
            <a:chExt cx="1981200" cy="1862048"/>
          </a:xfrm>
        </p:grpSpPr>
        <p:sp>
          <p:nvSpPr>
            <p:cNvPr id="12" name="Oval 11"/>
            <p:cNvSpPr/>
            <p:nvPr/>
          </p:nvSpPr>
          <p:spPr>
            <a:xfrm>
              <a:off x="5562600" y="4267200"/>
              <a:ext cx="1600200" cy="1600200"/>
            </a:xfrm>
            <a:prstGeom prst="ellipse">
              <a:avLst/>
            </a:prstGeom>
            <a:noFill/>
            <a:ln w="101600" cmpd="thickThin"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4191000"/>
              <a:ext cx="1676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 smtClean="0">
                  <a:solidFill>
                    <a:srgbClr val="66FF66"/>
                  </a:solidFill>
                  <a:latin typeface="Kinkee" pitchFamily="2" charset="0"/>
                </a:rPr>
                <a:t>?</a:t>
              </a:r>
              <a:endParaRPr lang="en-US" sz="11500" dirty="0">
                <a:solidFill>
                  <a:srgbClr val="66FF66"/>
                </a:solidFill>
                <a:latin typeface="Kinkee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66FF66"/>
              </a:gs>
              <a:gs pos="50000">
                <a:srgbClr val="FFFF00"/>
              </a:gs>
              <a:gs pos="100000">
                <a:srgbClr val="66FF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248400"/>
            <a:ext cx="9144000" cy="5930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66FF66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bldLvl="2" autoUpdateAnimBg="0"/>
      <p:bldP spid="307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5400" dirty="0">
                <a:solidFill>
                  <a:srgbClr val="66FF66"/>
                </a:solidFill>
                <a:latin typeface="Cooper Black" pitchFamily="18" charset="0"/>
              </a:rPr>
              <a:t>What Does She Need?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1828800"/>
          </a:xfrm>
        </p:spPr>
        <p:txBody>
          <a:bodyPr/>
          <a:lstStyle/>
          <a:p>
            <a:pPr>
              <a:buClr>
                <a:srgbClr val="FF9966"/>
              </a:buClr>
              <a:buSzPct val="150000"/>
              <a:buFont typeface="Webdings" pitchFamily="18" charset="2"/>
              <a:buChar char="Ñ"/>
            </a:pPr>
            <a:r>
              <a:rPr lang="en-US" sz="3600" b="1" dirty="0">
                <a:solidFill>
                  <a:srgbClr val="2A2AA6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charset="0"/>
              </a:rPr>
              <a:t>Men Are Going To Discover That 	Their Wives Are Driven To 	Experience Security!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447800" y="3733800"/>
            <a:ext cx="6172200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bg2">
                  <a:lumMod val="60000"/>
                  <a:lumOff val="40000"/>
                </a:schemeClr>
              </a:buClr>
              <a:buFont typeface="Webdings" pitchFamily="18" charset="2"/>
              <a:buChar char="Ï"/>
            </a:pPr>
            <a:r>
              <a:rPr lang="en-US" sz="3200" b="1" dirty="0">
                <a:cs typeface="Times New Roman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cs typeface="Times New Roman" charset="0"/>
              </a:rPr>
              <a:t>Physical Security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ebdings" pitchFamily="18" charset="2"/>
              <a:buChar char="Ï"/>
            </a:pPr>
            <a:r>
              <a:rPr lang="en-US" sz="3200" b="1" dirty="0">
                <a:solidFill>
                  <a:schemeClr val="bg1"/>
                </a:solidFill>
                <a:cs typeface="Times New Roman" charset="0"/>
              </a:rPr>
              <a:t> Financial Security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ebdings" pitchFamily="18" charset="2"/>
              <a:buChar char="Ï"/>
            </a:pPr>
            <a:r>
              <a:rPr lang="en-US" sz="3200" b="1" dirty="0">
                <a:solidFill>
                  <a:schemeClr val="bg1"/>
                </a:solidFill>
                <a:cs typeface="Times New Roman" charset="0"/>
              </a:rPr>
              <a:t> Social Security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Webdings" pitchFamily="18" charset="2"/>
              <a:buChar char="Ï"/>
            </a:pPr>
            <a:r>
              <a:rPr lang="en-US" sz="3200" b="1" dirty="0">
                <a:solidFill>
                  <a:schemeClr val="bg1"/>
                </a:solidFill>
                <a:cs typeface="Times New Roman" charset="0"/>
              </a:rPr>
              <a:t> Emotional Security</a:t>
            </a:r>
          </a:p>
        </p:txBody>
      </p:sp>
      <p:pic>
        <p:nvPicPr>
          <p:cNvPr id="5" name="Picture 3" descr="C:\Users\Mark\AppData\Local\Microsoft\Windows\Temporary Internet Files\Content.IE5\PXZD215E\MP9004449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617" y="2667000"/>
            <a:ext cx="3236383" cy="4191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66FF66"/>
              </a:gs>
              <a:gs pos="50000">
                <a:srgbClr val="FFFF00"/>
              </a:gs>
              <a:gs pos="100000">
                <a:srgbClr val="66FF6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59307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66FF66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868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5200" dirty="0">
                <a:latin typeface="Monotype Corsiva"/>
                <a:cs typeface="Monotype Corsiva"/>
              </a:rPr>
              <a:t>“Emotional Safety Is The Key That Unlocks A Woman’s Heart And </a:t>
            </a:r>
            <a:r>
              <a:rPr lang="en-US" sz="5200" dirty="0" smtClean="0">
                <a:latin typeface="Monotype Corsiva"/>
                <a:cs typeface="Monotype Corsiva"/>
              </a:rPr>
              <a:t>Soul”</a:t>
            </a:r>
          </a:p>
          <a:p>
            <a:pPr algn="r">
              <a:buFontTx/>
              <a:buNone/>
            </a:pPr>
            <a:r>
              <a:rPr lang="en-US" b="1" dirty="0" smtClean="0"/>
              <a:t>Barbara </a:t>
            </a:r>
            <a:r>
              <a:rPr lang="en-US" b="1" dirty="0" err="1"/>
              <a:t>DeAngelis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C:\Users\Mark\AppData\Local\Microsoft\Windows\Temporary Internet Files\Content.IE5\5HATKDSC\MP9004402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1" y="2362200"/>
            <a:ext cx="4901943" cy="36787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360808"/>
            </a:gs>
            <a:gs pos="50000">
              <a:srgbClr val="A01818"/>
            </a:gs>
            <a:gs pos="100000">
              <a:srgbClr val="36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sz="4800" dirty="0">
                <a:solidFill>
                  <a:srgbClr val="F2EC00"/>
                </a:solidFill>
                <a:latin typeface="Cooper Black" pitchFamily="18" charset="0"/>
              </a:rPr>
              <a:t>What Makes Her Feel Safe ?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 </a:t>
            </a:r>
            <a:r>
              <a:rPr lang="en-US" b="1" u="sng" dirty="0">
                <a:solidFill>
                  <a:srgbClr val="F2EC00"/>
                </a:solidFill>
              </a:rPr>
              <a:t>Spend</a:t>
            </a:r>
            <a:r>
              <a:rPr lang="en-US" dirty="0">
                <a:solidFill>
                  <a:srgbClr val="F2EC00"/>
                </a:solidFill>
              </a:rPr>
              <a:t>  </a:t>
            </a:r>
            <a:r>
              <a:rPr lang="en-US" b="1" u="sng" dirty="0">
                <a:solidFill>
                  <a:srgbClr val="F2EC00"/>
                </a:solidFill>
              </a:rPr>
              <a:t>Time</a:t>
            </a:r>
            <a:r>
              <a:rPr lang="en-US" dirty="0">
                <a:solidFill>
                  <a:schemeClr val="bg1"/>
                </a:solidFill>
              </a:rPr>
              <a:t> With Her</a:t>
            </a:r>
          </a:p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 </a:t>
            </a:r>
            <a:r>
              <a:rPr lang="en-US" b="1" u="sng" dirty="0">
                <a:solidFill>
                  <a:srgbClr val="F2EC00"/>
                </a:solidFill>
              </a:rPr>
              <a:t>Allow</a:t>
            </a:r>
            <a:r>
              <a:rPr lang="en-US" dirty="0">
                <a:solidFill>
                  <a:srgbClr val="F2EC00"/>
                </a:solidFill>
              </a:rPr>
              <a:t>  </a:t>
            </a:r>
            <a:r>
              <a:rPr lang="en-US" b="1" u="sng" dirty="0">
                <a:solidFill>
                  <a:srgbClr val="F2EC00"/>
                </a:solidFill>
              </a:rPr>
              <a:t>Entry</a:t>
            </a:r>
            <a:r>
              <a:rPr lang="en-US" dirty="0">
                <a:solidFill>
                  <a:schemeClr val="bg1"/>
                </a:solidFill>
              </a:rPr>
              <a:t> Into Our World</a:t>
            </a:r>
          </a:p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</a:t>
            </a:r>
            <a:r>
              <a:rPr lang="en-US" b="1" u="sng" dirty="0">
                <a:solidFill>
                  <a:srgbClr val="F2EC00"/>
                </a:solidFill>
              </a:rPr>
              <a:t>Reassure</a:t>
            </a:r>
            <a:r>
              <a:rPr lang="en-US" dirty="0">
                <a:solidFill>
                  <a:schemeClr val="bg1"/>
                </a:solidFill>
              </a:rPr>
              <a:t> Her Of Our Love</a:t>
            </a:r>
          </a:p>
        </p:txBody>
      </p:sp>
      <p:grpSp>
        <p:nvGrpSpPr>
          <p:cNvPr id="16" name="Group 13"/>
          <p:cNvGrpSpPr/>
          <p:nvPr/>
        </p:nvGrpSpPr>
        <p:grpSpPr>
          <a:xfrm>
            <a:off x="228600" y="4343400"/>
            <a:ext cx="8742961" cy="2238375"/>
            <a:chOff x="97124" y="4343400"/>
            <a:chExt cx="8742961" cy="2238375"/>
          </a:xfrm>
        </p:grpSpPr>
        <p:sp>
          <p:nvSpPr>
            <p:cNvPr id="17" name="Text Box 1029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44958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dirty="0" smtClean="0">
                  <a:solidFill>
                    <a:schemeClr val="bg1"/>
                  </a:solidFill>
                  <a:latin typeface="Britannic Bold" pitchFamily="34" charset="0"/>
                </a:rPr>
                <a:t>Am I More </a:t>
              </a:r>
              <a:r>
                <a:rPr lang="en-US" sz="3200" u="sng" dirty="0" smtClean="0">
                  <a:solidFill>
                    <a:srgbClr val="FFFF00"/>
                  </a:solidFill>
                  <a:latin typeface="Britannic Bold" pitchFamily="34" charset="0"/>
                </a:rPr>
                <a:t>Valuable</a:t>
              </a:r>
              <a:r>
                <a:rPr lang="en-US" sz="3200" dirty="0" smtClean="0">
                  <a:solidFill>
                    <a:schemeClr val="bg1"/>
                  </a:solidFill>
                  <a:latin typeface="Britannic Bold" pitchFamily="34" charset="0"/>
                </a:rPr>
                <a:t> To You Than Anything Else In Your Life?</a:t>
              </a:r>
              <a:endParaRPr lang="en-US" sz="3200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pic>
          <p:nvPicPr>
            <p:cNvPr id="18" name="Picture 2" descr="http://www.liquidmatrix.org/blog/wp-content/uploads/2008/05/treas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553200" y="4343400"/>
              <a:ext cx="2286885" cy="2238375"/>
            </a:xfrm>
            <a:prstGeom prst="rect">
              <a:avLst/>
            </a:prstGeom>
            <a:noFill/>
          </p:spPr>
        </p:pic>
        <p:pic>
          <p:nvPicPr>
            <p:cNvPr id="19" name="Picture 8" descr="http://www.mardigrasoutlet.com/_images/kt/DB1004-GL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24" y="4648200"/>
              <a:ext cx="2467092" cy="1810443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-27458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01818"/>
              </a:gs>
              <a:gs pos="50000">
                <a:srgbClr val="FFFF00"/>
              </a:gs>
              <a:gs pos="100000">
                <a:srgbClr val="A0181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73503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A01818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360808"/>
            </a:gs>
            <a:gs pos="50000">
              <a:srgbClr val="A01818"/>
            </a:gs>
            <a:gs pos="100000">
              <a:srgbClr val="36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/>
          <a:lstStyle/>
          <a:p>
            <a:r>
              <a:rPr lang="en-US" sz="4800" dirty="0">
                <a:solidFill>
                  <a:srgbClr val="F2EC00"/>
                </a:solidFill>
                <a:latin typeface="Cooper Black" pitchFamily="18" charset="0"/>
              </a:rPr>
              <a:t>What Makes Her Feel Safe ?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 </a:t>
            </a:r>
            <a:r>
              <a:rPr lang="en-US" b="1" u="sng" dirty="0">
                <a:solidFill>
                  <a:srgbClr val="F2EC00"/>
                </a:solidFill>
              </a:rPr>
              <a:t>Spend</a:t>
            </a:r>
            <a:r>
              <a:rPr lang="en-US" dirty="0">
                <a:solidFill>
                  <a:srgbClr val="F2EC00"/>
                </a:solidFill>
              </a:rPr>
              <a:t>  </a:t>
            </a:r>
            <a:r>
              <a:rPr lang="en-US" b="1" u="sng" dirty="0">
                <a:solidFill>
                  <a:srgbClr val="F2EC00"/>
                </a:solidFill>
              </a:rPr>
              <a:t>Time</a:t>
            </a:r>
            <a:r>
              <a:rPr lang="en-US" dirty="0">
                <a:solidFill>
                  <a:schemeClr val="bg1"/>
                </a:solidFill>
              </a:rPr>
              <a:t> With Her</a:t>
            </a:r>
          </a:p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 </a:t>
            </a:r>
            <a:r>
              <a:rPr lang="en-US" b="1" u="sng" dirty="0">
                <a:solidFill>
                  <a:srgbClr val="F2EC00"/>
                </a:solidFill>
              </a:rPr>
              <a:t>Allow</a:t>
            </a:r>
            <a:r>
              <a:rPr lang="en-US" dirty="0">
                <a:solidFill>
                  <a:srgbClr val="F2EC00"/>
                </a:solidFill>
              </a:rPr>
              <a:t>  </a:t>
            </a:r>
            <a:r>
              <a:rPr lang="en-US" b="1" u="sng" dirty="0">
                <a:solidFill>
                  <a:srgbClr val="F2EC00"/>
                </a:solidFill>
              </a:rPr>
              <a:t>Entry</a:t>
            </a:r>
            <a:r>
              <a:rPr lang="en-US" dirty="0">
                <a:solidFill>
                  <a:schemeClr val="bg1"/>
                </a:solidFill>
              </a:rPr>
              <a:t> Into Our World</a:t>
            </a:r>
          </a:p>
          <a:p>
            <a:pPr>
              <a:spcBef>
                <a:spcPct val="50000"/>
              </a:spcBef>
              <a:buClr>
                <a:srgbClr val="FDAA03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chemeClr val="bg1"/>
                </a:solidFill>
              </a:rPr>
              <a:t> When We </a:t>
            </a:r>
            <a:r>
              <a:rPr lang="en-US" b="1" u="sng" dirty="0">
                <a:solidFill>
                  <a:srgbClr val="F2EC00"/>
                </a:solidFill>
              </a:rPr>
              <a:t>Reassure</a:t>
            </a:r>
            <a:r>
              <a:rPr lang="en-US" dirty="0">
                <a:solidFill>
                  <a:schemeClr val="bg1"/>
                </a:solidFill>
              </a:rPr>
              <a:t> Her Of Our Love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228600" y="4343400"/>
            <a:ext cx="8742961" cy="2238375"/>
            <a:chOff x="97124" y="4343400"/>
            <a:chExt cx="8742961" cy="2238375"/>
          </a:xfrm>
        </p:grpSpPr>
        <p:sp>
          <p:nvSpPr>
            <p:cNvPr id="8197" name="Text Box 1029"/>
            <p:cNvSpPr txBox="1">
              <a:spLocks noChangeArrowheads="1"/>
            </p:cNvSpPr>
            <p:nvPr/>
          </p:nvSpPr>
          <p:spPr bwMode="auto">
            <a:xfrm>
              <a:off x="2133600" y="4648200"/>
              <a:ext cx="44958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i="1" dirty="0">
                  <a:solidFill>
                    <a:schemeClr val="bg1"/>
                  </a:solidFill>
                  <a:latin typeface="Britannic Bold" pitchFamily="34" charset="0"/>
                </a:rPr>
                <a:t>She Feels Safest When She Knows That We </a:t>
              </a:r>
              <a:r>
                <a:rPr lang="en-US" sz="3200" b="1" i="1" dirty="0">
                  <a:solidFill>
                    <a:schemeClr val="bg1"/>
                  </a:solidFill>
                  <a:latin typeface="Britannic Bold" pitchFamily="34" charset="0"/>
                </a:rPr>
                <a:t>Value</a:t>
              </a:r>
              <a:r>
                <a:rPr lang="en-US" sz="3200" i="1" dirty="0">
                  <a:solidFill>
                    <a:schemeClr val="bg1"/>
                  </a:solidFill>
                  <a:latin typeface="Britannic Bold" pitchFamily="34" charset="0"/>
                </a:rPr>
                <a:t> Her Greatly!</a:t>
              </a:r>
            </a:p>
          </p:txBody>
        </p:sp>
        <p:pic>
          <p:nvPicPr>
            <p:cNvPr id="4098" name="Picture 2" descr="http://www.liquidmatrix.org/blog/wp-content/uploads/2008/05/treasur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553200" y="4343400"/>
              <a:ext cx="2286885" cy="2238375"/>
            </a:xfrm>
            <a:prstGeom prst="rect">
              <a:avLst/>
            </a:prstGeom>
            <a:noFill/>
          </p:spPr>
        </p:pic>
        <p:pic>
          <p:nvPicPr>
            <p:cNvPr id="4104" name="Picture 8" descr="http://www.mardigrasoutlet.com/_images/kt/DB1004-GL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24" y="4648200"/>
              <a:ext cx="2467092" cy="1810443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-27458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A01818"/>
              </a:gs>
              <a:gs pos="50000">
                <a:srgbClr val="FFFF00"/>
              </a:gs>
              <a:gs pos="100000">
                <a:srgbClr val="A01818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573503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A01818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00000"/>
            </a:gs>
            <a:gs pos="41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Mark\AppData\Local\Microsoft\Windows\Temporary Internet Files\Content.IE5\EETJG1MZ\MP9004093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367933" cy="54102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sz="5400" dirty="0">
                <a:solidFill>
                  <a:srgbClr val="000000"/>
                </a:solidFill>
                <a:latin typeface="Cooper Black" pitchFamily="18" charset="0"/>
              </a:rPr>
              <a:t>Supplying Her Needs</a:t>
            </a:r>
            <a:endParaRPr lang="en-US" sz="5400" dirty="0">
              <a:latin typeface="Cooper Black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667000"/>
            <a:ext cx="80010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Britannic Bold" pitchFamily="34" charset="0"/>
              </a:rPr>
              <a:t>Four Secrets To Making Her Feel Valued</a:t>
            </a:r>
          </a:p>
          <a:p>
            <a:pPr lvl="1">
              <a:buClr>
                <a:srgbClr val="C00000"/>
              </a:buClr>
              <a:buSzPct val="150000"/>
              <a:buFont typeface="Webdings" pitchFamily="18" charset="2"/>
              <a:buChar char="Ñ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Show her That her </a:t>
            </a:r>
            <a:r>
              <a:rPr lang="en-US" b="1" u="sng" dirty="0">
                <a:solidFill>
                  <a:srgbClr val="C00000"/>
                </a:solidFill>
              </a:rPr>
              <a:t>Happiness</a:t>
            </a:r>
            <a:r>
              <a:rPr lang="en-US" b="1" dirty="0">
                <a:solidFill>
                  <a:srgbClr val="000000"/>
                </a:solidFill>
              </a:rPr>
              <a:t>  is a </a:t>
            </a:r>
            <a:r>
              <a:rPr lang="en-US" b="1" dirty="0" smtClean="0">
                <a:solidFill>
                  <a:srgbClr val="000000"/>
                </a:solidFill>
              </a:rPr>
              <a:t>			     priority to </a:t>
            </a:r>
            <a:r>
              <a:rPr lang="en-US" b="1" dirty="0">
                <a:solidFill>
                  <a:srgbClr val="000000"/>
                </a:solidFill>
              </a:rPr>
              <a:t>you</a:t>
            </a:r>
          </a:p>
          <a:p>
            <a:pPr lvl="1">
              <a:buClr>
                <a:srgbClr val="C00000"/>
              </a:buClr>
              <a:buSzPct val="150000"/>
              <a:buFont typeface="Webdings" pitchFamily="18" charset="2"/>
              <a:buChar char="Ñ"/>
            </a:pPr>
            <a:r>
              <a:rPr lang="en-US" b="1" dirty="0">
                <a:solidFill>
                  <a:srgbClr val="000000"/>
                </a:solidFill>
              </a:rPr>
              <a:t> Show </a:t>
            </a:r>
            <a:r>
              <a:rPr lang="en-US" b="1" u="sng" dirty="0">
                <a:solidFill>
                  <a:srgbClr val="C00000"/>
                </a:solidFill>
              </a:rPr>
              <a:t>Interest</a:t>
            </a:r>
            <a:r>
              <a:rPr lang="en-US" b="1" dirty="0">
                <a:solidFill>
                  <a:srgbClr val="000000"/>
                </a:solidFill>
              </a:rPr>
              <a:t> in her life</a:t>
            </a:r>
          </a:p>
          <a:p>
            <a:pPr lvl="1">
              <a:buClr>
                <a:srgbClr val="C00000"/>
              </a:buClr>
              <a:buSzPct val="150000"/>
              <a:buFont typeface="Webdings" pitchFamily="18" charset="2"/>
              <a:buChar char="Ñ"/>
            </a:pPr>
            <a:r>
              <a:rPr lang="en-US" b="1" dirty="0">
                <a:solidFill>
                  <a:srgbClr val="000000"/>
                </a:solidFill>
              </a:rPr>
              <a:t> Show her you </a:t>
            </a:r>
            <a:r>
              <a:rPr lang="en-US" b="1" dirty="0"/>
              <a:t>Need</a:t>
            </a:r>
            <a:r>
              <a:rPr lang="en-US" b="1" dirty="0">
                <a:solidFill>
                  <a:srgbClr val="D4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her and value her </a:t>
            </a:r>
            <a:r>
              <a:rPr lang="en-US" b="1" u="sng" dirty="0">
                <a:solidFill>
                  <a:srgbClr val="C00000"/>
                </a:solidFill>
              </a:rPr>
              <a:t>Input</a:t>
            </a:r>
            <a:endParaRPr lang="en-US" b="1" dirty="0">
              <a:solidFill>
                <a:srgbClr val="C00000"/>
              </a:solidFill>
            </a:endParaRPr>
          </a:p>
          <a:p>
            <a:pPr lvl="1">
              <a:buClr>
                <a:srgbClr val="C00000"/>
              </a:buClr>
              <a:buSzPct val="150000"/>
              <a:buFont typeface="Webdings" pitchFamily="18" charset="2"/>
              <a:buChar char="Ñ"/>
            </a:pPr>
            <a:r>
              <a:rPr lang="en-US" b="1" dirty="0">
                <a:solidFill>
                  <a:srgbClr val="000000"/>
                </a:solidFill>
              </a:rPr>
              <a:t> Show her that you don’t </a:t>
            </a:r>
            <a:r>
              <a:rPr lang="en-US" b="1" dirty="0"/>
              <a:t>Take her for 		    Granted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0" y="13716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4400" dirty="0">
                <a:latin typeface="Algerian" pitchFamily="82" charset="0"/>
              </a:rPr>
              <a:t> </a:t>
            </a:r>
            <a:r>
              <a:rPr lang="en-US" sz="3600" b="1" dirty="0" smtClean="0">
                <a:latin typeface="Comic Sans MS"/>
                <a:cs typeface="Comic Sans MS"/>
              </a:rPr>
              <a:t>How To Make Her Feel Valued</a:t>
            </a:r>
            <a:endParaRPr lang="en-US" b="1" u="sng" dirty="0">
              <a:solidFill>
                <a:srgbClr val="D4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bldLvl="2" autoUpdateAnimBg="0"/>
      <p:bldP spid="5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0015"/>
            </a:gs>
            <a:gs pos="20000">
              <a:srgbClr val="A50021"/>
            </a:gs>
            <a:gs pos="51000">
              <a:srgbClr val="FF5D7C"/>
            </a:gs>
            <a:gs pos="71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8382000" cy="3505200"/>
          </a:xfrm>
        </p:spPr>
        <p:txBody>
          <a:bodyPr/>
          <a:lstStyle/>
          <a:p>
            <a:r>
              <a:rPr lang="en-US" sz="6600" b="1" spc="300" dirty="0">
                <a:solidFill>
                  <a:srgbClr val="FFFF99"/>
                </a:solidFill>
                <a:effectLst>
                  <a:glow rad="228600">
                    <a:srgbClr val="A01818">
                      <a:alpha val="75000"/>
                    </a:srgbClr>
                  </a:glow>
                </a:effectLst>
                <a:latin typeface="Imprint MT Shadow"/>
                <a:cs typeface="Imprint MT Shadow"/>
              </a:rPr>
              <a:t>Demonstrate With Actions And Express With Words</a:t>
            </a:r>
          </a:p>
        </p:txBody>
      </p:sp>
      <p:pic>
        <p:nvPicPr>
          <p:cNvPr id="2050" name="Picture 2" descr="http://parkcountylibrary.org/wp-content/uploads/2009/05/lov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724400"/>
            <a:ext cx="2009775" cy="200398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http://www.petalia.org/Inspiration/Onthe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4953000"/>
            <a:ext cx="2496375" cy="190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6" name="Picture 8" descr="http://www.petalia.org/Songs/kima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69" y="4953000"/>
            <a:ext cx="2558285" cy="1905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212</Words>
  <Application>Microsoft Macintosh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What Does She Want From Me Anyway?</vt:lpstr>
      <vt:lpstr>What Does She Want?</vt:lpstr>
      <vt:lpstr>What Does She Need?</vt:lpstr>
      <vt:lpstr>PowerPoint Presentation</vt:lpstr>
      <vt:lpstr>What Makes Her Feel Safe ?</vt:lpstr>
      <vt:lpstr>What Makes Her Feel Safe ?</vt:lpstr>
      <vt:lpstr>Supplying Her Needs</vt:lpstr>
      <vt:lpstr>Demonstrate With Actions And Express With Words</vt:lpstr>
      <vt:lpstr>Supplying Her Needs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She/He Want</dc:title>
  <dc:creator>Mark Broyles</dc:creator>
  <cp:lastModifiedBy>Mark Broyles</cp:lastModifiedBy>
  <cp:revision>80</cp:revision>
  <cp:lastPrinted>2014-07-12T12:03:03Z</cp:lastPrinted>
  <dcterms:created xsi:type="dcterms:W3CDTF">2005-05-03T13:40:13Z</dcterms:created>
  <dcterms:modified xsi:type="dcterms:W3CDTF">2017-01-17T02:42:29Z</dcterms:modified>
</cp:coreProperties>
</file>