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7" r:id="rId1"/>
  </p:sldMasterIdLst>
  <p:sldIdLst>
    <p:sldId id="267" r:id="rId2"/>
    <p:sldId id="256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8" r:id="rId11"/>
  </p:sldIdLst>
  <p:sldSz cx="9144000" cy="6858000" type="screen4x3"/>
  <p:notesSz cx="6858000" cy="9144000"/>
  <p:embeddedFontLst>
    <p:embeddedFont>
      <p:font typeface="Imprint MT Shadow" panose="04020605060303030202" pitchFamily="82" charset="0"/>
      <p:regular r:id="rId12"/>
    </p:embeddedFont>
    <p:embeddedFont>
      <p:font typeface="Arial Rounded MT Bold" panose="020F0704030504030204" pitchFamily="34" charset="0"/>
      <p:regular r:id="rId13"/>
    </p:embeddedFont>
    <p:embeddedFont>
      <p:font typeface="Monotype Corsiva" panose="03010101010201010101" pitchFamily="66" charset="0"/>
      <p:italic r:id="rId14"/>
    </p:embeddedFont>
    <p:embeddedFont>
      <p:font typeface="Webdings" panose="05030102010509060703" pitchFamily="18" charset="2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B2BA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50" d="100"/>
          <a:sy n="50" d="100"/>
        </p:scale>
        <p:origin x="42" y="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8FA42-5DD1-4FD9-9C2D-BA42292B0B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6E89B-FA55-4B6C-A85D-E9DD7184EF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E7CE-565B-44E0-B522-4F8B9E04E0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DDCBF-F41E-4B18-BBFA-A345B62A63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5A511-C776-4123-BEC9-6A6CBC6940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30A2A-99A1-42C3-9AF2-F2C521695E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D893-8CF1-4BA8-BF45-CFD93844E4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8A750-B7B7-44C4-AF80-61FCE07191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9036D-27D1-46F9-80C8-2297576041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33C7-80EB-462F-80AB-BB2EA7C4D9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57CA4-4A03-4143-9B29-455FBEBB32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49449-76A9-4FB7-AB3B-3AD91BB2EF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5374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8971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lding han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9848" cy="5410200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5334000"/>
            <a:ext cx="8763000" cy="1295400"/>
          </a:xfrm>
        </p:spPr>
        <p:txBody>
          <a:bodyPr>
            <a:noAutofit/>
          </a:bodyPr>
          <a:lstStyle/>
          <a:p>
            <a:pPr algn="ctr"/>
            <a:r>
              <a:rPr lang="en-US" sz="5400" b="0" dirty="0">
                <a:latin typeface="Imprint MT Shadow" pitchFamily="82" charset="0"/>
              </a:rPr>
              <a:t>What Every Marriage Needs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Imprint MT Shadow" pitchFamily="82" charset="0"/>
              </a:rPr>
              <a:t>What Every Marriage Needs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6965950" cy="50292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40000"/>
              </a:spcBef>
              <a:buClr>
                <a:srgbClr val="990033"/>
              </a:buClr>
              <a:buFont typeface="Webdings" pitchFamily="18" charset="2"/>
              <a:buChar char="Y"/>
            </a:pPr>
            <a:r>
              <a:rPr lang="en-US" sz="3600" b="1" dirty="0">
                <a:latin typeface="Times New Roman" charset="0"/>
              </a:rPr>
              <a:t> </a:t>
            </a:r>
            <a:r>
              <a:rPr lang="en-US" sz="4000" b="1" dirty="0">
                <a:latin typeface="Times New Roman" charset="0"/>
              </a:rPr>
              <a:t>What Is The Goal Of 	Marriage?  What Is Its 	Main Purpose?</a:t>
            </a:r>
          </a:p>
          <a:p>
            <a:pPr lvl="1">
              <a:lnSpc>
                <a:spcPct val="90000"/>
              </a:lnSpc>
              <a:spcBef>
                <a:spcPct val="40000"/>
              </a:spcBef>
              <a:buClr>
                <a:srgbClr val="F8B2BA"/>
              </a:buClr>
              <a:buFont typeface="Webdings" pitchFamily="18" charset="2"/>
              <a:buChar char="Y"/>
            </a:pPr>
            <a:r>
              <a:rPr lang="en-US" sz="3600" b="1" dirty="0">
                <a:latin typeface="Times New Roman" charset="0"/>
              </a:rPr>
              <a:t> To Glorify God!</a:t>
            </a:r>
          </a:p>
          <a:p>
            <a:pPr>
              <a:lnSpc>
                <a:spcPct val="90000"/>
              </a:lnSpc>
              <a:spcBef>
                <a:spcPct val="40000"/>
              </a:spcBef>
              <a:buClr>
                <a:srgbClr val="990033"/>
              </a:buClr>
              <a:buFont typeface="Webdings" pitchFamily="18" charset="2"/>
              <a:buChar char="Y"/>
            </a:pPr>
            <a:r>
              <a:rPr lang="en-US" sz="4000" b="1" dirty="0">
                <a:latin typeface="Times New Roman" charset="0"/>
              </a:rPr>
              <a:t> What Is In It For Me?  </a:t>
            </a:r>
          </a:p>
          <a:p>
            <a:pPr lvl="1">
              <a:lnSpc>
                <a:spcPct val="90000"/>
              </a:lnSpc>
              <a:spcBef>
                <a:spcPct val="40000"/>
              </a:spcBef>
              <a:buClr>
                <a:srgbClr val="F8B2BA"/>
              </a:buClr>
              <a:buFont typeface="Webdings" pitchFamily="18" charset="2"/>
              <a:buChar char="Y"/>
            </a:pPr>
            <a:r>
              <a:rPr lang="en-US" sz="3600" b="1" dirty="0">
                <a:latin typeface="Times New Roman" charset="0"/>
              </a:rPr>
              <a:t> Happiness Is Not The Goal</a:t>
            </a:r>
          </a:p>
          <a:p>
            <a:pPr lvl="1">
              <a:lnSpc>
                <a:spcPct val="90000"/>
              </a:lnSpc>
              <a:spcBef>
                <a:spcPct val="40000"/>
              </a:spcBef>
              <a:buClr>
                <a:srgbClr val="F8B2BA"/>
              </a:buClr>
              <a:buFont typeface="Webdings" pitchFamily="18" charset="2"/>
              <a:buChar char="Y"/>
            </a:pPr>
            <a:r>
              <a:rPr lang="en-US" sz="3600" b="1" dirty="0">
                <a:latin typeface="Times New Roman" charset="0"/>
              </a:rPr>
              <a:t> Holiness Is The Goal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bldLvl="2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idx="1"/>
          </p:nvPr>
        </p:nvSpPr>
        <p:spPr>
          <a:xfrm>
            <a:off x="196850" y="1143000"/>
            <a:ext cx="4451350" cy="5257800"/>
          </a:xfrm>
        </p:spPr>
        <p:txBody>
          <a:bodyPr>
            <a:normAutofit/>
          </a:bodyPr>
          <a:lstStyle/>
          <a:p>
            <a:pPr algn="ctr">
              <a:buClr>
                <a:srgbClr val="990033"/>
              </a:buClr>
              <a:buFont typeface="Webdings" pitchFamily="18" charset="2"/>
              <a:buNone/>
            </a:pPr>
            <a:r>
              <a:rPr lang="en-US" sz="3600" b="1" dirty="0">
                <a:latin typeface="Times New Roman" charset="0"/>
              </a:rPr>
              <a:t> </a:t>
            </a:r>
            <a:r>
              <a:rPr lang="en-US" sz="4800" dirty="0">
                <a:latin typeface="Arial Rounded MT Bold"/>
                <a:cs typeface="Arial Rounded MT Bold"/>
              </a:rPr>
              <a:t>Marriage Teaches Us About God - - And About Our Relationship With Him!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173" t="13560" r="2889" b="3148"/>
          <a:stretch/>
        </p:blipFill>
        <p:spPr>
          <a:xfrm>
            <a:off x="4114800" y="85042"/>
            <a:ext cx="4925428" cy="6620557"/>
          </a:xfrm>
          <a:prstGeom prst="rect">
            <a:avLst/>
          </a:prstGeom>
          <a:effectLst>
            <a:softEdge rad="698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latin typeface="Monotype Corsiva"/>
                <a:cs typeface="Monotype Corsiva"/>
              </a:rPr>
              <a:t>What Marriage Teaches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96850" y="1600200"/>
            <a:ext cx="6965950" cy="4800600"/>
          </a:xfrm>
        </p:spPr>
        <p:txBody>
          <a:bodyPr/>
          <a:lstStyle/>
          <a:p>
            <a:pPr>
              <a:buClr>
                <a:srgbClr val="990033"/>
              </a:buClr>
              <a:buFont typeface="Webdings" pitchFamily="18" charset="2"/>
              <a:buChar char="Y"/>
            </a:pPr>
            <a:r>
              <a:rPr lang="en-US" sz="3600" b="1" dirty="0">
                <a:latin typeface="Times New Roman" charset="0"/>
              </a:rPr>
              <a:t> </a:t>
            </a:r>
            <a:r>
              <a:rPr lang="en-US" sz="4000" b="1" dirty="0">
                <a:latin typeface="Times New Roman" charset="0"/>
              </a:rPr>
              <a:t>Marriage Teaches Us </a:t>
            </a:r>
            <a:r>
              <a:rPr lang="en-US" sz="4000" b="1" u="sng" dirty="0">
                <a:solidFill>
                  <a:srgbClr val="F8B2BA"/>
                </a:solidFill>
                <a:latin typeface="Times New Roman" charset="0"/>
              </a:rPr>
              <a:t>To</a:t>
            </a:r>
            <a:r>
              <a:rPr lang="en-US" sz="4000" b="1" dirty="0">
                <a:solidFill>
                  <a:srgbClr val="F8B2BA"/>
                </a:solidFill>
                <a:latin typeface="Times New Roman" charset="0"/>
              </a:rPr>
              <a:t> 	</a:t>
            </a:r>
            <a:r>
              <a:rPr lang="en-US" sz="4000" b="1" u="sng" dirty="0">
                <a:solidFill>
                  <a:srgbClr val="F8B2BA"/>
                </a:solidFill>
                <a:latin typeface="Times New Roman" charset="0"/>
              </a:rPr>
              <a:t>Forgive</a:t>
            </a:r>
            <a:r>
              <a:rPr lang="en-US" sz="4000" b="1" dirty="0">
                <a:latin typeface="Times New Roman" charset="0"/>
              </a:rPr>
              <a:t>!</a:t>
            </a:r>
          </a:p>
          <a:p>
            <a:pPr lvl="1">
              <a:spcBef>
                <a:spcPct val="50000"/>
              </a:spcBef>
              <a:buClr>
                <a:srgbClr val="F8B2BA"/>
              </a:buClr>
              <a:buFont typeface="Webdings" pitchFamily="18" charset="2"/>
              <a:buChar char="Y"/>
            </a:pPr>
            <a:r>
              <a:rPr lang="en-US" sz="3600" b="1" dirty="0">
                <a:latin typeface="Times New Roman" charset="0"/>
              </a:rPr>
              <a:t> Marriage Is The Union Of 			Two </a:t>
            </a:r>
            <a:r>
              <a:rPr lang="en-US" sz="3600" b="1" u="sng" dirty="0">
                <a:solidFill>
                  <a:srgbClr val="F8B2BA"/>
                </a:solidFill>
                <a:latin typeface="Times New Roman" charset="0"/>
              </a:rPr>
              <a:t>Sinful</a:t>
            </a:r>
            <a:r>
              <a:rPr lang="en-US" sz="3600" b="1" dirty="0">
                <a:solidFill>
                  <a:srgbClr val="F8B2BA"/>
                </a:solidFill>
                <a:latin typeface="Times New Roman" charset="0"/>
              </a:rPr>
              <a:t> </a:t>
            </a:r>
            <a:r>
              <a:rPr lang="en-US" sz="3600" b="1" u="sng" dirty="0">
                <a:solidFill>
                  <a:srgbClr val="F8B2BA"/>
                </a:solidFill>
                <a:latin typeface="Times New Roman" charset="0"/>
              </a:rPr>
              <a:t>People</a:t>
            </a:r>
            <a:r>
              <a:rPr lang="en-US" sz="3600" b="1" dirty="0">
                <a:latin typeface="Times New Roman" charset="0"/>
              </a:rPr>
              <a:t>.</a:t>
            </a:r>
          </a:p>
          <a:p>
            <a:pPr lvl="1">
              <a:spcBef>
                <a:spcPct val="50000"/>
              </a:spcBef>
              <a:buClr>
                <a:srgbClr val="F8B2BA"/>
              </a:buClr>
              <a:buFont typeface="Webdings" pitchFamily="18" charset="2"/>
              <a:buChar char="Y"/>
            </a:pPr>
            <a:r>
              <a:rPr lang="en-US" sz="3600" b="1" dirty="0">
                <a:latin typeface="Times New Roman" charset="0"/>
              </a:rPr>
              <a:t> Sinful People </a:t>
            </a:r>
            <a:r>
              <a:rPr lang="en-US" sz="3600" b="1" u="sng" dirty="0">
                <a:solidFill>
                  <a:srgbClr val="F8B2BA"/>
                </a:solidFill>
                <a:latin typeface="Times New Roman" charset="0"/>
              </a:rPr>
              <a:t>Wound</a:t>
            </a:r>
            <a:r>
              <a:rPr lang="en-US" sz="3600" b="1" dirty="0">
                <a:latin typeface="Times New Roman" charset="0"/>
              </a:rPr>
              <a:t> Each 	 		Other.</a:t>
            </a:r>
          </a:p>
        </p:txBody>
      </p:sp>
      <p:pic>
        <p:nvPicPr>
          <p:cNvPr id="7" name="Picture 6" descr="argu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2667000"/>
            <a:ext cx="5858856" cy="3900324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uiExpand="1" build="p" bldLvl="2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457200"/>
            <a:ext cx="8382000" cy="2819400"/>
          </a:xfrm>
        </p:spPr>
        <p:txBody>
          <a:bodyPr/>
          <a:lstStyle/>
          <a:p>
            <a:pPr marL="0" indent="0">
              <a:buClr>
                <a:srgbClr val="990033"/>
              </a:buClr>
              <a:buFont typeface="Webdings" pitchFamily="18" charset="2"/>
              <a:buNone/>
            </a:pPr>
            <a:r>
              <a:rPr lang="en-US" sz="5400" dirty="0">
                <a:latin typeface="Arial Rounded MT Bold"/>
                <a:cs typeface="Arial Rounded MT Bold"/>
              </a:rPr>
              <a:t>One Of The Primary Goals Of Marriage Must Be To Forgive…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09600" y="4572000"/>
            <a:ext cx="8153400" cy="1905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Clr>
                <a:srgbClr val="990033"/>
              </a:buClr>
              <a:buFont typeface="Webdings" pitchFamily="18" charset="2"/>
              <a:buNone/>
            </a:pPr>
            <a:r>
              <a:rPr lang="en-US" sz="5400" dirty="0">
                <a:solidFill>
                  <a:srgbClr val="FFFF00"/>
                </a:solidFill>
                <a:latin typeface="Arial Rounded MT Bold"/>
                <a:cs typeface="Arial Rounded MT Bold"/>
              </a:rPr>
              <a:t>The Problem Is That Forgiveness Is Difficult!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0" dirty="0">
                <a:latin typeface="Monotype Corsiva"/>
                <a:cs typeface="Monotype Corsiva"/>
              </a:rPr>
              <a:t>Forgiving Like God Forgives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077200" cy="4724400"/>
          </a:xfrm>
        </p:spPr>
        <p:txBody>
          <a:bodyPr>
            <a:normAutofit/>
          </a:bodyPr>
          <a:lstStyle/>
          <a:p>
            <a:pPr>
              <a:buClr>
                <a:srgbClr val="990033"/>
              </a:buClr>
              <a:buSzPct val="125000"/>
              <a:buFont typeface="Webdings" pitchFamily="18" charset="2"/>
              <a:buChar char="Y"/>
            </a:pPr>
            <a:r>
              <a:rPr lang="en-US" dirty="0"/>
              <a:t> </a:t>
            </a:r>
            <a:r>
              <a:rPr lang="en-US" sz="4000" b="1" dirty="0">
                <a:latin typeface="Times New Roman" charset="0"/>
              </a:rPr>
              <a:t>Forgiveness Is A </a:t>
            </a:r>
            <a:r>
              <a:rPr lang="en-US" sz="4000" b="1" u="sng" dirty="0">
                <a:solidFill>
                  <a:srgbClr val="F8B2BA"/>
                </a:solidFill>
                <a:latin typeface="Times New Roman" charset="0"/>
              </a:rPr>
              <a:t>Matter</a:t>
            </a:r>
            <a:r>
              <a:rPr lang="en-US" sz="4000" b="1" dirty="0">
                <a:latin typeface="Times New Roman" charset="0"/>
              </a:rPr>
              <a:t>  Of  	</a:t>
            </a:r>
            <a:r>
              <a:rPr lang="en-US" sz="4000" b="1" u="sng" dirty="0">
                <a:solidFill>
                  <a:srgbClr val="F8B2BA"/>
                </a:solidFill>
                <a:latin typeface="Times New Roman" charset="0"/>
              </a:rPr>
              <a:t>Choice</a:t>
            </a:r>
            <a:endParaRPr lang="en-US" sz="3600" b="1" dirty="0">
              <a:solidFill>
                <a:srgbClr val="F8B2BA"/>
              </a:solidFill>
              <a:latin typeface="Times New Roman" charset="0"/>
            </a:endParaRPr>
          </a:p>
          <a:p>
            <a:pPr marL="796925" lvl="2" indent="-349250">
              <a:spcBef>
                <a:spcPts val="1800"/>
              </a:spcBef>
              <a:buClr>
                <a:srgbClr val="F8B2BA"/>
              </a:buClr>
              <a:buSzPct val="125000"/>
              <a:buFont typeface="Wingdings" charset="2"/>
              <a:buChar char="§"/>
              <a:tabLst>
                <a:tab pos="846138" algn="l"/>
              </a:tabLst>
            </a:pPr>
            <a:r>
              <a:rPr lang="en-US" sz="3600" b="1" dirty="0">
                <a:latin typeface="Times New Roman" charset="0"/>
              </a:rPr>
              <a:t>Don’t confuse your feelings with your will</a:t>
            </a:r>
          </a:p>
          <a:p>
            <a:pPr lvl="1">
              <a:spcBef>
                <a:spcPts val="1800"/>
              </a:spcBef>
              <a:buClr>
                <a:srgbClr val="F8B2BA"/>
              </a:buClr>
              <a:buSzPct val="125000"/>
              <a:buFont typeface="Wingdings" pitchFamily="2" charset="2"/>
              <a:buChar char="§"/>
            </a:pPr>
            <a:r>
              <a:rPr lang="en-US" sz="3600" b="1" dirty="0">
                <a:latin typeface="Times New Roman" charset="0"/>
                <a:cs typeface="Times New Roman" charset="0"/>
              </a:rPr>
              <a:t> You can’t allow your feelings to 		control you.</a:t>
            </a:r>
          </a:p>
          <a:p>
            <a:pPr lvl="2">
              <a:spcBef>
                <a:spcPct val="50000"/>
              </a:spcBef>
              <a:buClr>
                <a:schemeClr val="accent4">
                  <a:lumMod val="40000"/>
                  <a:lumOff val="60000"/>
                </a:schemeClr>
              </a:buClr>
              <a:buSzPct val="125000"/>
            </a:pPr>
            <a:r>
              <a:rPr lang="en-US" sz="3200" b="1" dirty="0">
                <a:latin typeface="Times New Roman" charset="0"/>
                <a:cs typeface="Times New Roman" charset="0"/>
              </a:rPr>
              <a:t> Proverbs 14:12; Proverbs 28:26</a:t>
            </a:r>
            <a:endParaRPr lang="en-US" sz="3200" b="1" dirty="0">
              <a:latin typeface="Times New Roman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uiExpand="1" build="p" bldLvl="2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0" dirty="0">
                <a:latin typeface="Monotype Corsiva"/>
                <a:cs typeface="Monotype Corsiva"/>
              </a:rPr>
              <a:t>Forgiving Like God Forgives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96850" y="1828800"/>
            <a:ext cx="7423150" cy="4267200"/>
          </a:xfrm>
        </p:spPr>
        <p:txBody>
          <a:bodyPr/>
          <a:lstStyle/>
          <a:p>
            <a:pPr>
              <a:buClr>
                <a:srgbClr val="990033"/>
              </a:buClr>
              <a:buSzPct val="125000"/>
              <a:buFont typeface="Webdings" pitchFamily="18" charset="2"/>
              <a:buChar char="Y"/>
            </a:pPr>
            <a:r>
              <a:rPr lang="en-US" dirty="0"/>
              <a:t> </a:t>
            </a:r>
            <a:r>
              <a:rPr lang="en-US" sz="4000" b="1" dirty="0">
                <a:latin typeface="Times New Roman" charset="0"/>
              </a:rPr>
              <a:t>Don’t </a:t>
            </a:r>
            <a:r>
              <a:rPr lang="en-US" sz="4000" b="1" u="sng" dirty="0">
                <a:solidFill>
                  <a:srgbClr val="F8B2BA"/>
                </a:solidFill>
                <a:latin typeface="Times New Roman" charset="0"/>
              </a:rPr>
              <a:t>Live</a:t>
            </a:r>
            <a:r>
              <a:rPr lang="en-US" sz="4000" b="1" dirty="0">
                <a:latin typeface="Times New Roman" charset="0"/>
              </a:rPr>
              <a:t> In The </a:t>
            </a:r>
            <a:r>
              <a:rPr lang="en-US" sz="4000" b="1" u="sng" dirty="0">
                <a:solidFill>
                  <a:srgbClr val="F8B2BA"/>
                </a:solidFill>
                <a:latin typeface="Times New Roman" charset="0"/>
              </a:rPr>
              <a:t>Past</a:t>
            </a:r>
            <a:endParaRPr lang="en-US" sz="4000" b="1" dirty="0">
              <a:solidFill>
                <a:srgbClr val="F8B2BA"/>
              </a:solidFill>
              <a:latin typeface="Times New Roman" charset="0"/>
            </a:endParaRPr>
          </a:p>
          <a:p>
            <a:pPr lvl="1">
              <a:spcBef>
                <a:spcPct val="50000"/>
              </a:spcBef>
              <a:buClr>
                <a:srgbClr val="F8B2BA"/>
              </a:buClr>
              <a:buSzPct val="125000"/>
              <a:buFont typeface="Wingdings" pitchFamily="2" charset="2"/>
              <a:buChar char="§"/>
            </a:pPr>
            <a:r>
              <a:rPr lang="en-US" sz="3600" b="1" dirty="0">
                <a:latin typeface="Times New Roman" charset="0"/>
              </a:rPr>
              <a:t> You Can’t Focus On The 		Past And The Present 	Simultaneously</a:t>
            </a:r>
          </a:p>
          <a:p>
            <a:pPr lvl="2">
              <a:spcBef>
                <a:spcPct val="50000"/>
              </a:spcBef>
              <a:buClr>
                <a:schemeClr val="accent4">
                  <a:lumMod val="40000"/>
                  <a:lumOff val="60000"/>
                </a:schemeClr>
              </a:buClr>
              <a:buSzPct val="125000"/>
            </a:pPr>
            <a:r>
              <a:rPr lang="en-US" sz="3200" b="1" dirty="0">
                <a:latin typeface="Times New Roman" charset="0"/>
              </a:rPr>
              <a:t> Philippians 3:13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bldLvl="2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96850" y="1981200"/>
            <a:ext cx="7423150" cy="4114800"/>
          </a:xfrm>
        </p:spPr>
        <p:txBody>
          <a:bodyPr/>
          <a:lstStyle/>
          <a:p>
            <a:pPr>
              <a:buClr>
                <a:srgbClr val="990033"/>
              </a:buClr>
              <a:buSzPct val="125000"/>
              <a:buFont typeface="Webdings" pitchFamily="18" charset="2"/>
              <a:buChar char="Y"/>
            </a:pPr>
            <a:r>
              <a:rPr lang="en-US" sz="4000" b="1" dirty="0">
                <a:latin typeface="Times New Roman" charset="0"/>
              </a:rPr>
              <a:t> Forgiveness </a:t>
            </a:r>
            <a:r>
              <a:rPr lang="en-US" sz="4000" b="1" u="sng" dirty="0">
                <a:solidFill>
                  <a:srgbClr val="F8B2BA"/>
                </a:solidFill>
                <a:latin typeface="Times New Roman" charset="0"/>
              </a:rPr>
              <a:t>Will</a:t>
            </a:r>
            <a:r>
              <a:rPr lang="en-US" sz="4000" b="1" dirty="0">
                <a:solidFill>
                  <a:srgbClr val="F8B2BA"/>
                </a:solidFill>
                <a:latin typeface="Times New Roman" charset="0"/>
              </a:rPr>
              <a:t> </a:t>
            </a:r>
            <a:r>
              <a:rPr lang="en-US" sz="4000" b="1" u="sng" dirty="0">
                <a:solidFill>
                  <a:srgbClr val="F8B2BA"/>
                </a:solidFill>
                <a:latin typeface="Times New Roman" charset="0"/>
              </a:rPr>
              <a:t>Cost</a:t>
            </a:r>
            <a:r>
              <a:rPr lang="en-US" sz="4000" b="1" dirty="0">
                <a:solidFill>
                  <a:srgbClr val="F8B2BA"/>
                </a:solidFill>
                <a:latin typeface="Times New Roman" charset="0"/>
              </a:rPr>
              <a:t> </a:t>
            </a:r>
            <a:r>
              <a:rPr lang="en-US" sz="4000" b="1" dirty="0">
                <a:latin typeface="Times New Roman" charset="0"/>
              </a:rPr>
              <a:t>You</a:t>
            </a:r>
          </a:p>
          <a:p>
            <a:pPr lvl="1">
              <a:spcBef>
                <a:spcPct val="50000"/>
              </a:spcBef>
              <a:buClr>
                <a:srgbClr val="F8B2BA"/>
              </a:buClr>
              <a:buSzPct val="125000"/>
              <a:buFont typeface="Wingdings" pitchFamily="2" charset="2"/>
              <a:buChar char="§"/>
            </a:pPr>
            <a:r>
              <a:rPr lang="en-US" sz="3600" b="1" dirty="0">
                <a:latin typeface="Times New Roman" charset="0"/>
              </a:rPr>
              <a:t> It Costs Jesus His Life</a:t>
            </a:r>
          </a:p>
          <a:p>
            <a:pPr lvl="2">
              <a:spcBef>
                <a:spcPct val="50000"/>
              </a:spcBef>
              <a:buClr>
                <a:schemeClr val="bg2"/>
              </a:buClr>
              <a:buSzPct val="125000"/>
            </a:pPr>
            <a:r>
              <a:rPr lang="en-US" sz="3200" b="1" dirty="0">
                <a:latin typeface="Times New Roman" charset="0"/>
              </a:rPr>
              <a:t> Matthew 20:28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0" dirty="0">
                <a:latin typeface="Monotype Corsiva"/>
                <a:cs typeface="Monotype Corsiva"/>
              </a:rPr>
              <a:t>Forgiving Like God Forgives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bldLvl="2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1414</TotalTime>
  <Words>101</Words>
  <Application>Microsoft Office PowerPoint</Application>
  <PresentationFormat>On-screen Show (4:3)</PresentationFormat>
  <Paragraphs>27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Imprint MT Shadow</vt:lpstr>
      <vt:lpstr>Arial</vt:lpstr>
      <vt:lpstr>Times New Roman</vt:lpstr>
      <vt:lpstr>Wingdings</vt:lpstr>
      <vt:lpstr>Arial Rounded MT Bold</vt:lpstr>
      <vt:lpstr>Monotype Corsiva</vt:lpstr>
      <vt:lpstr>Webdings</vt:lpstr>
      <vt:lpstr>Calibri</vt:lpstr>
      <vt:lpstr>Office Theme</vt:lpstr>
      <vt:lpstr>PowerPoint Presentation</vt:lpstr>
      <vt:lpstr>What Every Marriage Needs</vt:lpstr>
      <vt:lpstr>What Every Marriage Needs</vt:lpstr>
      <vt:lpstr>PowerPoint Presentation</vt:lpstr>
      <vt:lpstr>What Marriage Teaches</vt:lpstr>
      <vt:lpstr>PowerPoint Presentation</vt:lpstr>
      <vt:lpstr>Forgiving Like God Forgives</vt:lpstr>
      <vt:lpstr>Forgiving Like God Forgives</vt:lpstr>
      <vt:lpstr>Forgiving Like God Forgives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Broyles</dc:creator>
  <cp:lastModifiedBy>Judy Broyles</cp:lastModifiedBy>
  <cp:revision>29</cp:revision>
  <dcterms:created xsi:type="dcterms:W3CDTF">2005-09-20T19:21:24Z</dcterms:created>
  <dcterms:modified xsi:type="dcterms:W3CDTF">2017-01-19T05:56:04Z</dcterms:modified>
</cp:coreProperties>
</file>