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88" autoAdjust="0"/>
  </p:normalViewPr>
  <p:slideViewPr>
    <p:cSldViewPr snapToGrid="0" snapToObjects="1" showGuides="1">
      <p:cViewPr varScale="1">
        <p:scale>
          <a:sx n="103" d="100"/>
          <a:sy n="103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ular Callout 21"/>
          <p:cNvSpPr/>
          <p:nvPr/>
        </p:nvSpPr>
        <p:spPr>
          <a:xfrm>
            <a:off x="695740" y="2238587"/>
            <a:ext cx="8158616" cy="4385286"/>
          </a:xfrm>
          <a:prstGeom prst="wedgeRectCallout">
            <a:avLst>
              <a:gd name="adj1" fmla="val -37612"/>
              <a:gd name="adj2" fmla="val -60724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282834" y="2645447"/>
            <a:ext cx="2333182" cy="3708963"/>
          </a:xfrm>
          <a:prstGeom prst="rect">
            <a:avLst/>
          </a:prstGeom>
          <a:solidFill>
            <a:schemeClr val="tx1"/>
          </a:solidFill>
          <a:ln w="127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645456" y="2646079"/>
            <a:ext cx="2333182" cy="3708963"/>
          </a:xfrm>
          <a:prstGeom prst="rect">
            <a:avLst/>
          </a:prstGeom>
          <a:solidFill>
            <a:schemeClr val="tx1"/>
          </a:solidFill>
          <a:ln w="127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011590" y="2646079"/>
            <a:ext cx="2333182" cy="3708963"/>
          </a:xfrm>
          <a:prstGeom prst="rect">
            <a:avLst/>
          </a:prstGeom>
          <a:solidFill>
            <a:schemeClr val="tx1"/>
          </a:solidFill>
          <a:ln w="12700" cmpd="sng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lded Corner 12"/>
          <p:cNvSpPr/>
          <p:nvPr/>
        </p:nvSpPr>
        <p:spPr>
          <a:xfrm>
            <a:off x="1011590" y="2646079"/>
            <a:ext cx="2333182" cy="851382"/>
          </a:xfrm>
          <a:prstGeom prst="foldedCorner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82312" y="114511"/>
            <a:ext cx="9005624" cy="986235"/>
            <a:chOff x="0" y="32205"/>
            <a:chExt cx="9144000" cy="986235"/>
          </a:xfrm>
        </p:grpSpPr>
        <p:sp>
          <p:nvSpPr>
            <p:cNvPr id="20" name="Horizontal Scroll 19"/>
            <p:cNvSpPr/>
            <p:nvPr/>
          </p:nvSpPr>
          <p:spPr>
            <a:xfrm>
              <a:off x="2923207" y="32205"/>
              <a:ext cx="3198753" cy="986235"/>
            </a:xfrm>
            <a:prstGeom prst="horizontalScroll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0" y="309787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4800" b="1" dirty="0" smtClean="0">
                  <a:solidFill>
                    <a:srgbClr val="000000"/>
                  </a:solidFill>
                  <a:latin typeface="Century Gothic"/>
                  <a:ea typeface="AppleGothic"/>
                  <a:cs typeface="Century Gothic"/>
                </a:rPr>
                <a:t>Isaiah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127038" y="1220558"/>
            <a:ext cx="3717567" cy="461665"/>
            <a:chOff x="1174075" y="1138252"/>
            <a:chExt cx="3180547" cy="461665"/>
          </a:xfrm>
        </p:grpSpPr>
        <p:sp>
          <p:nvSpPr>
            <p:cNvPr id="14" name="Parallelogram 13"/>
            <p:cNvSpPr/>
            <p:nvPr/>
          </p:nvSpPr>
          <p:spPr>
            <a:xfrm>
              <a:off x="1174075" y="1190260"/>
              <a:ext cx="2911224" cy="392760"/>
            </a:xfrm>
            <a:prstGeom prst="parallelogram">
              <a:avLst/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45720" rtlCol="0" anchor="ctr"/>
            <a:lstStyle/>
            <a:p>
              <a:pPr algn="r"/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431417" y="1138252"/>
              <a:ext cx="29232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pc="-150" dirty="0" smtClean="0"/>
                <a:t>WARNING OF JUDGMENT</a:t>
              </a:r>
              <a:endParaRPr lang="en-US" sz="2400" b="1" spc="-15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493872" y="1211216"/>
            <a:ext cx="932675" cy="51402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-150" dirty="0" smtClean="0">
                <a:solidFill>
                  <a:srgbClr val="000000"/>
                </a:solidFill>
                <a:latin typeface="Century Gothic"/>
                <a:cs typeface="Century Gothic"/>
              </a:rPr>
              <a:t>1-39</a:t>
            </a:r>
            <a:endParaRPr lang="en-US" sz="2800" b="1" spc="-15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469348" y="1220558"/>
            <a:ext cx="2618588" cy="461665"/>
            <a:chOff x="1174075" y="1138252"/>
            <a:chExt cx="3210728" cy="461665"/>
          </a:xfrm>
        </p:grpSpPr>
        <p:sp>
          <p:nvSpPr>
            <p:cNvPr id="18" name="Parallelogram 17"/>
            <p:cNvSpPr/>
            <p:nvPr/>
          </p:nvSpPr>
          <p:spPr>
            <a:xfrm>
              <a:off x="1174075" y="1190260"/>
              <a:ext cx="2911224" cy="392760"/>
            </a:xfrm>
            <a:prstGeom prst="parallelogram">
              <a:avLst/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0" bIns="45720" rtlCol="0" anchor="ctr"/>
            <a:lstStyle/>
            <a:p>
              <a:pPr algn="r"/>
              <a:endParaRPr lang="en-US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461598" y="1138252"/>
              <a:ext cx="29232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pc="-150" dirty="0" smtClean="0"/>
                <a:t>HOPE FOR EXILES</a:t>
              </a:r>
              <a:endParaRPr lang="en-US" sz="2400" b="1" spc="-15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5608985" y="1211216"/>
            <a:ext cx="1067381" cy="51402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pc="-150" dirty="0" smtClean="0">
                <a:solidFill>
                  <a:srgbClr val="000000"/>
                </a:solidFill>
                <a:latin typeface="Century Gothic"/>
                <a:cs typeface="Century Gothic"/>
              </a:rPr>
              <a:t>40-66</a:t>
            </a:r>
            <a:endParaRPr lang="en-US" sz="2800" b="1" spc="-15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58" name="Folded Corner 57"/>
          <p:cNvSpPr/>
          <p:nvPr/>
        </p:nvSpPr>
        <p:spPr>
          <a:xfrm>
            <a:off x="3645456" y="2645447"/>
            <a:ext cx="2333182" cy="851382"/>
          </a:xfrm>
          <a:prstGeom prst="foldedCorner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3390952" y="2415956"/>
            <a:ext cx="1255066" cy="486790"/>
            <a:chOff x="1078235" y="2942210"/>
            <a:chExt cx="1964774" cy="486790"/>
          </a:xfrm>
        </p:grpSpPr>
        <p:sp>
          <p:nvSpPr>
            <p:cNvPr id="32" name="Oval 31"/>
            <p:cNvSpPr/>
            <p:nvPr/>
          </p:nvSpPr>
          <p:spPr>
            <a:xfrm>
              <a:off x="1174075" y="2942210"/>
              <a:ext cx="1749132" cy="4867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78235" y="3035709"/>
              <a:ext cx="1964774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200" b="1" dirty="0" smtClean="0">
                  <a:latin typeface="Century Gothic"/>
                  <a:ea typeface="AppleGothic"/>
                  <a:cs typeface="Century Gothic"/>
                </a:rPr>
                <a:t>13-27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49019" y="2399022"/>
            <a:ext cx="1264890" cy="486790"/>
            <a:chOff x="1078235" y="2942210"/>
            <a:chExt cx="1964774" cy="486790"/>
          </a:xfrm>
        </p:grpSpPr>
        <p:sp>
          <p:nvSpPr>
            <p:cNvPr id="23" name="Oval 22"/>
            <p:cNvSpPr/>
            <p:nvPr/>
          </p:nvSpPr>
          <p:spPr>
            <a:xfrm>
              <a:off x="1174075" y="2942210"/>
              <a:ext cx="1749132" cy="4867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78235" y="3035709"/>
              <a:ext cx="1964774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200" b="1" dirty="0" smtClean="0">
                  <a:latin typeface="Century Gothic"/>
                  <a:ea typeface="AppleGothic"/>
                  <a:cs typeface="Century Gothic"/>
                </a:rPr>
                <a:t>1-12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11590" y="2774359"/>
            <a:ext cx="233318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/>
              <a:t>Judgment &amp; Hope for  </a:t>
            </a:r>
            <a:endParaRPr lang="en-US" sz="19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3645456" y="2774359"/>
            <a:ext cx="233318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/>
              <a:t>Judgment &amp; Hope for  </a:t>
            </a:r>
            <a:endParaRPr lang="en-US" sz="1900" b="1" dirty="0"/>
          </a:p>
        </p:txBody>
      </p:sp>
      <p:sp>
        <p:nvSpPr>
          <p:cNvPr id="61" name="Folded Corner 60"/>
          <p:cNvSpPr/>
          <p:nvPr/>
        </p:nvSpPr>
        <p:spPr>
          <a:xfrm>
            <a:off x="6282834" y="2645447"/>
            <a:ext cx="2333182" cy="851382"/>
          </a:xfrm>
          <a:prstGeom prst="foldedCorner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6046389" y="2415956"/>
            <a:ext cx="1240562" cy="486790"/>
            <a:chOff x="1078235" y="2942210"/>
            <a:chExt cx="1964774" cy="486790"/>
          </a:xfrm>
        </p:grpSpPr>
        <p:sp>
          <p:nvSpPr>
            <p:cNvPr id="35" name="Oval 34"/>
            <p:cNvSpPr/>
            <p:nvPr/>
          </p:nvSpPr>
          <p:spPr>
            <a:xfrm>
              <a:off x="1174075" y="2942210"/>
              <a:ext cx="1749132" cy="48679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078235" y="3035709"/>
              <a:ext cx="1964774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200" b="1" dirty="0" smtClean="0">
                  <a:latin typeface="Century Gothic"/>
                  <a:ea typeface="AppleGothic"/>
                  <a:cs typeface="Century Gothic"/>
                </a:rPr>
                <a:t>28-39</a:t>
              </a: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6282834" y="2774359"/>
            <a:ext cx="233318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/>
              <a:t>The Rise &amp; Fall of</a:t>
            </a:r>
            <a:endParaRPr lang="en-US" sz="19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998434" y="3011133"/>
            <a:ext cx="2333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00"/>
                </a:solidFill>
              </a:rPr>
              <a:t>JERUSALEM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645456" y="3011133"/>
            <a:ext cx="2333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00"/>
                </a:solidFill>
              </a:rPr>
              <a:t>THE NATIONS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282834" y="3000757"/>
            <a:ext cx="2333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00"/>
                </a:solidFill>
              </a:rPr>
              <a:t>JERUSALEM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27038" y="3738193"/>
            <a:ext cx="2204578" cy="2115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spcBef>
                <a:spcPts val="900"/>
              </a:spcBef>
              <a:spcAft>
                <a:spcPts val="900"/>
              </a:spcAft>
              <a:buFont typeface="Arial"/>
              <a:buChar char="•"/>
            </a:pPr>
            <a:r>
              <a:rPr lang="en-US" sz="2100" b="1" kern="1400" dirty="0" smtClean="0">
                <a:solidFill>
                  <a:schemeClr val="bg1"/>
                </a:solidFill>
              </a:rPr>
              <a:t>Intro (1-5)</a:t>
            </a:r>
          </a:p>
          <a:p>
            <a:pPr marL="285750" indent="-285750">
              <a:lnSpc>
                <a:spcPct val="80000"/>
              </a:lnSpc>
              <a:spcBef>
                <a:spcPts val="900"/>
              </a:spcBef>
              <a:spcAft>
                <a:spcPts val="900"/>
              </a:spcAft>
              <a:buFont typeface="Arial"/>
              <a:buChar char="•"/>
            </a:pPr>
            <a:r>
              <a:rPr lang="en-US" sz="2100" b="1" kern="1400" dirty="0" smtClean="0">
                <a:solidFill>
                  <a:schemeClr val="bg1"/>
                </a:solidFill>
              </a:rPr>
              <a:t>The Call of Isaiah (6)</a:t>
            </a:r>
          </a:p>
          <a:p>
            <a:pPr marL="285750" indent="-285750">
              <a:lnSpc>
                <a:spcPct val="80000"/>
              </a:lnSpc>
              <a:spcBef>
                <a:spcPts val="900"/>
              </a:spcBef>
              <a:spcAft>
                <a:spcPts val="900"/>
              </a:spcAft>
              <a:buFont typeface="Arial"/>
              <a:buChar char="•"/>
            </a:pPr>
            <a:r>
              <a:rPr lang="en-US" sz="2100" b="1" kern="1400" dirty="0" smtClean="0">
                <a:solidFill>
                  <a:schemeClr val="bg1"/>
                </a:solidFill>
              </a:rPr>
              <a:t>A Crisis of Trust: </a:t>
            </a:r>
            <a:r>
              <a:rPr lang="en-US" sz="2100" b="1" kern="1400" dirty="0" err="1" smtClean="0">
                <a:solidFill>
                  <a:schemeClr val="bg1"/>
                </a:solidFill>
              </a:rPr>
              <a:t>Ahaz</a:t>
            </a:r>
            <a:r>
              <a:rPr lang="en-US" sz="2100" b="1" kern="1400" dirty="0" smtClean="0">
                <a:solidFill>
                  <a:schemeClr val="bg1"/>
                </a:solidFill>
              </a:rPr>
              <a:t> (7-12)</a:t>
            </a:r>
            <a:endParaRPr lang="en-US" sz="2100" b="1" kern="1400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737572" y="3738193"/>
            <a:ext cx="2241065" cy="1885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spcBef>
                <a:spcPts val="900"/>
              </a:spcBef>
              <a:spcAft>
                <a:spcPts val="900"/>
              </a:spcAft>
              <a:buFont typeface="Arial"/>
              <a:buChar char="•"/>
            </a:pPr>
            <a:r>
              <a:rPr lang="en-US" sz="2100" b="1" kern="1400" dirty="0" smtClean="0">
                <a:solidFill>
                  <a:schemeClr val="bg1"/>
                </a:solidFill>
              </a:rPr>
              <a:t>Fall of Babylon &amp; Israel’s Neighbors (13-23)</a:t>
            </a:r>
          </a:p>
          <a:p>
            <a:pPr marL="285750" indent="-285750">
              <a:lnSpc>
                <a:spcPct val="80000"/>
              </a:lnSpc>
              <a:spcBef>
                <a:spcPts val="900"/>
              </a:spcBef>
              <a:spcAft>
                <a:spcPts val="900"/>
              </a:spcAft>
              <a:buFont typeface="Arial"/>
              <a:buChar char="•"/>
            </a:pPr>
            <a:r>
              <a:rPr lang="en-US" sz="2100" b="1" kern="1400" dirty="0" smtClean="0">
                <a:solidFill>
                  <a:schemeClr val="bg1"/>
                </a:solidFill>
              </a:rPr>
              <a:t>A Tale of Two Cities (24-27)</a:t>
            </a:r>
            <a:endParaRPr lang="en-US" sz="2100" b="1" kern="14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369358" y="3738193"/>
            <a:ext cx="2241065" cy="1885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spcBef>
                <a:spcPts val="900"/>
              </a:spcBef>
              <a:spcAft>
                <a:spcPts val="900"/>
              </a:spcAft>
              <a:buFont typeface="Arial"/>
              <a:buChar char="•"/>
            </a:pPr>
            <a:r>
              <a:rPr lang="en-US" sz="2100" b="1" kern="1400" dirty="0" smtClean="0">
                <a:solidFill>
                  <a:schemeClr val="bg1"/>
                </a:solidFill>
              </a:rPr>
              <a:t>Accusation of Jerusalem’s Leaders (28-35)</a:t>
            </a:r>
          </a:p>
          <a:p>
            <a:pPr marL="285750" indent="-285750">
              <a:lnSpc>
                <a:spcPct val="80000"/>
              </a:lnSpc>
              <a:spcBef>
                <a:spcPts val="900"/>
              </a:spcBef>
              <a:spcAft>
                <a:spcPts val="900"/>
              </a:spcAft>
              <a:buFont typeface="Arial"/>
              <a:buChar char="•"/>
            </a:pPr>
            <a:r>
              <a:rPr lang="en-US" sz="2100" b="1" kern="1400" dirty="0" smtClean="0">
                <a:solidFill>
                  <a:schemeClr val="bg1"/>
                </a:solidFill>
              </a:rPr>
              <a:t>A Crisis of Trust: Hezekiah (36-39)</a:t>
            </a:r>
            <a:endParaRPr lang="en-US" sz="2100" b="1" kern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53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72" grpId="0" animBg="1"/>
      <p:bldP spid="67" grpId="0" animBg="1"/>
      <p:bldP spid="25" grpId="0" animBg="1"/>
      <p:bldP spid="13" grpId="0" animBg="1"/>
      <p:bldP spid="2" grpId="0" animBg="1"/>
      <p:bldP spid="8" grpId="0" animBg="1"/>
      <p:bldP spid="58" grpId="0" animBg="1"/>
      <p:bldP spid="12" grpId="0"/>
      <p:bldP spid="59" grpId="0"/>
      <p:bldP spid="61" grpId="0" animBg="1"/>
      <p:bldP spid="62" grpId="0"/>
      <p:bldP spid="63" grpId="0"/>
      <p:bldP spid="64" grpId="0"/>
      <p:bldP spid="65" grpId="0"/>
      <p:bldP spid="26" grpId="0" build="p"/>
      <p:bldP spid="71" grpId="0" build="p"/>
      <p:bldP spid="73" grpId="0" build="p"/>
    </p:bld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474</TotalTime>
  <Words>82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 Black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Maxson</dc:creator>
  <cp:lastModifiedBy>Northwood2</cp:lastModifiedBy>
  <cp:revision>11</cp:revision>
  <dcterms:created xsi:type="dcterms:W3CDTF">2017-03-08T17:10:47Z</dcterms:created>
  <dcterms:modified xsi:type="dcterms:W3CDTF">2017-03-09T02:07:26Z</dcterms:modified>
</cp:coreProperties>
</file>