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2" r:id="rId1"/>
  </p:sldMasterIdLst>
  <p:notesMasterIdLst>
    <p:notesMasterId r:id="rId8"/>
  </p:notesMasterIdLst>
  <p:sldIdLst>
    <p:sldId id="259" r:id="rId2"/>
    <p:sldId id="256" r:id="rId3"/>
    <p:sldId id="257" r:id="rId4"/>
    <p:sldId id="263" r:id="rId5"/>
    <p:sldId id="264" r:id="rId6"/>
    <p:sldId id="265" r:id="rId7"/>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36162" autoAdjust="0"/>
  </p:normalViewPr>
  <p:slideViewPr>
    <p:cSldViewPr snapToGrid="0">
      <p:cViewPr varScale="1">
        <p:scale>
          <a:sx n="72" d="100"/>
          <a:sy n="72" d="100"/>
        </p:scale>
        <p:origin x="63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2974"/>
          </a:xfrm>
          <a:prstGeom prst="rect">
            <a:avLst/>
          </a:prstGeom>
        </p:spPr>
        <p:txBody>
          <a:bodyPr vert="horz" lIns="91440" tIns="45720" rIns="91440" bIns="45720" rtlCol="0"/>
          <a:lstStyle>
            <a:lvl1pPr algn="r">
              <a:defRPr sz="1200"/>
            </a:lvl1pPr>
          </a:lstStyle>
          <a:p>
            <a:fld id="{9E6AC564-692D-4236-BB17-10BF55B16D2A}" type="datetimeFigureOut">
              <a:rPr lang="en-US" smtClean="0"/>
              <a:t>7/22/2017</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44780"/>
            <a:ext cx="5661660" cy="355481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75141"/>
            <a:ext cx="3066733" cy="452973"/>
          </a:xfrm>
          <a:prstGeom prst="rect">
            <a:avLst/>
          </a:prstGeom>
        </p:spPr>
        <p:txBody>
          <a:bodyPr vert="horz" lIns="91440" tIns="45720" rIns="91440" bIns="45720" rtlCol="0" anchor="b"/>
          <a:lstStyle>
            <a:lvl1pPr algn="r">
              <a:defRPr sz="1200"/>
            </a:lvl1pPr>
          </a:lstStyle>
          <a:p>
            <a:fld id="{BDB5570E-32FF-42E9-B0F5-FCFD74B5121D}" type="slidenum">
              <a:rPr lang="en-US" smtClean="0"/>
              <a:t>‹#›</a:t>
            </a:fld>
            <a:endParaRPr lang="en-US"/>
          </a:p>
        </p:txBody>
      </p:sp>
    </p:spTree>
    <p:extLst>
      <p:ext uri="{BB962C8B-B14F-4D97-AF65-F5344CB8AC3E}">
        <p14:creationId xmlns:p14="http://schemas.microsoft.com/office/powerpoint/2010/main" val="1352734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050" dirty="0"/>
              <a:t>Topic on an event that I have been thinking about recently because of something that one of my children said</a:t>
            </a:r>
          </a:p>
          <a:p>
            <a:pPr marL="171450" indent="-171450">
              <a:buFontTx/>
              <a:buChar char="-"/>
            </a:pPr>
            <a:r>
              <a:rPr lang="en-US" sz="1050" dirty="0"/>
              <a:t>Kids have been studying the United Kingdom</a:t>
            </a:r>
          </a:p>
          <a:p>
            <a:pPr marL="171450" indent="-171450">
              <a:buFontTx/>
              <a:buChar char="-"/>
            </a:pPr>
            <a:r>
              <a:rPr lang="en-US" sz="1050" dirty="0"/>
              <a:t>“At the beginning of the story, I thought Saul was going to be a good guy”</a:t>
            </a:r>
          </a:p>
          <a:p>
            <a:pPr marL="171450" indent="-171450">
              <a:buFontTx/>
              <a:buChar char="-"/>
            </a:pPr>
            <a:r>
              <a:rPr lang="en-US" sz="1050" dirty="0"/>
              <a:t>Stuck with me- I think we are challenged at times because we know the end of the story.</a:t>
            </a:r>
          </a:p>
          <a:p>
            <a:pPr marL="171450" indent="-171450">
              <a:buFontTx/>
              <a:buChar char="-"/>
            </a:pPr>
            <a:endParaRPr lang="en-US" sz="1050" dirty="0"/>
          </a:p>
          <a:p>
            <a:pPr marL="171450" indent="-171450">
              <a:buFontTx/>
              <a:buChar char="-"/>
            </a:pPr>
            <a:r>
              <a:rPr lang="en-US" sz="1050" dirty="0"/>
              <a:t>Like to spend some time considering the life of King Saul today</a:t>
            </a:r>
          </a:p>
          <a:p>
            <a:pPr marL="628650" lvl="1" indent="-171450">
              <a:buFontTx/>
              <a:buChar char="-"/>
            </a:pPr>
            <a:r>
              <a:rPr lang="en-US" sz="1050" dirty="0"/>
              <a:t>A lot of volume coupled with a drastic change over time- worth our consideration and hopefully some lessons that we can learn from studying</a:t>
            </a:r>
          </a:p>
          <a:p>
            <a:pPr marL="171450" lvl="0" indent="-171450">
              <a:buFontTx/>
              <a:buChar char="-"/>
            </a:pPr>
            <a:endParaRPr lang="en-US" sz="1050" dirty="0"/>
          </a:p>
          <a:p>
            <a:pPr marL="171450" lvl="0" indent="-171450">
              <a:buFontTx/>
              <a:buChar char="-"/>
            </a:pPr>
            <a:r>
              <a:rPr lang="en-US" sz="1050" dirty="0"/>
              <a:t>Won’t have time to analyze every aspect of Saul’s life, but I would like for us to focus on one recurring theme </a:t>
            </a:r>
          </a:p>
          <a:p>
            <a:pPr marL="628650" lvl="1" indent="-171450">
              <a:buFontTx/>
              <a:buChar char="-"/>
            </a:pPr>
            <a:r>
              <a:rPr lang="en-US" sz="1050" dirty="0"/>
              <a:t>Time and time again, Saul excuses his disobedience</a:t>
            </a:r>
          </a:p>
          <a:p>
            <a:pPr marL="628650" lvl="1" indent="-171450">
              <a:buFontTx/>
              <a:buChar char="-"/>
            </a:pPr>
            <a:r>
              <a:rPr lang="en-US" sz="1050" dirty="0"/>
              <a:t>Progression</a:t>
            </a:r>
          </a:p>
          <a:p>
            <a:pPr marL="171450" lvl="0" indent="-171450">
              <a:buFontTx/>
              <a:buChar char="-"/>
            </a:pPr>
            <a:r>
              <a:rPr lang="en-US" sz="1050" dirty="0"/>
              <a:t>We are going to look at two different scenarios today where Saul didn’t do what God asked him to do.  I would like for us to take a look at those events and not focus so much on what he did, but how he excuses the behavior.</a:t>
            </a:r>
          </a:p>
          <a:p>
            <a:pPr marL="171450" lvl="0" indent="-171450">
              <a:buFontTx/>
              <a:buChar char="-"/>
            </a:pPr>
            <a:endParaRPr lang="en-US" sz="1050" dirty="0"/>
          </a:p>
          <a:p>
            <a:pPr marL="171450" lvl="0" indent="-171450">
              <a:buFontTx/>
              <a:buChar char="-"/>
            </a:pPr>
            <a:r>
              <a:rPr lang="en-US" sz="1050" dirty="0"/>
              <a:t>Challenge you this morning as we look at these two events not to focus so much on the circumstances (we wont be taking armies out to battle tomorrow morning), but think about whether these excuses ever find a place in your mind to justify sin. </a:t>
            </a:r>
          </a:p>
        </p:txBody>
      </p:sp>
      <p:sp>
        <p:nvSpPr>
          <p:cNvPr id="4" name="Slide Number Placeholder 3"/>
          <p:cNvSpPr>
            <a:spLocks noGrp="1"/>
          </p:cNvSpPr>
          <p:nvPr>
            <p:ph type="sldNum" sz="quarter" idx="10"/>
          </p:nvPr>
        </p:nvSpPr>
        <p:spPr/>
        <p:txBody>
          <a:bodyPr/>
          <a:lstStyle/>
          <a:p>
            <a:fld id="{BDB5570E-32FF-42E9-B0F5-FCFD74B5121D}" type="slidenum">
              <a:rPr lang="en-US" smtClean="0"/>
              <a:t>1</a:t>
            </a:fld>
            <a:endParaRPr lang="en-US"/>
          </a:p>
        </p:txBody>
      </p:sp>
    </p:spTree>
    <p:extLst>
      <p:ext uri="{BB962C8B-B14F-4D97-AF65-F5344CB8AC3E}">
        <p14:creationId xmlns:p14="http://schemas.microsoft.com/office/powerpoint/2010/main" val="2406815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-Often compare David to Saul, usually contrast</a:t>
            </a:r>
          </a:p>
          <a:p>
            <a:r>
              <a:rPr lang="en-US" dirty="0"/>
              <a:t>-These men are spoken about very differently in the Bible. Saul ends his life with God not even acknowledging him, while David is spoken of as a man after God’s own heart. </a:t>
            </a:r>
          </a:p>
          <a:p>
            <a:r>
              <a:rPr lang="en-US" dirty="0"/>
              <a:t>-But I think its important to note that it wasn’t just circumstances that cause these men to live such different lives, it was the choices that they made</a:t>
            </a:r>
          </a:p>
          <a:p>
            <a:r>
              <a:rPr lang="en-US" dirty="0"/>
              <a:t>- To emphasize that point, think of the similarities of these two men</a:t>
            </a:r>
          </a:p>
        </p:txBody>
      </p:sp>
      <p:sp>
        <p:nvSpPr>
          <p:cNvPr id="4" name="Slide Number Placeholder 3"/>
          <p:cNvSpPr>
            <a:spLocks noGrp="1"/>
          </p:cNvSpPr>
          <p:nvPr>
            <p:ph type="sldNum" sz="quarter" idx="10"/>
          </p:nvPr>
        </p:nvSpPr>
        <p:spPr/>
        <p:txBody>
          <a:bodyPr/>
          <a:lstStyle/>
          <a:p>
            <a:fld id="{BDB5570E-32FF-42E9-B0F5-FCFD74B5121D}" type="slidenum">
              <a:rPr lang="en-US" smtClean="0"/>
              <a:t>2</a:t>
            </a:fld>
            <a:endParaRPr lang="en-US"/>
          </a:p>
        </p:txBody>
      </p:sp>
    </p:spTree>
    <p:extLst>
      <p:ext uri="{BB962C8B-B14F-4D97-AF65-F5344CB8AC3E}">
        <p14:creationId xmlns:p14="http://schemas.microsoft.com/office/powerpoint/2010/main" val="1171180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50" dirty="0"/>
              <a:t>A lot of excuses being made here, but I think what Saul is really saying here is “my situation is different”</a:t>
            </a:r>
          </a:p>
          <a:p>
            <a:pPr marL="171450" indent="-171450">
              <a:buFontTx/>
              <a:buChar char="-"/>
            </a:pPr>
            <a:r>
              <a:rPr lang="en-US" sz="950" dirty="0"/>
              <a:t>Saul knows that God had not permitted him to offer this sacrifice. He doesn’t claim ignorance.  But Saul looked around thought he could find himself a better way out if he improvised a little bit.</a:t>
            </a:r>
          </a:p>
          <a:p>
            <a:pPr marL="171450" indent="-171450">
              <a:buFontTx/>
              <a:buChar char="-"/>
            </a:pPr>
            <a:r>
              <a:rPr lang="en-US" sz="950" dirty="0"/>
              <a:t>Easy to empathize with the challenging situation that Saul found himself in, and I don’t think we have to think too hard to come up with some situations where we can try to justify disobedience in a similar way”</a:t>
            </a:r>
          </a:p>
          <a:p>
            <a:r>
              <a:rPr lang="en-US" sz="950" b="1" dirty="0"/>
              <a:t>Do we look at certain situations in our lives and determine that God’s word doesn’t apply to those:</a:t>
            </a:r>
          </a:p>
          <a:p>
            <a:pPr marL="171450" indent="-171450">
              <a:buFontTx/>
              <a:buChar char="-"/>
            </a:pPr>
            <a:r>
              <a:rPr lang="en-US" sz="950" dirty="0"/>
              <a:t>Honesty- Bible is very clear on honesty and lying, but what if we are faced with a situation in our careers where being honest about something could have significant negative impact.  Do we do what God said because it was right, or do we justify with this excuse.  “Surely God wouldn’t want me to impact my livelihood, family, </a:t>
            </a:r>
            <a:r>
              <a:rPr lang="en-US" sz="950" dirty="0" err="1"/>
              <a:t>etc</a:t>
            </a:r>
            <a:r>
              <a:rPr lang="en-US" sz="950" dirty="0"/>
              <a:t>” </a:t>
            </a:r>
          </a:p>
          <a:p>
            <a:pPr marL="171450" indent="-171450">
              <a:buFontTx/>
              <a:buChar char="-"/>
            </a:pPr>
            <a:r>
              <a:rPr lang="en-US" sz="950" dirty="0"/>
              <a:t>What about what the Bible says about serving others- too busy right now, have to take care of my own family, don’t have enough time, money, etc. </a:t>
            </a:r>
          </a:p>
          <a:p>
            <a:pPr marL="0" indent="0">
              <a:buFontTx/>
              <a:buNone/>
            </a:pPr>
            <a:r>
              <a:rPr lang="en-US" sz="950" b="1" dirty="0"/>
              <a:t>There are really two big problems with this excuse:</a:t>
            </a:r>
          </a:p>
          <a:p>
            <a:pPr marL="0" indent="0">
              <a:buFontTx/>
              <a:buNone/>
            </a:pPr>
            <a:r>
              <a:rPr lang="en-US" sz="950" dirty="0"/>
              <a:t>1.  It undermines God’s word and limits our trust and dependence on God. </a:t>
            </a:r>
          </a:p>
          <a:p>
            <a:pPr marL="628650" lvl="1" indent="-171450">
              <a:buFontTx/>
              <a:buChar char="-"/>
            </a:pPr>
            <a:r>
              <a:rPr lang="en-US" sz="950" dirty="0"/>
              <a:t>Examples of obedience in the Bible are almost always people who obeyed God despite the situation:</a:t>
            </a:r>
          </a:p>
          <a:p>
            <a:pPr marL="1085850" lvl="2" indent="-171450">
              <a:buFontTx/>
              <a:buChar char="-"/>
            </a:pPr>
            <a:r>
              <a:rPr lang="en-US" sz="950" dirty="0"/>
              <a:t>Esther, Daniel, Paul, Noah</a:t>
            </a:r>
          </a:p>
          <a:p>
            <a:pPr marL="0" lvl="0" indent="0">
              <a:buFontTx/>
              <a:buNone/>
            </a:pPr>
            <a:r>
              <a:rPr lang="en-US" sz="950" dirty="0"/>
              <a:t>2.  The more stages of life that I go through, the more I realize that we will never find what we think is the perfect opportunity to serve God. </a:t>
            </a:r>
          </a:p>
          <a:p>
            <a:pPr marL="171450" indent="-171450">
              <a:buFontTx/>
              <a:buChar char="-"/>
            </a:pPr>
            <a:endParaRPr lang="en-US" sz="950" dirty="0"/>
          </a:p>
          <a:p>
            <a:pPr marL="171450" indent="-171450">
              <a:buFontTx/>
              <a:buChar char="-"/>
            </a:pPr>
            <a:r>
              <a:rPr lang="en-US" sz="950" dirty="0"/>
              <a:t>In larger global sense, our society and really the religious world at large makes this excuse all the time to live differently.</a:t>
            </a:r>
          </a:p>
          <a:p>
            <a:pPr marL="171450" indent="-171450">
              <a:buFontTx/>
              <a:buChar char="-"/>
            </a:pPr>
            <a:r>
              <a:rPr lang="en-US" sz="950" dirty="0"/>
              <a:t>“Times have changed”. Can’t look at the Bible to speak on what it says about things like Homosexuality, Roles of Men and Women. </a:t>
            </a:r>
          </a:p>
          <a:p>
            <a:pPr marL="171450" indent="-171450">
              <a:buFontTx/>
              <a:buChar char="-"/>
            </a:pPr>
            <a:endParaRPr lang="en-US" sz="950" dirty="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BDB5570E-32FF-42E9-B0F5-FCFD74B5121D}" type="slidenum">
              <a:rPr lang="en-US" smtClean="0"/>
              <a:t>3</a:t>
            </a:fld>
            <a:endParaRPr lang="en-US"/>
          </a:p>
        </p:txBody>
      </p:sp>
    </p:spTree>
    <p:extLst>
      <p:ext uri="{BB962C8B-B14F-4D97-AF65-F5344CB8AC3E}">
        <p14:creationId xmlns:p14="http://schemas.microsoft.com/office/powerpoint/2010/main" val="1935399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did most of what you asked:</a:t>
            </a:r>
          </a:p>
          <a:p>
            <a:r>
              <a:rPr lang="en-US" dirty="0"/>
              <a:t>-Partial Obedience is not Obedience at all</a:t>
            </a:r>
          </a:p>
          <a:p>
            <a:r>
              <a:rPr lang="en-US" dirty="0"/>
              <a:t>-Notice what Saul does here</a:t>
            </a:r>
          </a:p>
          <a:p>
            <a:r>
              <a:rPr lang="en-US" dirty="0"/>
              <a:t>	Stacks up all the good things that he has done in order to outweigh the bad</a:t>
            </a:r>
          </a:p>
          <a:p>
            <a:r>
              <a:rPr lang="en-US" dirty="0"/>
              <a:t>We can be guilty of the same thing today</a:t>
            </a:r>
          </a:p>
          <a:p>
            <a:r>
              <a:rPr lang="en-US" dirty="0"/>
              <a:t>	particularly the more active we are in God’s kingdom, the more ability we have to keep stacking up things in the obedience 	column, which makes us feel better about not addressing the few things in the disobedience column</a:t>
            </a:r>
          </a:p>
          <a:p>
            <a:endParaRPr lang="en-US" dirty="0"/>
          </a:p>
          <a:p>
            <a:r>
              <a:rPr lang="en-US" dirty="0"/>
              <a:t>Problem with this is that sin is not relevant</a:t>
            </a:r>
          </a:p>
          <a:p>
            <a:r>
              <a:rPr lang="en-US" dirty="0"/>
              <a:t>This makes no sense in the practical world, but we justify it in our heads “police”</a:t>
            </a:r>
          </a:p>
          <a:p>
            <a:endParaRPr lang="en-US" dirty="0"/>
          </a:p>
          <a:p>
            <a:r>
              <a:rPr lang="en-US" dirty="0"/>
              <a:t>Intentions were good</a:t>
            </a:r>
          </a:p>
          <a:p>
            <a:pPr marL="171450" indent="-171450">
              <a:buFontTx/>
              <a:buChar char="-"/>
            </a:pPr>
            <a:r>
              <a:rPr lang="en-US" dirty="0"/>
              <a:t>Intentions are critical, but they don’t excuse us not doing what God says to do.  Can have all the fervor, zeal, and emotion we want, but we still must do what God says.</a:t>
            </a:r>
          </a:p>
          <a:p>
            <a:pPr marL="171450" indent="-171450">
              <a:buFontTx/>
              <a:buChar char="-"/>
            </a:pPr>
            <a:r>
              <a:rPr lang="en-US" dirty="0"/>
              <a:t>Example of Ellen and the food coloring</a:t>
            </a:r>
          </a:p>
          <a:p>
            <a:pPr marL="171450" indent="-171450">
              <a:buFontTx/>
              <a:buChar char="-"/>
            </a:pPr>
            <a:endParaRPr lang="en-US" dirty="0"/>
          </a:p>
          <a:p>
            <a:pPr marL="171450" indent="-171450">
              <a:buFontTx/>
              <a:buChar char="-"/>
            </a:pPr>
            <a:r>
              <a:rPr lang="en-US" dirty="0"/>
              <a:t>It was someone </a:t>
            </a:r>
            <a:r>
              <a:rPr lang="en-US" dirty="0" err="1"/>
              <a:t>elses</a:t>
            </a:r>
            <a:r>
              <a:rPr lang="en-US" dirty="0"/>
              <a:t> fault</a:t>
            </a:r>
          </a:p>
          <a:p>
            <a:pPr marL="171450" indent="-171450">
              <a:buFontTx/>
              <a:buChar char="-"/>
            </a:pPr>
            <a:r>
              <a:rPr lang="en-US" dirty="0"/>
              <a:t>Morality by Majority is not the way to go</a:t>
            </a:r>
          </a:p>
          <a:p>
            <a:pPr marL="171450" indent="-171450">
              <a:buFontTx/>
              <a:buChar char="-"/>
            </a:pPr>
            <a:r>
              <a:rPr lang="en-US" dirty="0"/>
              <a:t>Doesn’t matter how many people are doing it, God still desires our obedience</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BDB5570E-32FF-42E9-B0F5-FCFD74B5121D}" type="slidenum">
              <a:rPr lang="en-US" smtClean="0"/>
              <a:t>4</a:t>
            </a:fld>
            <a:endParaRPr lang="en-US"/>
          </a:p>
        </p:txBody>
      </p:sp>
    </p:spTree>
    <p:extLst>
      <p:ext uri="{BB962C8B-B14F-4D97-AF65-F5344CB8AC3E}">
        <p14:creationId xmlns:p14="http://schemas.microsoft.com/office/powerpoint/2010/main" val="4086756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 lot of things very clear in Scripture about what God wants us to do.  So, if we are not going to do what God says, we need excuses</a:t>
            </a:r>
          </a:p>
          <a:p>
            <a:pPr marL="171450" indent="-171450">
              <a:buFontTx/>
              <a:buChar char="-"/>
            </a:pPr>
            <a:r>
              <a:rPr lang="en-US" dirty="0"/>
              <a:t>But as we can see in the case of Saul, God does not want excuses, he wants obedience. </a:t>
            </a:r>
          </a:p>
          <a:p>
            <a:pPr marL="171450" indent="-171450">
              <a:buFontTx/>
              <a:buChar char="-"/>
            </a:pPr>
            <a:r>
              <a:rPr lang="en-US" dirty="0"/>
              <a:t>Can you think of one example in Scripture where someone has disobeyed God and when he heard the excuse, he said “Ok, I hadn’t really thought about that. Good point,  Just keep doing what you are doing”</a:t>
            </a:r>
          </a:p>
          <a:p>
            <a:pPr marL="171450" indent="-171450">
              <a:buFontTx/>
              <a:buChar char="-"/>
            </a:pPr>
            <a:r>
              <a:rPr lang="en-US" dirty="0"/>
              <a:t>God know best, not us. </a:t>
            </a:r>
          </a:p>
          <a:p>
            <a:pPr marL="171450" indent="-171450">
              <a:buFontTx/>
              <a:buChar char="-"/>
            </a:pPr>
            <a:endParaRPr lang="en-US" dirty="0"/>
          </a:p>
          <a:p>
            <a:pPr marL="171450" indent="-171450">
              <a:buFontTx/>
              <a:buChar char="-"/>
            </a:pPr>
            <a:r>
              <a:rPr lang="en-US" dirty="0"/>
              <a:t>As we begin to wrap up the lesson this morning, turn in your Bibles to 1 Samuel 29</a:t>
            </a:r>
          </a:p>
          <a:p>
            <a:pPr marL="628650" lvl="1" indent="-171450">
              <a:buFontTx/>
              <a:buChar char="-"/>
            </a:pPr>
            <a:r>
              <a:rPr lang="en-US" dirty="0"/>
              <a:t>This is probably one of the darkest chapters in Saul’s life. </a:t>
            </a:r>
          </a:p>
          <a:p>
            <a:pPr marL="628650" lvl="1" indent="-171450">
              <a:buFontTx/>
              <a:buChar char="-"/>
            </a:pPr>
            <a:r>
              <a:rPr lang="en-US" dirty="0"/>
              <a:t>He has gone on disobeyed God for some time now, and his life is in a rapid downward spiral because of his inability to repent of the sins in his life. </a:t>
            </a:r>
          </a:p>
          <a:p>
            <a:pPr marL="628650" lvl="1" indent="-171450">
              <a:buFontTx/>
              <a:buChar char="-"/>
            </a:pPr>
            <a:r>
              <a:rPr lang="en-US" dirty="0"/>
              <a:t>Samuel has died and once again the Philistines are encamped around the Israelites and Saul is afraid.  We saw him in this situation where he had specific instructions from the Lord about what to do. But now, he finds himself in a very different place. Samuel is no longer with him, and the Lord will not answer Him.</a:t>
            </a:r>
          </a:p>
          <a:p>
            <a:pPr marL="1085850" lvl="2" indent="-171450">
              <a:buFontTx/>
              <a:buChar char="-"/>
            </a:pPr>
            <a:r>
              <a:rPr lang="en-US" dirty="0"/>
              <a:t>Saul has gone on for so long ignoring God’s commands- why would he think things would be different now.</a:t>
            </a:r>
          </a:p>
          <a:p>
            <a:pPr marL="1085850" lvl="2" indent="-171450">
              <a:buFontTx/>
              <a:buChar char="-"/>
            </a:pPr>
            <a:endParaRPr lang="en-US" dirty="0"/>
          </a:p>
          <a:p>
            <a:pPr marL="171450" lvl="0" indent="-171450">
              <a:buFontTx/>
              <a:buChar char="-"/>
            </a:pPr>
            <a:r>
              <a:rPr lang="en-US" dirty="0"/>
              <a:t>So once again Saul is going to take things into his own hands</a:t>
            </a:r>
          </a:p>
          <a:p>
            <a:pPr marL="628650" lvl="1" indent="-171450">
              <a:buFontTx/>
              <a:buChar char="-"/>
            </a:pPr>
            <a:r>
              <a:rPr lang="en-US" dirty="0"/>
              <a:t>Look at how far he has fallen- he goes to a witch to summon Samuel</a:t>
            </a:r>
          </a:p>
          <a:p>
            <a:pPr marL="628650" lvl="1" indent="-171450">
              <a:buFontTx/>
              <a:buChar char="-"/>
            </a:pPr>
            <a:r>
              <a:rPr lang="en-US" dirty="0"/>
              <a:t>Saul goes to the very type person that he had ridded the Kingdom of in his early days</a:t>
            </a:r>
          </a:p>
          <a:p>
            <a:pPr marL="628650" lvl="1" indent="-171450">
              <a:buFontTx/>
              <a:buChar char="-"/>
            </a:pPr>
            <a:r>
              <a:rPr lang="en-US" dirty="0"/>
              <a:t>Even worse, when the witch fears for her life because these people have been cast out, Saul uses the name of the Lord to disobey the Lord  (v10)</a:t>
            </a:r>
          </a:p>
          <a:p>
            <a:pPr marL="628650" lvl="1" indent="-171450">
              <a:buFontTx/>
              <a:buChar char="-"/>
            </a:pPr>
            <a:r>
              <a:rPr lang="en-US" dirty="0"/>
              <a:t>V15- Samuel Says “why have you disturbed me” and Saul once again goes into a rant of excuses</a:t>
            </a:r>
          </a:p>
          <a:p>
            <a:pPr marL="628650" lvl="1" indent="-171450">
              <a:buFontTx/>
              <a:buChar char="-"/>
            </a:pPr>
            <a:endParaRPr lang="en-US" dirty="0"/>
          </a:p>
          <a:p>
            <a:pPr marL="628650" lvl="1" indent="-171450">
              <a:buFontTx/>
              <a:buChar char="-"/>
            </a:pPr>
            <a:endParaRPr lang="en-US" dirty="0"/>
          </a:p>
          <a:p>
            <a:pPr marL="628650" lvl="1" indent="-171450">
              <a:buFontTx/>
              <a:buChar char="-"/>
            </a:pPr>
            <a:r>
              <a:rPr lang="en-US" dirty="0"/>
              <a:t>Samuel tells Saul about the things that are going to happen to him. Has already been told he will lose his throne, he will also lose his legacy, and will also lose his sons along with his own life. </a:t>
            </a:r>
          </a:p>
          <a:p>
            <a:pPr marL="628650" lvl="1" indent="-171450">
              <a:buFontTx/>
              <a:buChar char="-"/>
            </a:pPr>
            <a:r>
              <a:rPr lang="en-US" dirty="0"/>
              <a:t>Fitting that Samuel says the kingdom will be given to David</a:t>
            </a:r>
          </a:p>
          <a:p>
            <a:pPr marL="457200" lvl="1" indent="0">
              <a:buFontTx/>
              <a:buNone/>
            </a:pPr>
            <a:r>
              <a:rPr lang="en-US" dirty="0"/>
              <a:t>	- not someone who Is going to be perfect or lead perfectly</a:t>
            </a:r>
          </a:p>
          <a:p>
            <a:pPr marL="457200" lvl="1" indent="0">
              <a:buFontTx/>
              <a:buNone/>
            </a:pPr>
            <a:r>
              <a:rPr lang="en-US" dirty="0"/>
              <a:t>	- but someone who when faced with sin is going to have a penitent heart that desires to address it and change</a:t>
            </a:r>
          </a:p>
        </p:txBody>
      </p:sp>
      <p:sp>
        <p:nvSpPr>
          <p:cNvPr id="4" name="Slide Number Placeholder 3"/>
          <p:cNvSpPr>
            <a:spLocks noGrp="1"/>
          </p:cNvSpPr>
          <p:nvPr>
            <p:ph type="sldNum" sz="quarter" idx="10"/>
          </p:nvPr>
        </p:nvSpPr>
        <p:spPr/>
        <p:txBody>
          <a:bodyPr/>
          <a:lstStyle/>
          <a:p>
            <a:fld id="{BDB5570E-32FF-42E9-B0F5-FCFD74B5121D}" type="slidenum">
              <a:rPr lang="en-US" smtClean="0"/>
              <a:t>5</a:t>
            </a:fld>
            <a:endParaRPr lang="en-US"/>
          </a:p>
        </p:txBody>
      </p:sp>
    </p:spTree>
    <p:extLst>
      <p:ext uri="{BB962C8B-B14F-4D97-AF65-F5344CB8AC3E}">
        <p14:creationId xmlns:p14="http://schemas.microsoft.com/office/powerpoint/2010/main" val="2169871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B5570E-32FF-42E9-B0F5-FCFD74B5121D}" type="slidenum">
              <a:rPr lang="en-US" smtClean="0"/>
              <a:t>6</a:t>
            </a:fld>
            <a:endParaRPr lang="en-US"/>
          </a:p>
        </p:txBody>
      </p:sp>
    </p:spTree>
    <p:extLst>
      <p:ext uri="{BB962C8B-B14F-4D97-AF65-F5344CB8AC3E}">
        <p14:creationId xmlns:p14="http://schemas.microsoft.com/office/powerpoint/2010/main" val="72853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0961400-F5D0-43D4-A6CE-DD3B890AB893}" type="datetimeFigureOut">
              <a:rPr lang="en-US" smtClean="0"/>
              <a:t>7/22/2017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381310-BB30-4E57-943A-E11037B63CEB}" type="slidenum">
              <a:rPr lang="en-US" smtClean="0"/>
              <a:t>‹#›</a:t>
            </a:fld>
            <a:endParaRPr lang="en-US" dirty="0"/>
          </a:p>
        </p:txBody>
      </p:sp>
    </p:spTree>
    <p:extLst>
      <p:ext uri="{BB962C8B-B14F-4D97-AF65-F5344CB8AC3E}">
        <p14:creationId xmlns:p14="http://schemas.microsoft.com/office/powerpoint/2010/main" val="261646252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961400-F5D0-43D4-A6CE-DD3B890AB893}" type="datetimeFigureOut">
              <a:rPr lang="en-US" smtClean="0"/>
              <a:t>7/22/2017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381310-BB30-4E57-943A-E11037B63CEB}" type="slidenum">
              <a:rPr lang="en-US" smtClean="0"/>
              <a:t>‹#›</a:t>
            </a:fld>
            <a:endParaRPr lang="en-US" dirty="0"/>
          </a:p>
        </p:txBody>
      </p:sp>
    </p:spTree>
    <p:extLst>
      <p:ext uri="{BB962C8B-B14F-4D97-AF65-F5344CB8AC3E}">
        <p14:creationId xmlns:p14="http://schemas.microsoft.com/office/powerpoint/2010/main" val="1633855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961400-F5D0-43D4-A6CE-DD3B890AB893}" type="datetimeFigureOut">
              <a:rPr lang="en-US" smtClean="0"/>
              <a:t>7/22/2017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381310-BB30-4E57-943A-E11037B63CEB}" type="slidenum">
              <a:rPr lang="en-US" smtClean="0"/>
              <a:t>‹#›</a:t>
            </a:fld>
            <a:endParaRPr lang="en-US" dirty="0"/>
          </a:p>
        </p:txBody>
      </p:sp>
    </p:spTree>
    <p:extLst>
      <p:ext uri="{BB962C8B-B14F-4D97-AF65-F5344CB8AC3E}">
        <p14:creationId xmlns:p14="http://schemas.microsoft.com/office/powerpoint/2010/main" val="11750224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961400-F5D0-43D4-A6CE-DD3B890AB893}" type="datetimeFigureOut">
              <a:rPr lang="en-US" smtClean="0"/>
              <a:t>7/22/2017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381310-BB30-4E57-943A-E11037B63CEB}" type="slidenum">
              <a:rPr lang="en-US" smtClean="0"/>
              <a:t>‹#›</a:t>
            </a:fld>
            <a:endParaRPr lang="en-US" dirty="0"/>
          </a:p>
        </p:txBody>
      </p:sp>
    </p:spTree>
    <p:extLst>
      <p:ext uri="{BB962C8B-B14F-4D97-AF65-F5344CB8AC3E}">
        <p14:creationId xmlns:p14="http://schemas.microsoft.com/office/powerpoint/2010/main" val="2008982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961400-F5D0-43D4-A6CE-DD3B890AB893}" type="datetimeFigureOut">
              <a:rPr lang="en-US" smtClean="0"/>
              <a:t>7/22/2017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381310-BB30-4E57-943A-E11037B63CEB}" type="slidenum">
              <a:rPr lang="en-US" smtClean="0"/>
              <a:t>‹#›</a:t>
            </a:fld>
            <a:endParaRPr lang="en-US" dirty="0"/>
          </a:p>
        </p:txBody>
      </p:sp>
    </p:spTree>
    <p:extLst>
      <p:ext uri="{BB962C8B-B14F-4D97-AF65-F5344CB8AC3E}">
        <p14:creationId xmlns:p14="http://schemas.microsoft.com/office/powerpoint/2010/main" val="297059449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0961400-F5D0-43D4-A6CE-DD3B890AB893}" type="datetimeFigureOut">
              <a:rPr lang="en-US" smtClean="0"/>
              <a:t>7/22/2017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381310-BB30-4E57-943A-E11037B63CEB}" type="slidenum">
              <a:rPr lang="en-US" smtClean="0"/>
              <a:t>‹#›</a:t>
            </a:fld>
            <a:endParaRPr lang="en-US" dirty="0"/>
          </a:p>
        </p:txBody>
      </p:sp>
    </p:spTree>
    <p:extLst>
      <p:ext uri="{BB962C8B-B14F-4D97-AF65-F5344CB8AC3E}">
        <p14:creationId xmlns:p14="http://schemas.microsoft.com/office/powerpoint/2010/main" val="2883710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0961400-F5D0-43D4-A6CE-DD3B890AB893}" type="datetimeFigureOut">
              <a:rPr lang="en-US" smtClean="0"/>
              <a:t>7/22/2017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2381310-BB30-4E57-943A-E11037B63CEB}" type="slidenum">
              <a:rPr lang="en-US" smtClean="0"/>
              <a:t>‹#›</a:t>
            </a:fld>
            <a:endParaRPr lang="en-US" dirty="0"/>
          </a:p>
        </p:txBody>
      </p:sp>
    </p:spTree>
    <p:extLst>
      <p:ext uri="{BB962C8B-B14F-4D97-AF65-F5344CB8AC3E}">
        <p14:creationId xmlns:p14="http://schemas.microsoft.com/office/powerpoint/2010/main" val="3558509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0961400-F5D0-43D4-A6CE-DD3B890AB893}" type="datetimeFigureOut">
              <a:rPr lang="en-US" smtClean="0"/>
              <a:t>7/22/2017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2381310-BB30-4E57-943A-E11037B63CEB}" type="slidenum">
              <a:rPr lang="en-US" smtClean="0"/>
              <a:t>‹#›</a:t>
            </a:fld>
            <a:endParaRPr lang="en-US" dirty="0"/>
          </a:p>
        </p:txBody>
      </p:sp>
    </p:spTree>
    <p:extLst>
      <p:ext uri="{BB962C8B-B14F-4D97-AF65-F5344CB8AC3E}">
        <p14:creationId xmlns:p14="http://schemas.microsoft.com/office/powerpoint/2010/main" val="1779731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961400-F5D0-43D4-A6CE-DD3B890AB893}" type="datetimeFigureOut">
              <a:rPr lang="en-US" smtClean="0"/>
              <a:t>7/22/2017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2381310-BB30-4E57-943A-E11037B63CEB}" type="slidenum">
              <a:rPr lang="en-US" smtClean="0"/>
              <a:t>‹#›</a:t>
            </a:fld>
            <a:endParaRPr lang="en-US" dirty="0"/>
          </a:p>
        </p:txBody>
      </p:sp>
    </p:spTree>
    <p:extLst>
      <p:ext uri="{BB962C8B-B14F-4D97-AF65-F5344CB8AC3E}">
        <p14:creationId xmlns:p14="http://schemas.microsoft.com/office/powerpoint/2010/main" val="3879212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961400-F5D0-43D4-A6CE-DD3B890AB893}" type="datetimeFigureOut">
              <a:rPr lang="en-US" smtClean="0"/>
              <a:t>7/22/2017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381310-BB30-4E57-943A-E11037B63CEB}" type="slidenum">
              <a:rPr lang="en-US" smtClean="0"/>
              <a:t>‹#›</a:t>
            </a:fld>
            <a:endParaRPr lang="en-US" dirty="0"/>
          </a:p>
        </p:txBody>
      </p:sp>
    </p:spTree>
    <p:extLst>
      <p:ext uri="{BB962C8B-B14F-4D97-AF65-F5344CB8AC3E}">
        <p14:creationId xmlns:p14="http://schemas.microsoft.com/office/powerpoint/2010/main" val="3311915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961400-F5D0-43D4-A6CE-DD3B890AB893}" type="datetimeFigureOut">
              <a:rPr lang="en-US" smtClean="0"/>
              <a:t>7/22/2017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381310-BB30-4E57-943A-E11037B63CEB}" type="slidenum">
              <a:rPr lang="en-US" smtClean="0"/>
              <a:t>‹#›</a:t>
            </a:fld>
            <a:endParaRPr lang="en-US" dirty="0"/>
          </a:p>
        </p:txBody>
      </p:sp>
    </p:spTree>
    <p:extLst>
      <p:ext uri="{BB962C8B-B14F-4D97-AF65-F5344CB8AC3E}">
        <p14:creationId xmlns:p14="http://schemas.microsoft.com/office/powerpoint/2010/main" val="2182286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schemeClr val="accent5">
                <a:shade val="45000"/>
                <a:satMod val="135000"/>
              </a:schemeClr>
              <a:prstClr val="white"/>
            </a:duotone>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961400-F5D0-43D4-A6CE-DD3B890AB893}" type="datetimeFigureOut">
              <a:rPr lang="en-US" smtClean="0"/>
              <a:t>7/22/2017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381310-BB30-4E57-943A-E11037B63CEB}" type="slidenum">
              <a:rPr lang="en-US" smtClean="0"/>
              <a:t>‹#›</a:t>
            </a:fld>
            <a:endParaRPr lang="en-US" dirty="0"/>
          </a:p>
        </p:txBody>
      </p:sp>
    </p:spTree>
    <p:extLst>
      <p:ext uri="{BB962C8B-B14F-4D97-AF65-F5344CB8AC3E}">
        <p14:creationId xmlns:p14="http://schemas.microsoft.com/office/powerpoint/2010/main" val="163890587"/>
      </p:ext>
    </p:extLst>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6DA00-49D2-4C3E-A320-37898E194BB4}"/>
              </a:ext>
            </a:extLst>
          </p:cNvPr>
          <p:cNvSpPr>
            <a:spLocks noGrp="1"/>
          </p:cNvSpPr>
          <p:nvPr>
            <p:ph type="ctrTitle"/>
          </p:nvPr>
        </p:nvSpPr>
        <p:spPr/>
        <p:txBody>
          <a:bodyPr/>
          <a:lstStyle/>
          <a:p>
            <a:r>
              <a:rPr lang="en-US" dirty="0"/>
              <a:t>Excuses for Disobedience</a:t>
            </a:r>
          </a:p>
        </p:txBody>
      </p:sp>
      <p:sp>
        <p:nvSpPr>
          <p:cNvPr id="3" name="Subtitle 2">
            <a:extLst>
              <a:ext uri="{FF2B5EF4-FFF2-40B4-BE49-F238E27FC236}">
                <a16:creationId xmlns:a16="http://schemas.microsoft.com/office/drawing/2014/main" id="{5AB002C2-372C-4AB4-BDA2-0F2D12DC3269}"/>
              </a:ext>
            </a:extLst>
          </p:cNvPr>
          <p:cNvSpPr>
            <a:spLocks noGrp="1"/>
          </p:cNvSpPr>
          <p:nvPr>
            <p:ph type="subTitle" idx="1"/>
          </p:nvPr>
        </p:nvSpPr>
        <p:spPr/>
        <p:txBody>
          <a:bodyPr/>
          <a:lstStyle/>
          <a:p>
            <a:r>
              <a:rPr lang="en-US" dirty="0"/>
              <a:t>Lessons from the Life of King Saul</a:t>
            </a:r>
          </a:p>
        </p:txBody>
      </p:sp>
    </p:spTree>
    <p:extLst>
      <p:ext uri="{BB962C8B-B14F-4D97-AF65-F5344CB8AC3E}">
        <p14:creationId xmlns:p14="http://schemas.microsoft.com/office/powerpoint/2010/main" val="1130540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5702" y="510299"/>
            <a:ext cx="5477301" cy="1656126"/>
          </a:xfrm>
        </p:spPr>
        <p:txBody>
          <a:bodyPr>
            <a:normAutofit fontScale="90000"/>
          </a:bodyPr>
          <a:lstStyle/>
          <a:p>
            <a:r>
              <a:rPr lang="en-US" sz="6700" b="1" dirty="0">
                <a:effectLst>
                  <a:outerShdw blurRad="38100" dist="38100" dir="2700000" algn="tl">
                    <a:srgbClr val="000000">
                      <a:alpha val="43137"/>
                    </a:srgbClr>
                  </a:outerShdw>
                </a:effectLst>
              </a:rPr>
              <a:t>David &amp; Saul</a:t>
            </a:r>
            <a:br>
              <a:rPr lang="en-US" sz="6700" b="1" dirty="0">
                <a:effectLst>
                  <a:outerShdw blurRad="38100" dist="38100" dir="2700000" algn="tl">
                    <a:srgbClr val="000000">
                      <a:alpha val="43137"/>
                    </a:srgbClr>
                  </a:outerShdw>
                </a:effectLst>
              </a:rPr>
            </a:br>
            <a:endParaRPr lang="en-US" sz="4800" b="1" dirty="0"/>
          </a:p>
        </p:txBody>
      </p:sp>
      <p:sp>
        <p:nvSpPr>
          <p:cNvPr id="3" name="Subtitle 2"/>
          <p:cNvSpPr>
            <a:spLocks noGrp="1"/>
          </p:cNvSpPr>
          <p:nvPr>
            <p:ph type="subTitle" idx="1"/>
          </p:nvPr>
        </p:nvSpPr>
        <p:spPr>
          <a:xfrm>
            <a:off x="159155" y="2045904"/>
            <a:ext cx="5923058" cy="3507119"/>
          </a:xfrm>
        </p:spPr>
        <p:txBody>
          <a:bodyPr>
            <a:normAutofit/>
          </a:bodyPr>
          <a:lstStyle/>
          <a:p>
            <a:endParaRPr lang="en-US" sz="2800" b="1" dirty="0"/>
          </a:p>
          <a:p>
            <a:pPr algn="l"/>
            <a:r>
              <a:rPr lang="en-US" sz="3200" spc="-150" dirty="0"/>
              <a:t>Both Were Counseled By </a:t>
            </a:r>
            <a:r>
              <a:rPr lang="en-US" sz="3200" i="1" spc="-150" dirty="0"/>
              <a:t>Godly</a:t>
            </a:r>
            <a:r>
              <a:rPr lang="en-US" sz="3200" spc="-150" dirty="0"/>
              <a:t> Men</a:t>
            </a:r>
          </a:p>
          <a:p>
            <a:pPr algn="l"/>
            <a:r>
              <a:rPr lang="en-US" sz="3200" spc="-150" dirty="0"/>
              <a:t>Both Faced Great </a:t>
            </a:r>
            <a:r>
              <a:rPr lang="en-US" sz="3200" i="1" spc="-150" dirty="0"/>
              <a:t>Challenges</a:t>
            </a:r>
            <a:r>
              <a:rPr lang="en-US" sz="3200" spc="-150" dirty="0"/>
              <a:t> </a:t>
            </a:r>
          </a:p>
          <a:p>
            <a:pPr algn="l"/>
            <a:r>
              <a:rPr lang="en-US" sz="3200" spc="-150" dirty="0"/>
              <a:t>Both Could Choose To </a:t>
            </a:r>
            <a:r>
              <a:rPr lang="en-US" sz="3200" i="1" spc="-150" dirty="0"/>
              <a:t>Change</a:t>
            </a:r>
            <a:r>
              <a:rPr lang="en-US" sz="3200" spc="-150" dirty="0"/>
              <a:t> &amp; Grow</a:t>
            </a:r>
          </a:p>
          <a:p>
            <a:pPr algn="l"/>
            <a:endParaRPr lang="en-US" sz="3200" spc="-150" dirty="0"/>
          </a:p>
          <a:p>
            <a:pPr algn="l"/>
            <a:endParaRPr lang="en-US" sz="3200" spc="-15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510299"/>
            <a:ext cx="5424392" cy="5999328"/>
          </a:xfrm>
          <a:prstGeom prst="rect">
            <a:avLst/>
          </a:prstGeom>
        </p:spPr>
      </p:pic>
    </p:spTree>
    <p:extLst>
      <p:ext uri="{BB962C8B-B14F-4D97-AF65-F5344CB8AC3E}">
        <p14:creationId xmlns:p14="http://schemas.microsoft.com/office/powerpoint/2010/main" val="3353679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4839" y="467670"/>
            <a:ext cx="10143645" cy="1540563"/>
          </a:xfrm>
        </p:spPr>
        <p:txBody>
          <a:bodyPr>
            <a:normAutofit fontScale="90000"/>
          </a:bodyPr>
          <a:lstStyle/>
          <a:p>
            <a:pPr algn="ctr"/>
            <a:r>
              <a:rPr lang="en-US" sz="6000" b="1" dirty="0">
                <a:effectLst>
                  <a:outerShdw blurRad="38100" dist="38100" dir="2700000" algn="tl">
                    <a:srgbClr val="000000">
                      <a:alpha val="43137"/>
                    </a:srgbClr>
                  </a:outerShdw>
                </a:effectLst>
              </a:rPr>
              <a:t>Saul’s Excuses in Pivotal Moments</a:t>
            </a:r>
            <a:br>
              <a:rPr lang="en-US" sz="6000" b="1" dirty="0">
                <a:effectLst>
                  <a:outerShdw blurRad="38100" dist="38100" dir="2700000" algn="tl">
                    <a:srgbClr val="000000">
                      <a:alpha val="43137"/>
                    </a:srgbClr>
                  </a:outerShdw>
                </a:effectLst>
              </a:rPr>
            </a:br>
            <a:br>
              <a:rPr lang="en-US" sz="6000" b="1" dirty="0"/>
            </a:br>
            <a:endParaRPr lang="en-US" sz="6000" b="1" dirty="0"/>
          </a:p>
        </p:txBody>
      </p:sp>
      <p:sp>
        <p:nvSpPr>
          <p:cNvPr id="3" name="Subtitle 2"/>
          <p:cNvSpPr>
            <a:spLocks noGrp="1"/>
          </p:cNvSpPr>
          <p:nvPr>
            <p:ph idx="1"/>
          </p:nvPr>
        </p:nvSpPr>
        <p:spPr>
          <a:xfrm>
            <a:off x="0" y="1237952"/>
            <a:ext cx="12192000" cy="5162843"/>
          </a:xfrm>
        </p:spPr>
        <p:txBody>
          <a:bodyPr>
            <a:normAutofit fontScale="77500" lnSpcReduction="20000"/>
          </a:bodyPr>
          <a:lstStyle/>
          <a:p>
            <a:pPr marL="0" indent="0" algn="ctr">
              <a:buNone/>
            </a:pPr>
            <a:r>
              <a:rPr lang="en-US" sz="4300" b="1" u="sng" dirty="0"/>
              <a:t>1 Samuel 13</a:t>
            </a:r>
          </a:p>
          <a:p>
            <a:pPr marL="0" indent="0" algn="ctr">
              <a:buNone/>
            </a:pPr>
            <a:r>
              <a:rPr lang="en-US" sz="3900" dirty="0"/>
              <a:t>“Saw the people were scattering from me”</a:t>
            </a:r>
          </a:p>
          <a:p>
            <a:pPr marL="0" indent="0" algn="ctr">
              <a:buNone/>
            </a:pPr>
            <a:r>
              <a:rPr lang="en-US" sz="3900" dirty="0"/>
              <a:t>“you did not come in the days appointed”</a:t>
            </a:r>
          </a:p>
          <a:p>
            <a:pPr marL="0" indent="0" algn="ctr">
              <a:buNone/>
            </a:pPr>
            <a:r>
              <a:rPr lang="en-US" sz="3900" dirty="0"/>
              <a:t>“I have not sought the favor of the Lord”</a:t>
            </a:r>
          </a:p>
          <a:p>
            <a:pPr marL="0" indent="0" algn="ctr">
              <a:buNone/>
            </a:pPr>
            <a:r>
              <a:rPr lang="en-US" sz="3900" dirty="0"/>
              <a:t>So…. “I forced myself, and offered the burnt offering</a:t>
            </a:r>
          </a:p>
          <a:p>
            <a:pPr marL="0" indent="0" algn="ctr">
              <a:buNone/>
            </a:pPr>
            <a:endParaRPr lang="en-US" sz="6000" b="1" i="1" dirty="0"/>
          </a:p>
          <a:p>
            <a:pPr marL="0" indent="0" algn="ctr">
              <a:buNone/>
            </a:pPr>
            <a:r>
              <a:rPr lang="en-US" sz="6000" b="1" i="1" dirty="0"/>
              <a:t>“My situation is different!”</a:t>
            </a:r>
          </a:p>
          <a:p>
            <a:pPr marL="0" indent="0">
              <a:buNone/>
            </a:pPr>
            <a:endParaRPr lang="en-US" sz="4100" b="1" i="1" dirty="0"/>
          </a:p>
          <a:p>
            <a:pPr marL="0" indent="0">
              <a:buNone/>
            </a:pPr>
            <a:r>
              <a:rPr lang="en-US" sz="4100" dirty="0"/>
              <a:t>Proverbs 3:5-6-  Trust in the Lord with all your heart and lean not on your own understanding; in all your ways submit to Him, and He will make your paths straight</a:t>
            </a:r>
          </a:p>
          <a:p>
            <a:pPr lvl="1"/>
            <a:endParaRPr lang="en-US" sz="3200" dirty="0"/>
          </a:p>
        </p:txBody>
      </p:sp>
    </p:spTree>
    <p:extLst>
      <p:ext uri="{BB962C8B-B14F-4D97-AF65-F5344CB8AC3E}">
        <p14:creationId xmlns:p14="http://schemas.microsoft.com/office/powerpoint/2010/main" val="3672601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4839" y="467670"/>
            <a:ext cx="10143645" cy="1540563"/>
          </a:xfrm>
        </p:spPr>
        <p:txBody>
          <a:bodyPr>
            <a:normAutofit fontScale="90000"/>
          </a:bodyPr>
          <a:lstStyle/>
          <a:p>
            <a:pPr algn="ctr"/>
            <a:r>
              <a:rPr lang="en-US" sz="6000" b="1" dirty="0">
                <a:effectLst>
                  <a:outerShdw blurRad="38100" dist="38100" dir="2700000" algn="tl">
                    <a:srgbClr val="000000">
                      <a:alpha val="43137"/>
                    </a:srgbClr>
                  </a:outerShdw>
                </a:effectLst>
              </a:rPr>
              <a:t>Saul’s Excuses in Pivotal Moments</a:t>
            </a:r>
            <a:br>
              <a:rPr lang="en-US" sz="6000" b="1" dirty="0">
                <a:effectLst>
                  <a:outerShdw blurRad="38100" dist="38100" dir="2700000" algn="tl">
                    <a:srgbClr val="000000">
                      <a:alpha val="43137"/>
                    </a:srgbClr>
                  </a:outerShdw>
                </a:effectLst>
              </a:rPr>
            </a:br>
            <a:br>
              <a:rPr lang="en-US" sz="6000" b="1" dirty="0"/>
            </a:br>
            <a:endParaRPr lang="en-US" sz="6000" b="1" dirty="0"/>
          </a:p>
        </p:txBody>
      </p:sp>
      <p:sp>
        <p:nvSpPr>
          <p:cNvPr id="3" name="Subtitle 2"/>
          <p:cNvSpPr>
            <a:spLocks noGrp="1"/>
          </p:cNvSpPr>
          <p:nvPr>
            <p:ph idx="1"/>
          </p:nvPr>
        </p:nvSpPr>
        <p:spPr>
          <a:xfrm>
            <a:off x="0" y="1237952"/>
            <a:ext cx="12192000" cy="5162843"/>
          </a:xfrm>
        </p:spPr>
        <p:txBody>
          <a:bodyPr>
            <a:normAutofit fontScale="25000" lnSpcReduction="20000"/>
          </a:bodyPr>
          <a:lstStyle/>
          <a:p>
            <a:pPr indent="0" algn="ctr">
              <a:lnSpc>
                <a:spcPct val="100000"/>
              </a:lnSpc>
              <a:buNone/>
            </a:pPr>
            <a:r>
              <a:rPr lang="en-US" sz="13200" u="sng" dirty="0"/>
              <a:t>1 Samuel 15</a:t>
            </a:r>
          </a:p>
          <a:p>
            <a:pPr marL="0" indent="0" algn="ctr">
              <a:lnSpc>
                <a:spcPct val="100000"/>
              </a:lnSpc>
              <a:buNone/>
            </a:pPr>
            <a:r>
              <a:rPr lang="en-US" sz="12000" dirty="0"/>
              <a:t>“I have performed the commandment of the Lord”</a:t>
            </a:r>
          </a:p>
          <a:p>
            <a:pPr marL="0" indent="0" algn="ctr">
              <a:lnSpc>
                <a:spcPct val="100000"/>
              </a:lnSpc>
              <a:buNone/>
            </a:pPr>
            <a:r>
              <a:rPr lang="en-US" sz="12000" dirty="0"/>
              <a:t>“I have obeyed the voice of the Lord”</a:t>
            </a:r>
          </a:p>
          <a:p>
            <a:pPr marL="0" indent="0" algn="ctr">
              <a:lnSpc>
                <a:spcPct val="100000"/>
              </a:lnSpc>
              <a:buNone/>
            </a:pPr>
            <a:r>
              <a:rPr lang="en-US" sz="12000" dirty="0"/>
              <a:t>“the people spared the best...to sacrifice to the Lord your God”</a:t>
            </a:r>
          </a:p>
          <a:p>
            <a:pPr marL="0" indent="0" algn="ctr">
              <a:lnSpc>
                <a:spcPct val="100000"/>
              </a:lnSpc>
              <a:buNone/>
            </a:pPr>
            <a:r>
              <a:rPr lang="en-US" sz="12000" dirty="0"/>
              <a:t>“but the people took of the spoil…”</a:t>
            </a:r>
          </a:p>
          <a:p>
            <a:pPr marL="0" indent="0" algn="ctr">
              <a:lnSpc>
                <a:spcPct val="100000"/>
              </a:lnSpc>
              <a:spcBef>
                <a:spcPts val="0"/>
              </a:spcBef>
              <a:buNone/>
            </a:pPr>
            <a:endParaRPr lang="en-US" sz="16800" b="1" i="1" dirty="0"/>
          </a:p>
          <a:p>
            <a:pPr marL="0" indent="0" algn="ctr">
              <a:lnSpc>
                <a:spcPct val="100000"/>
              </a:lnSpc>
              <a:spcBef>
                <a:spcPts val="0"/>
              </a:spcBef>
              <a:buNone/>
            </a:pPr>
            <a:r>
              <a:rPr lang="en-US" sz="16800" b="1" i="1" dirty="0"/>
              <a:t>“I did most of what you asked.”</a:t>
            </a:r>
          </a:p>
          <a:p>
            <a:pPr marL="0" lvl="0" indent="0" algn="ctr">
              <a:lnSpc>
                <a:spcPct val="100000"/>
              </a:lnSpc>
              <a:spcBef>
                <a:spcPts val="0"/>
              </a:spcBef>
              <a:buNone/>
            </a:pPr>
            <a:endParaRPr lang="en-US" sz="16800" b="1" i="1" dirty="0">
              <a:solidFill>
                <a:prstClr val="black"/>
              </a:solidFill>
            </a:endParaRPr>
          </a:p>
          <a:p>
            <a:pPr marL="0" lvl="0" indent="0" algn="ctr">
              <a:lnSpc>
                <a:spcPct val="100000"/>
              </a:lnSpc>
              <a:spcBef>
                <a:spcPts val="0"/>
              </a:spcBef>
              <a:buNone/>
            </a:pPr>
            <a:r>
              <a:rPr lang="en-US" sz="16800" b="1" i="1" dirty="0">
                <a:solidFill>
                  <a:prstClr val="black"/>
                </a:solidFill>
              </a:rPr>
              <a:t>“My intentions were good.”</a:t>
            </a:r>
          </a:p>
          <a:p>
            <a:pPr marL="0" indent="0" algn="ctr">
              <a:spcBef>
                <a:spcPts val="0"/>
              </a:spcBef>
              <a:buNone/>
            </a:pPr>
            <a:endParaRPr lang="en-US" sz="16800" b="1" i="1" dirty="0"/>
          </a:p>
          <a:p>
            <a:pPr marL="0" indent="0" algn="ctr">
              <a:spcBef>
                <a:spcPts val="0"/>
              </a:spcBef>
              <a:buNone/>
            </a:pPr>
            <a:r>
              <a:rPr lang="en-US" sz="16800" b="1" i="1" dirty="0"/>
              <a:t>“It was someone else’s fault.”</a:t>
            </a:r>
          </a:p>
          <a:p>
            <a:pPr lvl="1"/>
            <a:endParaRPr lang="en-US" sz="3200" dirty="0"/>
          </a:p>
        </p:txBody>
      </p:sp>
    </p:spTree>
    <p:extLst>
      <p:ext uri="{BB962C8B-B14F-4D97-AF65-F5344CB8AC3E}">
        <p14:creationId xmlns:p14="http://schemas.microsoft.com/office/powerpoint/2010/main" val="3790957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901" y="0"/>
            <a:ext cx="10403583" cy="1540563"/>
          </a:xfrm>
        </p:spPr>
        <p:txBody>
          <a:bodyPr>
            <a:normAutofit/>
          </a:bodyPr>
          <a:lstStyle/>
          <a:p>
            <a:pPr algn="ctr"/>
            <a:r>
              <a:rPr lang="en-US" sz="6000" b="1" dirty="0">
                <a:effectLst>
                  <a:outerShdw blurRad="38100" dist="38100" dir="2700000" algn="tl">
                    <a:srgbClr val="000000">
                      <a:alpha val="43137"/>
                    </a:srgbClr>
                  </a:outerShdw>
                </a:effectLst>
              </a:rPr>
              <a:t>Saul’s Excuses in Pivotal Moments</a:t>
            </a:r>
            <a:endParaRPr lang="en-US" sz="6000" b="1" dirty="0"/>
          </a:p>
        </p:txBody>
      </p:sp>
      <p:sp>
        <p:nvSpPr>
          <p:cNvPr id="6" name="Subtitle 2">
            <a:extLst>
              <a:ext uri="{FF2B5EF4-FFF2-40B4-BE49-F238E27FC236}">
                <a16:creationId xmlns:a16="http://schemas.microsoft.com/office/drawing/2014/main" id="{ADD475B5-175B-4533-A030-899D2BECBA18}"/>
              </a:ext>
            </a:extLst>
          </p:cNvPr>
          <p:cNvSpPr>
            <a:spLocks noGrp="1"/>
          </p:cNvSpPr>
          <p:nvPr>
            <p:ph idx="1"/>
          </p:nvPr>
        </p:nvSpPr>
        <p:spPr>
          <a:xfrm>
            <a:off x="0" y="1197456"/>
            <a:ext cx="5641144" cy="5162843"/>
          </a:xfrm>
        </p:spPr>
        <p:txBody>
          <a:bodyPr>
            <a:normAutofit/>
          </a:bodyPr>
          <a:lstStyle/>
          <a:p>
            <a:pPr marL="0" indent="0" algn="ctr">
              <a:buNone/>
            </a:pPr>
            <a:r>
              <a:rPr lang="en-US" u="sng" dirty="0"/>
              <a:t>1 Samuel 13</a:t>
            </a:r>
          </a:p>
          <a:p>
            <a:r>
              <a:rPr lang="en-US" dirty="0"/>
              <a:t>“Saw the people were scattering from me”</a:t>
            </a:r>
          </a:p>
          <a:p>
            <a:r>
              <a:rPr lang="en-US" dirty="0"/>
              <a:t>“you did not come in the days appointed”</a:t>
            </a:r>
          </a:p>
          <a:p>
            <a:r>
              <a:rPr lang="en-US" dirty="0"/>
              <a:t>“I have not sought the favor of the Lord”</a:t>
            </a:r>
          </a:p>
          <a:p>
            <a:r>
              <a:rPr lang="en-US" dirty="0"/>
              <a:t>So…. “I forced myself, and offered the burnt offering</a:t>
            </a:r>
          </a:p>
          <a:p>
            <a:pPr marL="457200" lvl="1" indent="0">
              <a:buNone/>
            </a:pPr>
            <a:endParaRPr lang="en-US" sz="2800" dirty="0"/>
          </a:p>
          <a:p>
            <a:pPr marL="0" indent="0" algn="ctr">
              <a:buNone/>
            </a:pPr>
            <a:r>
              <a:rPr lang="en-US" b="1" i="1" dirty="0"/>
              <a:t>“My situation is different!”</a:t>
            </a:r>
          </a:p>
          <a:p>
            <a:pPr lvl="1"/>
            <a:endParaRPr lang="en-US" sz="3200" dirty="0"/>
          </a:p>
        </p:txBody>
      </p:sp>
      <p:sp>
        <p:nvSpPr>
          <p:cNvPr id="7" name="Subtitle 2">
            <a:extLst>
              <a:ext uri="{FF2B5EF4-FFF2-40B4-BE49-F238E27FC236}">
                <a16:creationId xmlns:a16="http://schemas.microsoft.com/office/drawing/2014/main" id="{0FD028DB-B48E-4167-A6D9-E0B95C2296BC}"/>
              </a:ext>
            </a:extLst>
          </p:cNvPr>
          <p:cNvSpPr txBox="1">
            <a:spLocks/>
          </p:cNvSpPr>
          <p:nvPr/>
        </p:nvSpPr>
        <p:spPr>
          <a:xfrm>
            <a:off x="5567340" y="1242768"/>
            <a:ext cx="6624660" cy="5162843"/>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lgn="ctr">
              <a:lnSpc>
                <a:spcPct val="100000"/>
              </a:lnSpc>
              <a:buFont typeface="Arial" panose="020B0604020202020204" pitchFamily="34" charset="0"/>
              <a:buNone/>
            </a:pPr>
            <a:r>
              <a:rPr lang="en-US" sz="11200" u="sng" dirty="0"/>
              <a:t>1 Samuel 15</a:t>
            </a:r>
          </a:p>
          <a:p>
            <a:pPr>
              <a:lnSpc>
                <a:spcPct val="100000"/>
              </a:lnSpc>
            </a:pPr>
            <a:r>
              <a:rPr lang="en-US" sz="11200" dirty="0"/>
              <a:t>“I have performed the commandment of the Lord”</a:t>
            </a:r>
          </a:p>
          <a:p>
            <a:pPr>
              <a:lnSpc>
                <a:spcPct val="100000"/>
              </a:lnSpc>
            </a:pPr>
            <a:r>
              <a:rPr lang="en-US" sz="11200" dirty="0"/>
              <a:t>“I have obeyed the voice of the Lord”</a:t>
            </a:r>
          </a:p>
          <a:p>
            <a:pPr>
              <a:lnSpc>
                <a:spcPct val="100000"/>
              </a:lnSpc>
            </a:pPr>
            <a:r>
              <a:rPr lang="en-US" sz="11200" dirty="0"/>
              <a:t>“the people spared the best...to sacrifice to the Lord your God”</a:t>
            </a:r>
          </a:p>
          <a:p>
            <a:pPr>
              <a:lnSpc>
                <a:spcPct val="100000"/>
              </a:lnSpc>
            </a:pPr>
            <a:r>
              <a:rPr lang="en-US" sz="11200" dirty="0"/>
              <a:t>“but the people took of the spoil…”</a:t>
            </a:r>
          </a:p>
          <a:p>
            <a:pPr marL="0" indent="0" algn="ctr">
              <a:lnSpc>
                <a:spcPct val="100000"/>
              </a:lnSpc>
              <a:spcBef>
                <a:spcPts val="0"/>
              </a:spcBef>
              <a:buNone/>
            </a:pPr>
            <a:endParaRPr lang="en-US" sz="11200" b="1" i="1" dirty="0"/>
          </a:p>
          <a:p>
            <a:pPr marL="0" indent="0" algn="ctr">
              <a:lnSpc>
                <a:spcPct val="100000"/>
              </a:lnSpc>
              <a:spcBef>
                <a:spcPts val="0"/>
              </a:spcBef>
              <a:buNone/>
            </a:pPr>
            <a:r>
              <a:rPr lang="en-US" sz="11200" b="1" i="1" dirty="0"/>
              <a:t>“I did most of what you asked”</a:t>
            </a:r>
          </a:p>
          <a:p>
            <a:pPr marL="0" lvl="0" indent="0" algn="ctr">
              <a:lnSpc>
                <a:spcPct val="100000"/>
              </a:lnSpc>
              <a:spcBef>
                <a:spcPts val="0"/>
              </a:spcBef>
              <a:buNone/>
            </a:pPr>
            <a:endParaRPr lang="en-US" sz="11200" b="1" i="1" dirty="0">
              <a:solidFill>
                <a:prstClr val="black"/>
              </a:solidFill>
            </a:endParaRPr>
          </a:p>
          <a:p>
            <a:pPr marL="0" lvl="0" indent="0" algn="ctr">
              <a:lnSpc>
                <a:spcPct val="100000"/>
              </a:lnSpc>
              <a:spcBef>
                <a:spcPts val="0"/>
              </a:spcBef>
              <a:buNone/>
            </a:pPr>
            <a:r>
              <a:rPr lang="en-US" sz="11200" b="1" i="1" dirty="0">
                <a:solidFill>
                  <a:prstClr val="black"/>
                </a:solidFill>
              </a:rPr>
              <a:t>“My intentions were good”</a:t>
            </a:r>
          </a:p>
          <a:p>
            <a:pPr marL="0" indent="0" algn="ctr">
              <a:spcBef>
                <a:spcPts val="0"/>
              </a:spcBef>
              <a:buNone/>
            </a:pPr>
            <a:endParaRPr lang="en-US" sz="11200" b="1" i="1" dirty="0"/>
          </a:p>
          <a:p>
            <a:pPr marL="0" indent="0" algn="ctr">
              <a:spcBef>
                <a:spcPts val="0"/>
              </a:spcBef>
              <a:buNone/>
            </a:pPr>
            <a:r>
              <a:rPr lang="en-US" sz="11200" b="1" i="1" dirty="0"/>
              <a:t>“It was someone else’s fault”</a:t>
            </a:r>
          </a:p>
          <a:p>
            <a:pPr lvl="1"/>
            <a:endParaRPr lang="en-US" sz="3200" dirty="0"/>
          </a:p>
        </p:txBody>
      </p:sp>
    </p:spTree>
    <p:extLst>
      <p:ext uri="{BB962C8B-B14F-4D97-AF65-F5344CB8AC3E}">
        <p14:creationId xmlns:p14="http://schemas.microsoft.com/office/powerpoint/2010/main" val="3937811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5702" y="510299"/>
            <a:ext cx="5477301" cy="1656126"/>
          </a:xfrm>
        </p:spPr>
        <p:txBody>
          <a:bodyPr>
            <a:normAutofit fontScale="90000"/>
          </a:bodyPr>
          <a:lstStyle/>
          <a:p>
            <a:r>
              <a:rPr lang="en-US" sz="6700" b="1" dirty="0">
                <a:effectLst>
                  <a:outerShdw blurRad="38100" dist="38100" dir="2700000" algn="tl">
                    <a:srgbClr val="000000">
                      <a:alpha val="43137"/>
                    </a:srgbClr>
                  </a:outerShdw>
                </a:effectLst>
              </a:rPr>
              <a:t>David &amp; Saul</a:t>
            </a:r>
            <a:br>
              <a:rPr lang="en-US" sz="6700" b="1" dirty="0">
                <a:effectLst>
                  <a:outerShdw blurRad="38100" dist="38100" dir="2700000" algn="tl">
                    <a:srgbClr val="000000">
                      <a:alpha val="43137"/>
                    </a:srgbClr>
                  </a:outerShdw>
                </a:effectLst>
              </a:rPr>
            </a:br>
            <a:endParaRPr lang="en-US" sz="4800" b="1" dirty="0"/>
          </a:p>
        </p:txBody>
      </p:sp>
      <p:sp>
        <p:nvSpPr>
          <p:cNvPr id="3" name="Subtitle 2"/>
          <p:cNvSpPr>
            <a:spLocks noGrp="1"/>
          </p:cNvSpPr>
          <p:nvPr>
            <p:ph type="subTitle" idx="1"/>
          </p:nvPr>
        </p:nvSpPr>
        <p:spPr>
          <a:xfrm>
            <a:off x="115447" y="2017768"/>
            <a:ext cx="5923058" cy="3507119"/>
          </a:xfrm>
        </p:spPr>
        <p:txBody>
          <a:bodyPr>
            <a:normAutofit/>
          </a:bodyPr>
          <a:lstStyle/>
          <a:p>
            <a:endParaRPr lang="en-US" sz="2800" b="1" dirty="0"/>
          </a:p>
          <a:p>
            <a:pPr algn="l"/>
            <a:r>
              <a:rPr lang="en-US" sz="3200" spc="-150" dirty="0"/>
              <a:t>Both Were Counseled By </a:t>
            </a:r>
            <a:r>
              <a:rPr lang="en-US" sz="3200" i="1" spc="-150" dirty="0"/>
              <a:t>Godly</a:t>
            </a:r>
            <a:r>
              <a:rPr lang="en-US" sz="3200" spc="-150" dirty="0"/>
              <a:t> Men</a:t>
            </a:r>
          </a:p>
          <a:p>
            <a:pPr algn="l"/>
            <a:r>
              <a:rPr lang="en-US" sz="3200" spc="-150" dirty="0"/>
              <a:t>Both Faced Great </a:t>
            </a:r>
            <a:r>
              <a:rPr lang="en-US" sz="3200" i="1" spc="-150" dirty="0"/>
              <a:t>Challenges</a:t>
            </a:r>
            <a:r>
              <a:rPr lang="en-US" sz="3200" spc="-150" dirty="0"/>
              <a:t> </a:t>
            </a:r>
          </a:p>
          <a:p>
            <a:pPr algn="l"/>
            <a:r>
              <a:rPr lang="en-US" sz="3200" spc="-150" dirty="0"/>
              <a:t>Both Could Choose To </a:t>
            </a:r>
            <a:r>
              <a:rPr lang="en-US" sz="3200" i="1" spc="-150" dirty="0"/>
              <a:t>Change</a:t>
            </a:r>
            <a:r>
              <a:rPr lang="en-US" sz="3200" spc="-150" dirty="0"/>
              <a:t> &amp; Grow</a:t>
            </a:r>
          </a:p>
          <a:p>
            <a:pPr algn="l"/>
            <a:endParaRPr lang="en-US" sz="3200" spc="-150" dirty="0"/>
          </a:p>
          <a:p>
            <a:pPr algn="l"/>
            <a:endParaRPr lang="en-US" sz="3200" spc="-150" dirty="0"/>
          </a:p>
        </p:txBody>
      </p:sp>
      <p:sp>
        <p:nvSpPr>
          <p:cNvPr id="5" name="Title 1">
            <a:extLst>
              <a:ext uri="{FF2B5EF4-FFF2-40B4-BE49-F238E27FC236}">
                <a16:creationId xmlns:a16="http://schemas.microsoft.com/office/drawing/2014/main" id="{9E4C81F4-9028-4245-A20A-7F34FFC21F7F}"/>
              </a:ext>
            </a:extLst>
          </p:cNvPr>
          <p:cNvSpPr txBox="1">
            <a:spLocks/>
          </p:cNvSpPr>
          <p:nvPr/>
        </p:nvSpPr>
        <p:spPr>
          <a:xfrm>
            <a:off x="6218760" y="510299"/>
            <a:ext cx="5477301" cy="1656126"/>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700" b="1" dirty="0">
                <a:effectLst>
                  <a:outerShdw blurRad="38100" dist="38100" dir="2700000" algn="tl">
                    <a:srgbClr val="000000">
                      <a:alpha val="43137"/>
                    </a:srgbClr>
                  </a:outerShdw>
                </a:effectLst>
              </a:rPr>
              <a:t>Today</a:t>
            </a:r>
            <a:br>
              <a:rPr lang="en-US" sz="6700" b="1" dirty="0">
                <a:effectLst>
                  <a:outerShdw blurRad="38100" dist="38100" dir="2700000" algn="tl">
                    <a:srgbClr val="000000">
                      <a:alpha val="43137"/>
                    </a:srgbClr>
                  </a:outerShdw>
                </a:effectLst>
              </a:rPr>
            </a:br>
            <a:endParaRPr lang="en-US" sz="4800" b="1" dirty="0"/>
          </a:p>
        </p:txBody>
      </p:sp>
      <p:sp>
        <p:nvSpPr>
          <p:cNvPr id="6" name="Subtitle 2">
            <a:extLst>
              <a:ext uri="{FF2B5EF4-FFF2-40B4-BE49-F238E27FC236}">
                <a16:creationId xmlns:a16="http://schemas.microsoft.com/office/drawing/2014/main" id="{E448145B-84A0-4CE6-A8F4-8C471A4D3476}"/>
              </a:ext>
            </a:extLst>
          </p:cNvPr>
          <p:cNvSpPr txBox="1">
            <a:spLocks/>
          </p:cNvSpPr>
          <p:nvPr/>
        </p:nvSpPr>
        <p:spPr>
          <a:xfrm>
            <a:off x="6268942" y="2017769"/>
            <a:ext cx="5923058" cy="350711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2800" b="1" dirty="0"/>
          </a:p>
          <a:p>
            <a:pPr algn="l"/>
            <a:r>
              <a:rPr lang="en-US" sz="3200" spc="-150" dirty="0"/>
              <a:t>We Have </a:t>
            </a:r>
            <a:r>
              <a:rPr lang="en-US" sz="3200" i="1" spc="-150" dirty="0"/>
              <a:t>God’s Word </a:t>
            </a:r>
            <a:r>
              <a:rPr lang="en-US" sz="3200" spc="-150" dirty="0"/>
              <a:t>as our Counsel</a:t>
            </a:r>
          </a:p>
          <a:p>
            <a:pPr algn="l"/>
            <a:r>
              <a:rPr lang="en-US" sz="3200" spc="-150" dirty="0"/>
              <a:t>We all Face </a:t>
            </a:r>
            <a:r>
              <a:rPr lang="en-US" sz="3200" i="1" spc="-150" dirty="0"/>
              <a:t>Challenges</a:t>
            </a:r>
            <a:r>
              <a:rPr lang="en-US" sz="3200" spc="-150" dirty="0"/>
              <a:t> </a:t>
            </a:r>
          </a:p>
          <a:p>
            <a:pPr algn="l"/>
            <a:r>
              <a:rPr lang="en-US" sz="3200" spc="-150" dirty="0"/>
              <a:t>We Can Choose To </a:t>
            </a:r>
            <a:r>
              <a:rPr lang="en-US" sz="3200" i="1" spc="-150" dirty="0"/>
              <a:t>Change</a:t>
            </a:r>
            <a:r>
              <a:rPr lang="en-US" sz="3200" spc="-150" dirty="0"/>
              <a:t> &amp; Grow</a:t>
            </a:r>
          </a:p>
          <a:p>
            <a:pPr algn="l"/>
            <a:endParaRPr lang="en-US" sz="3200" spc="-150" dirty="0"/>
          </a:p>
          <a:p>
            <a:pPr algn="l"/>
            <a:endParaRPr lang="en-US" sz="3200" spc="-150" dirty="0"/>
          </a:p>
        </p:txBody>
      </p:sp>
      <p:sp>
        <p:nvSpPr>
          <p:cNvPr id="7" name="Rectangle 6">
            <a:extLst>
              <a:ext uri="{FF2B5EF4-FFF2-40B4-BE49-F238E27FC236}">
                <a16:creationId xmlns:a16="http://schemas.microsoft.com/office/drawing/2014/main" id="{F2496C9D-140C-4B19-A809-F843AC693A0B}"/>
              </a:ext>
            </a:extLst>
          </p:cNvPr>
          <p:cNvSpPr/>
          <p:nvPr/>
        </p:nvSpPr>
        <p:spPr>
          <a:xfrm>
            <a:off x="159155" y="4768193"/>
            <a:ext cx="11536905" cy="1077218"/>
          </a:xfrm>
          <a:prstGeom prst="rect">
            <a:avLst/>
          </a:prstGeom>
        </p:spPr>
        <p:txBody>
          <a:bodyPr wrap="square">
            <a:spAutoFit/>
          </a:bodyPr>
          <a:lstStyle/>
          <a:p>
            <a:pPr lvl="1"/>
            <a:r>
              <a:rPr lang="en-US" sz="3200" b="1" i="1" dirty="0"/>
              <a:t>1 John 2:3- We know that we come to know Him if we keep His commands</a:t>
            </a:r>
          </a:p>
        </p:txBody>
      </p:sp>
      <p:cxnSp>
        <p:nvCxnSpPr>
          <p:cNvPr id="8" name="Straight Connector 7">
            <a:extLst>
              <a:ext uri="{FF2B5EF4-FFF2-40B4-BE49-F238E27FC236}">
                <a16:creationId xmlns:a16="http://schemas.microsoft.com/office/drawing/2014/main" id="{E2A9179C-4F2B-4986-843B-BAC27F365245}"/>
              </a:ext>
            </a:extLst>
          </p:cNvPr>
          <p:cNvCxnSpPr>
            <a:cxnSpLocks/>
          </p:cNvCxnSpPr>
          <p:nvPr/>
        </p:nvCxnSpPr>
        <p:spPr>
          <a:xfrm>
            <a:off x="6038506" y="510299"/>
            <a:ext cx="9587" cy="42578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5071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3263</TotalTime>
  <Words>1479</Words>
  <Application>Microsoft Office PowerPoint</Application>
  <PresentationFormat>Widescreen</PresentationFormat>
  <Paragraphs>136</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Excuses for Disobedience</vt:lpstr>
      <vt:lpstr>David &amp; Saul </vt:lpstr>
      <vt:lpstr>Saul’s Excuses in Pivotal Moments  </vt:lpstr>
      <vt:lpstr>Saul’s Excuses in Pivotal Moments  </vt:lpstr>
      <vt:lpstr>Saul’s Excuses in Pivotal Moments</vt:lpstr>
      <vt:lpstr>David &amp; Saul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Coulter Wickerham</dc:creator>
  <cp:lastModifiedBy>mike crane</cp:lastModifiedBy>
  <cp:revision>65</cp:revision>
  <cp:lastPrinted>2017-07-23T03:05:12Z</cp:lastPrinted>
  <dcterms:created xsi:type="dcterms:W3CDTF">2015-07-26T18:09:58Z</dcterms:created>
  <dcterms:modified xsi:type="dcterms:W3CDTF">2017-07-23T03:44:05Z</dcterms:modified>
</cp:coreProperties>
</file>