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564" r:id="rId2"/>
    <p:sldId id="565" r:id="rId3"/>
    <p:sldId id="570" r:id="rId4"/>
    <p:sldId id="576" r:id="rId5"/>
    <p:sldId id="571" r:id="rId6"/>
    <p:sldId id="577" r:id="rId7"/>
    <p:sldId id="572" r:id="rId8"/>
    <p:sldId id="578" r:id="rId9"/>
    <p:sldId id="573" r:id="rId10"/>
    <p:sldId id="579" r:id="rId11"/>
    <p:sldId id="574" r:id="rId12"/>
    <p:sldId id="582" r:id="rId13"/>
    <p:sldId id="580" r:id="rId14"/>
    <p:sldId id="581" r:id="rId15"/>
    <p:sldId id="57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491" autoAdjust="0"/>
    <p:restoredTop sz="99012" autoAdjust="0"/>
  </p:normalViewPr>
  <p:slideViewPr>
    <p:cSldViewPr snapToGrid="0" snapToObjects="1">
      <p:cViewPr>
        <p:scale>
          <a:sx n="68" d="100"/>
          <a:sy n="68" d="100"/>
        </p:scale>
        <p:origin x="-1384" y="-968"/>
      </p:cViewPr>
      <p:guideLst>
        <p:guide orient="horz" pos="2156"/>
        <p:guide pos="28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EE1AC-C9C9-6E4B-B312-86B4310CBFEA}"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EE1AC-C9C9-6E4B-B312-86B4310CBFEA}" type="datetimeFigureOut">
              <a:rPr lang="en-US" smtClean="0"/>
              <a:t>3/25/18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1EE1AC-C9C9-6E4B-B312-86B4310CBFEA}" type="datetimeFigureOut">
              <a:rPr lang="en-US" smtClean="0"/>
              <a:t>3/25/18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1EE1AC-C9C9-6E4B-B312-86B4310CBFEA}" type="datetimeFigureOut">
              <a:rPr lang="en-US" smtClean="0"/>
              <a:t>3/25/18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EE1AC-C9C9-6E4B-B312-86B4310CBFEA}" type="datetimeFigureOut">
              <a:rPr lang="en-US" smtClean="0"/>
              <a:t>3/25/18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3/25/18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3/25/18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EE1AC-C9C9-6E4B-B312-86B4310CBFEA}" type="datetimeFigureOut">
              <a:rPr lang="en-US" smtClean="0"/>
              <a:t>3/25/18</a:t>
            </a:fld>
            <a:endParaRPr lang="en-US"/>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5" name="Rectangle 4"/>
          <p:cNvSpPr/>
          <p:nvPr/>
        </p:nvSpPr>
        <p:spPr>
          <a:xfrm>
            <a:off x="0" y="2272939"/>
            <a:ext cx="9144000" cy="2321809"/>
          </a:xfrm>
          <a:prstGeom prst="rect">
            <a:avLst/>
          </a:prstGeom>
          <a:solidFill>
            <a:schemeClr val="bg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0" y="2348329"/>
            <a:ext cx="9144000" cy="2304221"/>
          </a:xfrm>
          <a:prstGeom prst="rect">
            <a:avLst/>
          </a:prstGeom>
          <a:noFill/>
        </p:spPr>
        <p:txBody>
          <a:bodyPr wrap="square" rtlCol="0">
            <a:spAutoFit/>
          </a:bodyPr>
          <a:lstStyle/>
          <a:p>
            <a:pPr algn="ctr">
              <a:lnSpc>
                <a:spcPct val="80000"/>
              </a:lnSpc>
            </a:pPr>
            <a:r>
              <a:rPr lang="en-US" sz="8800" b="1" spc="-150" dirty="0" smtClean="0">
                <a:latin typeface="Century Gothic"/>
                <a:cs typeface="Century Gothic"/>
              </a:rPr>
              <a:t>When Leaders Lead in </a:t>
            </a:r>
            <a:r>
              <a:rPr lang="en-US" sz="8800" b="1" spc="-150" dirty="0" smtClean="0">
                <a:latin typeface="Century Gothic"/>
                <a:cs typeface="Century Gothic"/>
              </a:rPr>
              <a:t>Israel</a:t>
            </a:r>
            <a:endParaRPr lang="en-US" sz="8800" b="1" spc="-150" dirty="0">
              <a:latin typeface="Century Gothic"/>
              <a:cs typeface="Century Gothic"/>
            </a:endParaRPr>
          </a:p>
        </p:txBody>
      </p:sp>
    </p:spTree>
    <p:extLst>
      <p:ext uri="{BB962C8B-B14F-4D97-AF65-F5344CB8AC3E}">
        <p14:creationId xmlns:p14="http://schemas.microsoft.com/office/powerpoint/2010/main" val="204539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6" name="Rectangle 5"/>
          <p:cNvSpPr/>
          <p:nvPr/>
        </p:nvSpPr>
        <p:spPr>
          <a:xfrm>
            <a:off x="0" y="1"/>
            <a:ext cx="9144000" cy="6858000"/>
          </a:xfrm>
          <a:prstGeom prst="rect">
            <a:avLst/>
          </a:prstGeom>
          <a:solidFill>
            <a:schemeClr val="bg1">
              <a:alpha val="5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1982195"/>
            <a:ext cx="9144000" cy="2862322"/>
          </a:xfrm>
          <a:prstGeom prst="rect">
            <a:avLst/>
          </a:prstGeom>
          <a:noFill/>
        </p:spPr>
        <p:txBody>
          <a:bodyPr wrap="square" rtlCol="0">
            <a:spAutoFit/>
          </a:bodyPr>
          <a:lstStyle/>
          <a:p>
            <a:pPr algn="ctr"/>
            <a:r>
              <a:rPr lang="en-US" sz="5800" dirty="0" smtClean="0">
                <a:latin typeface="Century Gothic"/>
                <a:cs typeface="Century Gothic"/>
              </a:rPr>
              <a:t>A foreign woman lures an Israelite warrior to    his death.</a:t>
            </a:r>
            <a:endParaRPr lang="en-US" sz="5800" dirty="0">
              <a:latin typeface="Century Gothic"/>
              <a:cs typeface="Century Gothic"/>
            </a:endParaRPr>
          </a:p>
        </p:txBody>
      </p:sp>
    </p:spTree>
    <p:extLst>
      <p:ext uri="{BB962C8B-B14F-4D97-AF65-F5344CB8AC3E}">
        <p14:creationId xmlns:p14="http://schemas.microsoft.com/office/powerpoint/2010/main" val="159196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4088"/>
            <a:ext cx="8229600" cy="6405155"/>
          </a:xfrm>
        </p:spPr>
        <p:txBody>
          <a:bodyPr anchor="ctr">
            <a:normAutofit/>
          </a:bodyPr>
          <a:lstStyle/>
          <a:p>
            <a:pPr marL="0" indent="0">
              <a:buNone/>
            </a:pPr>
            <a:r>
              <a:rPr lang="en-US" sz="3600" b="1" dirty="0" smtClean="0"/>
              <a:t>Judges 14:2</a:t>
            </a:r>
            <a:endParaRPr lang="en-US" sz="3600" b="1" dirty="0" smtClean="0"/>
          </a:p>
          <a:p>
            <a:pPr marL="0" indent="0">
              <a:buNone/>
            </a:pPr>
            <a:r>
              <a:rPr lang="en-US" sz="3600" dirty="0"/>
              <a:t>Then he came up and told his father and mother, “I </a:t>
            </a:r>
            <a:r>
              <a:rPr lang="en-US" sz="3600" b="1" u="sng" dirty="0">
                <a:solidFill>
                  <a:srgbClr val="FFFF00"/>
                </a:solidFill>
              </a:rPr>
              <a:t>saw</a:t>
            </a:r>
            <a:r>
              <a:rPr lang="en-US" sz="3600" dirty="0"/>
              <a:t> one of the daughters of the Philistines at </a:t>
            </a:r>
            <a:r>
              <a:rPr lang="en-US" sz="3600" dirty="0" err="1"/>
              <a:t>Timnah</a:t>
            </a:r>
            <a:r>
              <a:rPr lang="en-US" sz="3600" dirty="0"/>
              <a:t>. Now get her for me as my wife.”</a:t>
            </a:r>
            <a:endParaRPr lang="en-US" sz="3400" dirty="0" smtClean="0"/>
          </a:p>
        </p:txBody>
      </p:sp>
    </p:spTree>
    <p:extLst>
      <p:ext uri="{BB962C8B-B14F-4D97-AF65-F5344CB8AC3E}">
        <p14:creationId xmlns:p14="http://schemas.microsoft.com/office/powerpoint/2010/main" val="81955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4088"/>
            <a:ext cx="8229600" cy="6405155"/>
          </a:xfrm>
        </p:spPr>
        <p:txBody>
          <a:bodyPr anchor="ctr">
            <a:normAutofit/>
          </a:bodyPr>
          <a:lstStyle/>
          <a:p>
            <a:pPr marL="0" indent="0">
              <a:buNone/>
            </a:pPr>
            <a:r>
              <a:rPr lang="en-US" sz="3600" b="1" dirty="0" smtClean="0"/>
              <a:t>Judges 16:1</a:t>
            </a:r>
            <a:endParaRPr lang="en-US" sz="3600" b="1" dirty="0" smtClean="0"/>
          </a:p>
          <a:p>
            <a:pPr marL="0" indent="0">
              <a:buNone/>
            </a:pPr>
            <a:r>
              <a:rPr lang="en-US" sz="3600" dirty="0"/>
              <a:t>Samson went to Gaza, and there he </a:t>
            </a:r>
            <a:r>
              <a:rPr lang="en-US" sz="3600" b="1" u="sng" dirty="0">
                <a:solidFill>
                  <a:srgbClr val="FFFF00"/>
                </a:solidFill>
              </a:rPr>
              <a:t>saw</a:t>
            </a:r>
            <a:r>
              <a:rPr lang="en-US" sz="3600" dirty="0"/>
              <a:t> a prostitute, and he went in to her.”</a:t>
            </a:r>
            <a:endParaRPr lang="en-US" sz="3400" dirty="0" smtClean="0"/>
          </a:p>
        </p:txBody>
      </p:sp>
    </p:spTree>
    <p:extLst>
      <p:ext uri="{BB962C8B-B14F-4D97-AF65-F5344CB8AC3E}">
        <p14:creationId xmlns:p14="http://schemas.microsoft.com/office/powerpoint/2010/main" val="350245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6" name="Rectangle 5"/>
          <p:cNvSpPr/>
          <p:nvPr/>
        </p:nvSpPr>
        <p:spPr>
          <a:xfrm>
            <a:off x="0" y="1"/>
            <a:ext cx="9144000" cy="6858000"/>
          </a:xfrm>
          <a:prstGeom prst="rect">
            <a:avLst/>
          </a:prstGeom>
          <a:solidFill>
            <a:schemeClr val="bg1">
              <a:alpha val="5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1870151"/>
            <a:ext cx="9144000" cy="2954655"/>
          </a:xfrm>
          <a:prstGeom prst="rect">
            <a:avLst/>
          </a:prstGeom>
          <a:noFill/>
        </p:spPr>
        <p:txBody>
          <a:bodyPr wrap="square" rtlCol="0">
            <a:spAutoFit/>
          </a:bodyPr>
          <a:lstStyle/>
          <a:p>
            <a:pPr algn="ctr"/>
            <a:r>
              <a:rPr lang="en-US" sz="6200" dirty="0" smtClean="0">
                <a:latin typeface="Century Gothic"/>
                <a:cs typeface="Century Gothic"/>
              </a:rPr>
              <a:t>Israelite women oppressed by their countrymen.</a:t>
            </a:r>
            <a:endParaRPr lang="en-US" sz="6200" dirty="0">
              <a:latin typeface="Century Gothic"/>
              <a:cs typeface="Century Gothic"/>
            </a:endParaRPr>
          </a:p>
        </p:txBody>
      </p:sp>
    </p:spTree>
    <p:extLst>
      <p:ext uri="{BB962C8B-B14F-4D97-AF65-F5344CB8AC3E}">
        <p14:creationId xmlns:p14="http://schemas.microsoft.com/office/powerpoint/2010/main" val="159196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4088"/>
            <a:ext cx="8229600" cy="6405155"/>
          </a:xfrm>
        </p:spPr>
        <p:txBody>
          <a:bodyPr anchor="ctr">
            <a:normAutofit/>
          </a:bodyPr>
          <a:lstStyle/>
          <a:p>
            <a:pPr marL="0" indent="0">
              <a:buNone/>
            </a:pPr>
            <a:r>
              <a:rPr lang="en-US" sz="3600" b="1" dirty="0" smtClean="0"/>
              <a:t>Judges 21:20-21</a:t>
            </a:r>
            <a:endParaRPr lang="en-US" sz="3600" b="1" dirty="0" smtClean="0"/>
          </a:p>
          <a:p>
            <a:pPr marL="0" indent="0">
              <a:buNone/>
            </a:pPr>
            <a:r>
              <a:rPr lang="en-US" sz="3600" dirty="0"/>
              <a:t>And they commanded the people of Benjamin, saying, “Go and lie in ambush in the vineyards and watch. If the daughters of Shiloh come out to dance in the dances, then come out of the vineyards and </a:t>
            </a:r>
            <a:r>
              <a:rPr lang="en-US" sz="3600" b="1" u="sng" dirty="0">
                <a:solidFill>
                  <a:srgbClr val="FFFF00"/>
                </a:solidFill>
              </a:rPr>
              <a:t>snatch each man his wife</a:t>
            </a:r>
            <a:r>
              <a:rPr lang="en-US" sz="3600" dirty="0"/>
              <a:t> from the daughters of Shiloh, and go to the land of Benjamin.” </a:t>
            </a:r>
            <a:endParaRPr lang="en-US" sz="3400" dirty="0" smtClean="0"/>
          </a:p>
        </p:txBody>
      </p:sp>
    </p:spTree>
    <p:extLst>
      <p:ext uri="{BB962C8B-B14F-4D97-AF65-F5344CB8AC3E}">
        <p14:creationId xmlns:p14="http://schemas.microsoft.com/office/powerpoint/2010/main" val="216142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6" name="Rectangle 5"/>
          <p:cNvSpPr/>
          <p:nvPr/>
        </p:nvSpPr>
        <p:spPr>
          <a:xfrm>
            <a:off x="0" y="1"/>
            <a:ext cx="9144000" cy="6858000"/>
          </a:xfrm>
          <a:prstGeom prst="rect">
            <a:avLst/>
          </a:prstGeom>
          <a:solidFill>
            <a:schemeClr val="bg1">
              <a:alpha val="5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85561" y="1156021"/>
            <a:ext cx="8721466" cy="4198072"/>
          </a:xfrm>
          <a:prstGeom prst="rect">
            <a:avLst/>
          </a:prstGeom>
          <a:noFill/>
        </p:spPr>
        <p:txBody>
          <a:bodyPr wrap="square" rtlCol="0">
            <a:spAutoFit/>
          </a:bodyPr>
          <a:lstStyle/>
          <a:p>
            <a:pPr marL="685800" indent="-685800">
              <a:lnSpc>
                <a:spcPct val="90000"/>
              </a:lnSpc>
              <a:spcBef>
                <a:spcPts val="3000"/>
              </a:spcBef>
              <a:buFont typeface="Arial"/>
              <a:buChar char="•"/>
            </a:pPr>
            <a:r>
              <a:rPr lang="en-US" sz="4800" b="1" u="sng" spc="300" dirty="0" smtClean="0">
                <a:solidFill>
                  <a:srgbClr val="FFFF00"/>
                </a:solidFill>
                <a:latin typeface="Century Gothic"/>
                <a:cs typeface="Century Gothic"/>
              </a:rPr>
              <a:t>Protect</a:t>
            </a:r>
            <a:r>
              <a:rPr lang="en-US" sz="4800" spc="300" dirty="0" smtClean="0">
                <a:latin typeface="Century Gothic"/>
                <a:cs typeface="Century Gothic"/>
              </a:rPr>
              <a:t> our wives &amp; daughters!</a:t>
            </a:r>
          </a:p>
          <a:p>
            <a:pPr marL="685800" indent="-685800">
              <a:lnSpc>
                <a:spcPct val="90000"/>
              </a:lnSpc>
              <a:spcBef>
                <a:spcPts val="3000"/>
              </a:spcBef>
              <a:buFont typeface="Arial"/>
              <a:buChar char="•"/>
            </a:pPr>
            <a:r>
              <a:rPr lang="en-US" sz="4800" spc="300" dirty="0" smtClean="0">
                <a:latin typeface="Century Gothic"/>
                <a:cs typeface="Century Gothic"/>
              </a:rPr>
              <a:t>Teach our sons to </a:t>
            </a:r>
            <a:r>
              <a:rPr lang="en-US" sz="4800" b="1" u="sng" spc="300" dirty="0" smtClean="0">
                <a:solidFill>
                  <a:srgbClr val="FFFF00"/>
                </a:solidFill>
                <a:latin typeface="Century Gothic"/>
                <a:cs typeface="Century Gothic"/>
              </a:rPr>
              <a:t>respect</a:t>
            </a:r>
            <a:r>
              <a:rPr lang="en-US" sz="4800" spc="300" dirty="0" smtClean="0">
                <a:latin typeface="Century Gothic"/>
                <a:cs typeface="Century Gothic"/>
              </a:rPr>
              <a:t> women!</a:t>
            </a:r>
          </a:p>
          <a:p>
            <a:pPr marL="685800" indent="-685800">
              <a:lnSpc>
                <a:spcPct val="90000"/>
              </a:lnSpc>
              <a:spcBef>
                <a:spcPts val="3000"/>
              </a:spcBef>
              <a:buFont typeface="Arial"/>
              <a:buChar char="•"/>
            </a:pPr>
            <a:r>
              <a:rPr lang="en-US" sz="4800" spc="300" dirty="0" smtClean="0">
                <a:latin typeface="Century Gothic"/>
                <a:cs typeface="Century Gothic"/>
              </a:rPr>
              <a:t>Take up arms &amp; </a:t>
            </a:r>
            <a:r>
              <a:rPr lang="en-US" sz="4800" b="1" u="sng" spc="300" dirty="0" smtClean="0">
                <a:solidFill>
                  <a:srgbClr val="FFFF00"/>
                </a:solidFill>
                <a:latin typeface="Century Gothic"/>
                <a:cs typeface="Century Gothic"/>
              </a:rPr>
              <a:t>fight</a:t>
            </a:r>
            <a:r>
              <a:rPr lang="en-US" sz="4800" spc="300" dirty="0" smtClean="0">
                <a:latin typeface="Century Gothic"/>
                <a:cs typeface="Century Gothic"/>
              </a:rPr>
              <a:t>!</a:t>
            </a:r>
            <a:endParaRPr lang="en-US" sz="4800" spc="300" dirty="0">
              <a:latin typeface="Century Gothic"/>
              <a:cs typeface="Century Gothic"/>
            </a:endParaRPr>
          </a:p>
        </p:txBody>
      </p:sp>
    </p:spTree>
    <p:extLst>
      <p:ext uri="{BB962C8B-B14F-4D97-AF65-F5344CB8AC3E}">
        <p14:creationId xmlns:p14="http://schemas.microsoft.com/office/powerpoint/2010/main" val="23265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subTnLst>
                                    <p:animClr clrSpc="rgb" dir="cw">
                                      <p:cBhvr override="childStyle">
                                        <p:cTn dur="1" fill="hold" display="0" masterRel="nextClick" afterEffect="1"/>
                                        <p:tgtEl>
                                          <p:spTgt spid="7">
                                            <p:txEl>
                                              <p:pRg st="0" end="0"/>
                                            </p:txEl>
                                          </p:spTgt>
                                        </p:tgtEl>
                                        <p:attrNameLst>
                                          <p:attrName>ppt_c</p:attrName>
                                        </p:attrNameLst>
                                      </p:cBhvr>
                                      <p:to>
                                        <a:srgbClr val="666666"/>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subTnLst>
                                    <p:animClr clrSpc="rgb" dir="cw">
                                      <p:cBhvr override="childStyle">
                                        <p:cTn dur="1" fill="hold" display="0" masterRel="nextClick" afterEffect="1"/>
                                        <p:tgtEl>
                                          <p:spTgt spid="7">
                                            <p:txEl>
                                              <p:pRg st="1" end="1"/>
                                            </p:txEl>
                                          </p:spTgt>
                                        </p:tgtEl>
                                        <p:attrNameLst>
                                          <p:attrName>ppt_c</p:attrName>
                                        </p:attrNameLst>
                                      </p:cBhvr>
                                      <p:to>
                                        <a:srgbClr val="666666"/>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subTnLst>
                                    <p:animClr clrSpc="rgb" dir="cw">
                                      <p:cBhvr override="childStyle">
                                        <p:cTn dur="1" fill="hold" display="0" masterRel="nextClick" afterEffect="1"/>
                                        <p:tgtEl>
                                          <p:spTgt spid="7">
                                            <p:txEl>
                                              <p:pRg st="2" end="2"/>
                                            </p:txEl>
                                          </p:spTgt>
                                        </p:tgtEl>
                                        <p:attrNameLst>
                                          <p:attrName>ppt_c</p:attrName>
                                        </p:attrNameLst>
                                      </p:cBhvr>
                                      <p:to>
                                        <a:srgbClr val="6666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6" name="Rectangle 5"/>
          <p:cNvSpPr/>
          <p:nvPr/>
        </p:nvSpPr>
        <p:spPr>
          <a:xfrm>
            <a:off x="0" y="1"/>
            <a:ext cx="9144000" cy="6858000"/>
          </a:xfrm>
          <a:prstGeom prst="rect">
            <a:avLst/>
          </a:prstGeom>
          <a:solidFill>
            <a:schemeClr val="bg1">
              <a:alpha val="5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1963521"/>
            <a:ext cx="9144000" cy="2862322"/>
          </a:xfrm>
          <a:prstGeom prst="rect">
            <a:avLst/>
          </a:prstGeom>
          <a:noFill/>
        </p:spPr>
        <p:txBody>
          <a:bodyPr wrap="square" rtlCol="0">
            <a:spAutoFit/>
          </a:bodyPr>
          <a:lstStyle/>
          <a:p>
            <a:pPr algn="ctr"/>
            <a:r>
              <a:rPr lang="en-US" sz="6000" dirty="0" smtClean="0">
                <a:latin typeface="Century Gothic"/>
                <a:cs typeface="Century Gothic"/>
              </a:rPr>
              <a:t>A warrior wins a wife and a father blesses    his daughter.</a:t>
            </a:r>
            <a:endParaRPr lang="en-US" sz="6000" dirty="0">
              <a:latin typeface="Century Gothic"/>
              <a:cs typeface="Century Gothic"/>
            </a:endParaRPr>
          </a:p>
        </p:txBody>
      </p:sp>
    </p:spTree>
    <p:extLst>
      <p:ext uri="{BB962C8B-B14F-4D97-AF65-F5344CB8AC3E}">
        <p14:creationId xmlns:p14="http://schemas.microsoft.com/office/powerpoint/2010/main" val="275869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4088"/>
            <a:ext cx="8229600" cy="6405155"/>
          </a:xfrm>
        </p:spPr>
        <p:txBody>
          <a:bodyPr anchor="ctr">
            <a:normAutofit/>
          </a:bodyPr>
          <a:lstStyle/>
          <a:p>
            <a:pPr marL="0" indent="0">
              <a:buNone/>
            </a:pPr>
            <a:r>
              <a:rPr lang="en-US" sz="3600" b="1" dirty="0" smtClean="0"/>
              <a:t>Judges 1:12-13</a:t>
            </a:r>
            <a:endParaRPr lang="en-US" sz="3600" b="1" dirty="0" smtClean="0"/>
          </a:p>
          <a:p>
            <a:pPr marL="0" indent="0">
              <a:buNone/>
            </a:pPr>
            <a:r>
              <a:rPr lang="en-US" sz="3600" dirty="0"/>
              <a:t>And Caleb said, “He who attacks </a:t>
            </a:r>
            <a:r>
              <a:rPr lang="en-US" sz="3600" dirty="0" err="1"/>
              <a:t>Kiriath-sepher</a:t>
            </a:r>
            <a:r>
              <a:rPr lang="en-US" sz="3600" dirty="0"/>
              <a:t> and </a:t>
            </a:r>
            <a:r>
              <a:rPr lang="en-US" sz="3600" b="1" u="sng" dirty="0">
                <a:solidFill>
                  <a:srgbClr val="FFFF00"/>
                </a:solidFill>
              </a:rPr>
              <a:t>captures</a:t>
            </a:r>
            <a:r>
              <a:rPr lang="en-US" sz="3600" dirty="0"/>
              <a:t> it, I will give him </a:t>
            </a:r>
            <a:r>
              <a:rPr lang="en-US" sz="3600" dirty="0" err="1"/>
              <a:t>Achsah</a:t>
            </a:r>
            <a:r>
              <a:rPr lang="en-US" sz="3600" dirty="0"/>
              <a:t> my daughter for a wife.” And </a:t>
            </a:r>
            <a:r>
              <a:rPr lang="en-US" sz="3600" dirty="0" err="1"/>
              <a:t>Othniel</a:t>
            </a:r>
            <a:r>
              <a:rPr lang="en-US" sz="3600" dirty="0"/>
              <a:t> the son of </a:t>
            </a:r>
            <a:r>
              <a:rPr lang="en-US" sz="3600" dirty="0" err="1"/>
              <a:t>Kenaz</a:t>
            </a:r>
            <a:r>
              <a:rPr lang="en-US" sz="3600" dirty="0"/>
              <a:t>, Caleb’s younger brother, </a:t>
            </a:r>
            <a:r>
              <a:rPr lang="en-US" sz="3600" b="1" u="sng" dirty="0">
                <a:solidFill>
                  <a:srgbClr val="FFFF00"/>
                </a:solidFill>
              </a:rPr>
              <a:t>captured</a:t>
            </a:r>
            <a:r>
              <a:rPr lang="en-US" sz="3600" dirty="0"/>
              <a:t> it. And he gave him </a:t>
            </a:r>
            <a:r>
              <a:rPr lang="en-US" sz="3600" dirty="0" err="1"/>
              <a:t>Achsah</a:t>
            </a:r>
            <a:r>
              <a:rPr lang="en-US" sz="3600" dirty="0"/>
              <a:t> his daughter for a wife.</a:t>
            </a:r>
            <a:endParaRPr lang="en-US" sz="3400" dirty="0" smtClean="0"/>
          </a:p>
        </p:txBody>
      </p:sp>
    </p:spTree>
    <p:extLst>
      <p:ext uri="{BB962C8B-B14F-4D97-AF65-F5344CB8AC3E}">
        <p14:creationId xmlns:p14="http://schemas.microsoft.com/office/powerpoint/2010/main" val="81955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6" name="Rectangle 5"/>
          <p:cNvSpPr/>
          <p:nvPr/>
        </p:nvSpPr>
        <p:spPr>
          <a:xfrm>
            <a:off x="0" y="1"/>
            <a:ext cx="9144000" cy="6858000"/>
          </a:xfrm>
          <a:prstGeom prst="rect">
            <a:avLst/>
          </a:prstGeom>
          <a:solidFill>
            <a:schemeClr val="bg1">
              <a:alpha val="5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2000869"/>
            <a:ext cx="9144000" cy="2723823"/>
          </a:xfrm>
          <a:prstGeom prst="rect">
            <a:avLst/>
          </a:prstGeom>
          <a:noFill/>
        </p:spPr>
        <p:txBody>
          <a:bodyPr wrap="square" rtlCol="0">
            <a:spAutoFit/>
          </a:bodyPr>
          <a:lstStyle/>
          <a:p>
            <a:pPr algn="ctr"/>
            <a:r>
              <a:rPr lang="en-US" sz="5700" dirty="0" smtClean="0">
                <a:latin typeface="Century Gothic"/>
                <a:cs typeface="Century Gothic"/>
              </a:rPr>
              <a:t>A courageous woman lures a foreign warrior    to his death.</a:t>
            </a:r>
            <a:endParaRPr lang="en-US" sz="5700" dirty="0">
              <a:latin typeface="Century Gothic"/>
              <a:cs typeface="Century Gothic"/>
            </a:endParaRPr>
          </a:p>
        </p:txBody>
      </p:sp>
    </p:spTree>
    <p:extLst>
      <p:ext uri="{BB962C8B-B14F-4D97-AF65-F5344CB8AC3E}">
        <p14:creationId xmlns:p14="http://schemas.microsoft.com/office/powerpoint/2010/main" val="3778566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4088"/>
            <a:ext cx="8229600" cy="6405155"/>
          </a:xfrm>
        </p:spPr>
        <p:txBody>
          <a:bodyPr anchor="ctr">
            <a:normAutofit/>
          </a:bodyPr>
          <a:lstStyle/>
          <a:p>
            <a:pPr marL="0" indent="0">
              <a:buNone/>
            </a:pPr>
            <a:r>
              <a:rPr lang="en-US" sz="3600" b="1" dirty="0" smtClean="0"/>
              <a:t>Judges 4:8-9</a:t>
            </a:r>
            <a:endParaRPr lang="en-US" sz="3600" b="1" dirty="0" smtClean="0"/>
          </a:p>
          <a:p>
            <a:pPr marL="0" indent="0">
              <a:buNone/>
            </a:pPr>
            <a:r>
              <a:rPr lang="en-US" sz="3600" dirty="0"/>
              <a:t>Barak said to her, “If you will go with me, I will go, but if you will not go with me, I will not go.” And she said, “I will surely go with you. Nevertheless, the road on which you are going will not lead to your glory, for the LORD will sell </a:t>
            </a:r>
            <a:r>
              <a:rPr lang="en-US" sz="3600" dirty="0" err="1"/>
              <a:t>Sisera</a:t>
            </a:r>
            <a:r>
              <a:rPr lang="en-US" sz="3600" dirty="0"/>
              <a:t> </a:t>
            </a:r>
            <a:r>
              <a:rPr lang="en-US" sz="3600" b="1" u="sng" dirty="0">
                <a:solidFill>
                  <a:srgbClr val="FFFF00"/>
                </a:solidFill>
              </a:rPr>
              <a:t>into the hand of a woman</a:t>
            </a:r>
            <a:r>
              <a:rPr lang="en-US" sz="3600" dirty="0"/>
              <a:t>.”</a:t>
            </a:r>
            <a:endParaRPr lang="en-US" sz="3400" dirty="0" smtClean="0"/>
          </a:p>
        </p:txBody>
      </p:sp>
    </p:spTree>
    <p:extLst>
      <p:ext uri="{BB962C8B-B14F-4D97-AF65-F5344CB8AC3E}">
        <p14:creationId xmlns:p14="http://schemas.microsoft.com/office/powerpoint/2010/main" val="81955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6" name="Rectangle 5"/>
          <p:cNvSpPr/>
          <p:nvPr/>
        </p:nvSpPr>
        <p:spPr>
          <a:xfrm>
            <a:off x="0" y="1"/>
            <a:ext cx="9144000" cy="6858000"/>
          </a:xfrm>
          <a:prstGeom prst="rect">
            <a:avLst/>
          </a:prstGeom>
          <a:solidFill>
            <a:schemeClr val="bg1">
              <a:alpha val="5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1907499"/>
            <a:ext cx="9144000" cy="2862322"/>
          </a:xfrm>
          <a:prstGeom prst="rect">
            <a:avLst/>
          </a:prstGeom>
          <a:noFill/>
        </p:spPr>
        <p:txBody>
          <a:bodyPr wrap="square" rtlCol="0">
            <a:spAutoFit/>
          </a:bodyPr>
          <a:lstStyle/>
          <a:p>
            <a:pPr algn="ctr"/>
            <a:r>
              <a:rPr lang="en-US" sz="6000" dirty="0" smtClean="0">
                <a:latin typeface="Century Gothic"/>
                <a:cs typeface="Century Gothic"/>
              </a:rPr>
              <a:t>A woman delivers   Israel from a power hungry oppressor.</a:t>
            </a:r>
            <a:endParaRPr lang="en-US" sz="6000" dirty="0">
              <a:latin typeface="Century Gothic"/>
              <a:cs typeface="Century Gothic"/>
            </a:endParaRPr>
          </a:p>
        </p:txBody>
      </p:sp>
    </p:spTree>
    <p:extLst>
      <p:ext uri="{BB962C8B-B14F-4D97-AF65-F5344CB8AC3E}">
        <p14:creationId xmlns:p14="http://schemas.microsoft.com/office/powerpoint/2010/main" val="159196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4088"/>
            <a:ext cx="8229600" cy="6405155"/>
          </a:xfrm>
        </p:spPr>
        <p:txBody>
          <a:bodyPr anchor="ctr">
            <a:normAutofit/>
          </a:bodyPr>
          <a:lstStyle/>
          <a:p>
            <a:pPr marL="0" indent="0">
              <a:buNone/>
            </a:pPr>
            <a:r>
              <a:rPr lang="en-US" sz="3600" b="1" dirty="0" smtClean="0"/>
              <a:t>Judges 9:53-54</a:t>
            </a:r>
            <a:endParaRPr lang="en-US" sz="3600" b="1" dirty="0" smtClean="0"/>
          </a:p>
          <a:p>
            <a:pPr marL="0" indent="0">
              <a:buNone/>
            </a:pPr>
            <a:r>
              <a:rPr lang="en-US" sz="3600" dirty="0"/>
              <a:t>And a certain woman threw an upper millstone on </a:t>
            </a:r>
            <a:r>
              <a:rPr lang="en-US" sz="3600" dirty="0" err="1"/>
              <a:t>Abimelech’s</a:t>
            </a:r>
            <a:r>
              <a:rPr lang="en-US" sz="3600" dirty="0"/>
              <a:t> head and crushed his skull. Then he called quickly to the young man his armor-bearer and said to him, “Draw your sword and kill me, lest they say of me, ‘A </a:t>
            </a:r>
            <a:r>
              <a:rPr lang="en-US" sz="3600" b="1" u="sng" dirty="0">
                <a:solidFill>
                  <a:srgbClr val="FFFF00"/>
                </a:solidFill>
              </a:rPr>
              <a:t>woman</a:t>
            </a:r>
            <a:r>
              <a:rPr lang="en-US" sz="3600" dirty="0"/>
              <a:t> killed him.’ And his young man thrust him through, and he died</a:t>
            </a:r>
            <a:endParaRPr lang="en-US" sz="3400" dirty="0" smtClean="0"/>
          </a:p>
        </p:txBody>
      </p:sp>
    </p:spTree>
    <p:extLst>
      <p:ext uri="{BB962C8B-B14F-4D97-AF65-F5344CB8AC3E}">
        <p14:creationId xmlns:p14="http://schemas.microsoft.com/office/powerpoint/2010/main" val="81955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96900"/>
            <a:ext cx="9144000" cy="5652655"/>
          </a:xfrm>
          <a:prstGeom prst="rect">
            <a:avLst/>
          </a:prstGeom>
        </p:spPr>
      </p:pic>
      <p:sp>
        <p:nvSpPr>
          <p:cNvPr id="6" name="Rectangle 5"/>
          <p:cNvSpPr/>
          <p:nvPr/>
        </p:nvSpPr>
        <p:spPr>
          <a:xfrm>
            <a:off x="0" y="1"/>
            <a:ext cx="9144000" cy="6858000"/>
          </a:xfrm>
          <a:prstGeom prst="rect">
            <a:avLst/>
          </a:prstGeom>
          <a:solidFill>
            <a:schemeClr val="bg1">
              <a:alpha val="5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1963521"/>
            <a:ext cx="9144000" cy="2723823"/>
          </a:xfrm>
          <a:prstGeom prst="rect">
            <a:avLst/>
          </a:prstGeom>
          <a:noFill/>
        </p:spPr>
        <p:txBody>
          <a:bodyPr wrap="square" rtlCol="0">
            <a:spAutoFit/>
          </a:bodyPr>
          <a:lstStyle/>
          <a:p>
            <a:pPr algn="ctr"/>
            <a:r>
              <a:rPr lang="en-US" sz="5700" dirty="0" smtClean="0">
                <a:latin typeface="Century Gothic"/>
                <a:cs typeface="Century Gothic"/>
              </a:rPr>
              <a:t>An Israelite warrior wins   a battle but brings a curse on his daughter.</a:t>
            </a:r>
            <a:endParaRPr lang="en-US" sz="5700" dirty="0">
              <a:latin typeface="Century Gothic"/>
              <a:cs typeface="Century Gothic"/>
            </a:endParaRPr>
          </a:p>
        </p:txBody>
      </p:sp>
    </p:spTree>
    <p:extLst>
      <p:ext uri="{BB962C8B-B14F-4D97-AF65-F5344CB8AC3E}">
        <p14:creationId xmlns:p14="http://schemas.microsoft.com/office/powerpoint/2010/main" val="159196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4088"/>
            <a:ext cx="8229600" cy="6405155"/>
          </a:xfrm>
        </p:spPr>
        <p:txBody>
          <a:bodyPr anchor="ctr">
            <a:normAutofit/>
          </a:bodyPr>
          <a:lstStyle/>
          <a:p>
            <a:pPr marL="0" indent="0">
              <a:buNone/>
            </a:pPr>
            <a:r>
              <a:rPr lang="en-US" sz="3600" b="1" dirty="0" smtClean="0"/>
              <a:t>Judges 11:30-31</a:t>
            </a:r>
            <a:endParaRPr lang="en-US" sz="3600" b="1" dirty="0" smtClean="0"/>
          </a:p>
          <a:p>
            <a:pPr marL="0" indent="0">
              <a:buNone/>
            </a:pPr>
            <a:r>
              <a:rPr lang="en-US" sz="3600" dirty="0"/>
              <a:t>And </a:t>
            </a:r>
            <a:r>
              <a:rPr lang="en-US" sz="3600" dirty="0" err="1"/>
              <a:t>Jephthah</a:t>
            </a:r>
            <a:r>
              <a:rPr lang="en-US" sz="3600" dirty="0"/>
              <a:t> made a vow to the LORD and said, “</a:t>
            </a:r>
            <a:r>
              <a:rPr lang="en-US" sz="3600" b="1" u="sng" dirty="0">
                <a:solidFill>
                  <a:srgbClr val="FFFF00"/>
                </a:solidFill>
              </a:rPr>
              <a:t>If you will give the Ammonites into my hand</a:t>
            </a:r>
            <a:r>
              <a:rPr lang="en-US" sz="3600" dirty="0"/>
              <a:t>, then whatever comes out from the doors of my house to meet me when I return in peace from the Ammonites shall be the LORD’s, and I will offer it up for a burnt offering.”</a:t>
            </a:r>
            <a:endParaRPr lang="en-US" sz="3400" dirty="0" smtClean="0"/>
          </a:p>
        </p:txBody>
      </p:sp>
    </p:spTree>
    <p:extLst>
      <p:ext uri="{BB962C8B-B14F-4D97-AF65-F5344CB8AC3E}">
        <p14:creationId xmlns:p14="http://schemas.microsoft.com/office/powerpoint/2010/main" val="81955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10880</TotalTime>
  <Words>494</Words>
  <Application>Microsoft Macintosh PowerPoint</Application>
  <PresentationFormat>On-screen Show (4:3)</PresentationFormat>
  <Paragraphs>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160</cp:revision>
  <dcterms:created xsi:type="dcterms:W3CDTF">2015-10-29T03:17:02Z</dcterms:created>
  <dcterms:modified xsi:type="dcterms:W3CDTF">2018-03-25T12:52:49Z</dcterms:modified>
</cp:coreProperties>
</file>