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525" r:id="rId2"/>
    <p:sldId id="564" r:id="rId3"/>
    <p:sldId id="576" r:id="rId4"/>
    <p:sldId id="577" r:id="rId5"/>
    <p:sldId id="578" r:id="rId6"/>
    <p:sldId id="579" r:id="rId7"/>
    <p:sldId id="580" r:id="rId8"/>
    <p:sldId id="581" r:id="rId9"/>
    <p:sldId id="582" r:id="rId10"/>
    <p:sldId id="588" r:id="rId11"/>
    <p:sldId id="583" r:id="rId12"/>
    <p:sldId id="584" r:id="rId13"/>
    <p:sldId id="585" r:id="rId14"/>
    <p:sldId id="587" r:id="rId15"/>
    <p:sldId id="59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491" autoAdjust="0"/>
    <p:restoredTop sz="99012" autoAdjust="0"/>
  </p:normalViewPr>
  <p:slideViewPr>
    <p:cSldViewPr snapToGrid="0" snapToObjects="1">
      <p:cViewPr>
        <p:scale>
          <a:sx n="68" d="100"/>
          <a:sy n="68" d="100"/>
        </p:scale>
        <p:origin x="-1432" y="-968"/>
      </p:cViewPr>
      <p:guideLst>
        <p:guide orient="horz" pos="2156"/>
        <p:guide pos="28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3/17/18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3/17/18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3/17/18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3/17/18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3/17/18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3/17/18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3/17/18</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rvice Theme website image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5223"/>
            <a:ext cx="9150904" cy="4022141"/>
          </a:xfrm>
          <a:prstGeom prst="rect">
            <a:avLst/>
          </a:prstGeom>
        </p:spPr>
      </p:pic>
    </p:spTree>
    <p:extLst>
      <p:ext uri="{BB962C8B-B14F-4D97-AF65-F5344CB8AC3E}">
        <p14:creationId xmlns:p14="http://schemas.microsoft.com/office/powerpoint/2010/main" val="234439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57" r="21578"/>
          <a:stretch/>
        </p:blipFill>
        <p:spPr>
          <a:xfrm>
            <a:off x="-112543" y="298783"/>
            <a:ext cx="9235440" cy="6552555"/>
          </a:xfrm>
          <a:prstGeom prst="rect">
            <a:avLst/>
          </a:prstGeom>
        </p:spPr>
      </p:pic>
      <p:sp>
        <p:nvSpPr>
          <p:cNvPr id="4" name="TextBox 3"/>
          <p:cNvSpPr txBox="1"/>
          <p:nvPr/>
        </p:nvSpPr>
        <p:spPr>
          <a:xfrm>
            <a:off x="522906" y="902366"/>
            <a:ext cx="8328627" cy="1472711"/>
          </a:xfrm>
          <a:prstGeom prst="rect">
            <a:avLst/>
          </a:prstGeom>
          <a:noFill/>
        </p:spPr>
        <p:txBody>
          <a:bodyPr wrap="square" rtlCol="0">
            <a:spAutoFit/>
          </a:bodyPr>
          <a:lstStyle/>
          <a:p>
            <a:pPr marL="914400" indent="-914400">
              <a:lnSpc>
                <a:spcPct val="85000"/>
              </a:lnSpc>
              <a:buFont typeface="+mj-lt"/>
              <a:buAutoNum type="arabicPeriod" startAt="4"/>
            </a:pPr>
            <a:r>
              <a:rPr lang="en-US" sz="5200" b="1" dirty="0" smtClean="0">
                <a:solidFill>
                  <a:srgbClr val="FFFF00"/>
                </a:solidFill>
                <a:cs typeface="Century Gothic"/>
              </a:rPr>
              <a:t>Change your feelings, not just your behavior.</a:t>
            </a:r>
            <a:endParaRPr lang="en-US" sz="5200" b="1" dirty="0">
              <a:solidFill>
                <a:srgbClr val="FFFF00"/>
              </a:solidFill>
              <a:cs typeface="Century Gothic"/>
            </a:endParaRPr>
          </a:p>
        </p:txBody>
      </p:sp>
      <p:sp>
        <p:nvSpPr>
          <p:cNvPr id="2" name="TextBox 1"/>
          <p:cNvSpPr txBox="1"/>
          <p:nvPr/>
        </p:nvSpPr>
        <p:spPr>
          <a:xfrm>
            <a:off x="1381983" y="2539654"/>
            <a:ext cx="7357494" cy="2031325"/>
          </a:xfrm>
          <a:prstGeom prst="rect">
            <a:avLst/>
          </a:prstGeom>
          <a:noFill/>
        </p:spPr>
        <p:txBody>
          <a:bodyPr wrap="square" rtlCol="0">
            <a:spAutoFit/>
          </a:bodyPr>
          <a:lstStyle/>
          <a:p>
            <a:r>
              <a:rPr lang="en-US" sz="4200" i="1" dirty="0" smtClean="0"/>
              <a:t>Rejoice with those who rejoice, weep with those who weep. Romans 12:15</a:t>
            </a:r>
            <a:endParaRPr lang="en-US" sz="4200" i="1" dirty="0"/>
          </a:p>
        </p:txBody>
      </p:sp>
    </p:spTree>
    <p:extLst>
      <p:ext uri="{BB962C8B-B14F-4D97-AF65-F5344CB8AC3E}">
        <p14:creationId xmlns:p14="http://schemas.microsoft.com/office/powerpoint/2010/main" val="291805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57" r="21578"/>
          <a:stretch/>
        </p:blipFill>
        <p:spPr>
          <a:xfrm>
            <a:off x="-112543" y="298783"/>
            <a:ext cx="9235440" cy="6552555"/>
          </a:xfrm>
          <a:prstGeom prst="rect">
            <a:avLst/>
          </a:prstGeom>
        </p:spPr>
      </p:pic>
      <p:sp>
        <p:nvSpPr>
          <p:cNvPr id="4" name="TextBox 3"/>
          <p:cNvSpPr txBox="1"/>
          <p:nvPr/>
        </p:nvSpPr>
        <p:spPr>
          <a:xfrm>
            <a:off x="522906" y="902366"/>
            <a:ext cx="8328627" cy="892552"/>
          </a:xfrm>
          <a:prstGeom prst="rect">
            <a:avLst/>
          </a:prstGeom>
          <a:noFill/>
        </p:spPr>
        <p:txBody>
          <a:bodyPr wrap="square" rtlCol="0">
            <a:spAutoFit/>
          </a:bodyPr>
          <a:lstStyle/>
          <a:p>
            <a:pPr marL="914400" indent="-914400">
              <a:buFont typeface="+mj-lt"/>
              <a:buAutoNum type="arabicPeriod" startAt="5"/>
            </a:pPr>
            <a:r>
              <a:rPr lang="en-US" sz="5200" b="1" dirty="0" smtClean="0">
                <a:solidFill>
                  <a:srgbClr val="FFFF00"/>
                </a:solidFill>
                <a:cs typeface="Century Gothic"/>
              </a:rPr>
              <a:t>Defend them in private.</a:t>
            </a:r>
            <a:endParaRPr lang="en-US" sz="5200" b="1" dirty="0">
              <a:solidFill>
                <a:srgbClr val="FFFF00"/>
              </a:solidFill>
              <a:cs typeface="Century Gothic"/>
            </a:endParaRPr>
          </a:p>
        </p:txBody>
      </p:sp>
      <p:sp>
        <p:nvSpPr>
          <p:cNvPr id="2" name="TextBox 1"/>
          <p:cNvSpPr txBox="1"/>
          <p:nvPr/>
        </p:nvSpPr>
        <p:spPr>
          <a:xfrm>
            <a:off x="1381983" y="2072804"/>
            <a:ext cx="7357494" cy="1384995"/>
          </a:xfrm>
          <a:prstGeom prst="rect">
            <a:avLst/>
          </a:prstGeom>
          <a:noFill/>
        </p:spPr>
        <p:txBody>
          <a:bodyPr wrap="square" rtlCol="0">
            <a:spAutoFit/>
          </a:bodyPr>
          <a:lstStyle/>
          <a:p>
            <a:r>
              <a:rPr lang="en-US" sz="4200" i="1" dirty="0" smtClean="0"/>
              <a:t>Outdo one another in showing honor.  Romans 12:10</a:t>
            </a:r>
            <a:endParaRPr lang="en-US" sz="4200" i="1" dirty="0"/>
          </a:p>
        </p:txBody>
      </p:sp>
    </p:spTree>
    <p:extLst>
      <p:ext uri="{BB962C8B-B14F-4D97-AF65-F5344CB8AC3E}">
        <p14:creationId xmlns:p14="http://schemas.microsoft.com/office/powerpoint/2010/main" val="396160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57" r="21578"/>
          <a:stretch/>
        </p:blipFill>
        <p:spPr>
          <a:xfrm>
            <a:off x="-112543" y="298783"/>
            <a:ext cx="9235440" cy="6552555"/>
          </a:xfrm>
          <a:prstGeom prst="rect">
            <a:avLst/>
          </a:prstGeom>
        </p:spPr>
      </p:pic>
      <p:sp>
        <p:nvSpPr>
          <p:cNvPr id="4" name="TextBox 3"/>
          <p:cNvSpPr txBox="1"/>
          <p:nvPr/>
        </p:nvSpPr>
        <p:spPr>
          <a:xfrm>
            <a:off x="522906" y="902366"/>
            <a:ext cx="8328627" cy="892552"/>
          </a:xfrm>
          <a:prstGeom prst="rect">
            <a:avLst/>
          </a:prstGeom>
          <a:noFill/>
        </p:spPr>
        <p:txBody>
          <a:bodyPr wrap="square" rtlCol="0">
            <a:spAutoFit/>
          </a:bodyPr>
          <a:lstStyle/>
          <a:p>
            <a:pPr marL="914400" indent="-914400">
              <a:buFont typeface="+mj-lt"/>
              <a:buAutoNum type="arabicPeriod" startAt="6"/>
            </a:pPr>
            <a:r>
              <a:rPr lang="en-US" sz="5200" b="1" dirty="0" smtClean="0">
                <a:solidFill>
                  <a:srgbClr val="FFFF00"/>
                </a:solidFill>
                <a:cs typeface="Century Gothic"/>
              </a:rPr>
              <a:t>Take the high road.</a:t>
            </a:r>
            <a:endParaRPr lang="en-US" sz="5200" b="1" dirty="0">
              <a:solidFill>
                <a:srgbClr val="FFFF00"/>
              </a:solidFill>
              <a:cs typeface="Century Gothic"/>
            </a:endParaRPr>
          </a:p>
        </p:txBody>
      </p:sp>
      <p:sp>
        <p:nvSpPr>
          <p:cNvPr id="2" name="TextBox 1"/>
          <p:cNvSpPr txBox="1"/>
          <p:nvPr/>
        </p:nvSpPr>
        <p:spPr>
          <a:xfrm>
            <a:off x="1381983" y="2016782"/>
            <a:ext cx="7357494" cy="2677656"/>
          </a:xfrm>
          <a:prstGeom prst="rect">
            <a:avLst/>
          </a:prstGeom>
          <a:noFill/>
        </p:spPr>
        <p:txBody>
          <a:bodyPr wrap="square" rtlCol="0">
            <a:spAutoFit/>
          </a:bodyPr>
          <a:lstStyle/>
          <a:p>
            <a:r>
              <a:rPr lang="en-US" sz="4200" i="1" dirty="0" smtClean="0"/>
              <a:t>Repay no one evil for evil, but give thought to do what is honorable in the sight of all.  Romans 12:17</a:t>
            </a:r>
            <a:endParaRPr lang="en-US" sz="4200" i="1" dirty="0"/>
          </a:p>
        </p:txBody>
      </p:sp>
    </p:spTree>
    <p:extLst>
      <p:ext uri="{BB962C8B-B14F-4D97-AF65-F5344CB8AC3E}">
        <p14:creationId xmlns:p14="http://schemas.microsoft.com/office/powerpoint/2010/main" val="374577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57" r="21578"/>
          <a:stretch/>
        </p:blipFill>
        <p:spPr>
          <a:xfrm>
            <a:off x="-112543" y="298783"/>
            <a:ext cx="9235440" cy="6552555"/>
          </a:xfrm>
          <a:prstGeom prst="rect">
            <a:avLst/>
          </a:prstGeom>
        </p:spPr>
      </p:pic>
      <p:sp>
        <p:nvSpPr>
          <p:cNvPr id="4" name="TextBox 3"/>
          <p:cNvSpPr txBox="1"/>
          <p:nvPr/>
        </p:nvSpPr>
        <p:spPr>
          <a:xfrm>
            <a:off x="522906" y="902366"/>
            <a:ext cx="8328627" cy="1472711"/>
          </a:xfrm>
          <a:prstGeom prst="rect">
            <a:avLst/>
          </a:prstGeom>
          <a:noFill/>
        </p:spPr>
        <p:txBody>
          <a:bodyPr wrap="square" rtlCol="0">
            <a:spAutoFit/>
          </a:bodyPr>
          <a:lstStyle/>
          <a:p>
            <a:pPr marL="914400" indent="-914400">
              <a:lnSpc>
                <a:spcPct val="85000"/>
              </a:lnSpc>
              <a:buFont typeface="+mj-lt"/>
              <a:buAutoNum type="arabicPeriod" startAt="7"/>
            </a:pPr>
            <a:r>
              <a:rPr lang="en-US" sz="5200" b="1" dirty="0" smtClean="0">
                <a:solidFill>
                  <a:srgbClr val="FFFF00"/>
                </a:solidFill>
                <a:cs typeface="Century Gothic"/>
              </a:rPr>
              <a:t>Don’t forget who you used to be.</a:t>
            </a:r>
            <a:endParaRPr lang="en-US" sz="5200" b="1" dirty="0">
              <a:solidFill>
                <a:srgbClr val="FFFF00"/>
              </a:solidFill>
              <a:cs typeface="Century Gothic"/>
            </a:endParaRPr>
          </a:p>
        </p:txBody>
      </p:sp>
      <p:sp>
        <p:nvSpPr>
          <p:cNvPr id="2" name="TextBox 1"/>
          <p:cNvSpPr txBox="1"/>
          <p:nvPr/>
        </p:nvSpPr>
        <p:spPr>
          <a:xfrm>
            <a:off x="1381983" y="2520980"/>
            <a:ext cx="7357494" cy="2031325"/>
          </a:xfrm>
          <a:prstGeom prst="rect">
            <a:avLst/>
          </a:prstGeom>
          <a:noFill/>
        </p:spPr>
        <p:txBody>
          <a:bodyPr wrap="square" rtlCol="0">
            <a:spAutoFit/>
          </a:bodyPr>
          <a:lstStyle/>
          <a:p>
            <a:r>
              <a:rPr lang="en-US" sz="4200" i="1" dirty="0" smtClean="0"/>
              <a:t>I appeal to you, therefore, brothers by the mercies of God… Romans 12:1</a:t>
            </a:r>
            <a:endParaRPr lang="en-US" sz="4200" i="1" dirty="0"/>
          </a:p>
        </p:txBody>
      </p:sp>
    </p:spTree>
    <p:extLst>
      <p:ext uri="{BB962C8B-B14F-4D97-AF65-F5344CB8AC3E}">
        <p14:creationId xmlns:p14="http://schemas.microsoft.com/office/powerpoint/2010/main" val="254775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57" r="21578"/>
          <a:stretch/>
        </p:blipFill>
        <p:spPr>
          <a:xfrm>
            <a:off x="-112543" y="298783"/>
            <a:ext cx="9235440" cy="6552555"/>
          </a:xfrm>
          <a:prstGeom prst="rect">
            <a:avLst/>
          </a:prstGeom>
        </p:spPr>
      </p:pic>
      <p:sp>
        <p:nvSpPr>
          <p:cNvPr id="4" name="TextBox 3"/>
          <p:cNvSpPr txBox="1"/>
          <p:nvPr/>
        </p:nvSpPr>
        <p:spPr>
          <a:xfrm>
            <a:off x="522906" y="902366"/>
            <a:ext cx="8328627" cy="1472711"/>
          </a:xfrm>
          <a:prstGeom prst="rect">
            <a:avLst/>
          </a:prstGeom>
          <a:noFill/>
        </p:spPr>
        <p:txBody>
          <a:bodyPr wrap="square" rtlCol="0">
            <a:spAutoFit/>
          </a:bodyPr>
          <a:lstStyle/>
          <a:p>
            <a:pPr marL="914400" indent="-914400">
              <a:lnSpc>
                <a:spcPct val="85000"/>
              </a:lnSpc>
              <a:buFont typeface="+mj-lt"/>
              <a:buAutoNum type="arabicPeriod" startAt="8"/>
            </a:pPr>
            <a:r>
              <a:rPr lang="en-US" sz="5200" b="1" dirty="0" smtClean="0">
                <a:solidFill>
                  <a:srgbClr val="FFFF00"/>
                </a:solidFill>
                <a:cs typeface="Century Gothic"/>
              </a:rPr>
              <a:t>Overwhelm them with kindness.</a:t>
            </a:r>
            <a:endParaRPr lang="en-US" sz="5200" b="1" dirty="0">
              <a:solidFill>
                <a:srgbClr val="FFFF00"/>
              </a:solidFill>
              <a:cs typeface="Century Gothic"/>
            </a:endParaRPr>
          </a:p>
        </p:txBody>
      </p:sp>
      <p:sp>
        <p:nvSpPr>
          <p:cNvPr id="2" name="TextBox 1"/>
          <p:cNvSpPr txBox="1"/>
          <p:nvPr/>
        </p:nvSpPr>
        <p:spPr>
          <a:xfrm>
            <a:off x="1381983" y="2520980"/>
            <a:ext cx="7357494" cy="2031325"/>
          </a:xfrm>
          <a:prstGeom prst="rect">
            <a:avLst/>
          </a:prstGeom>
          <a:noFill/>
        </p:spPr>
        <p:txBody>
          <a:bodyPr wrap="square" rtlCol="0">
            <a:spAutoFit/>
          </a:bodyPr>
          <a:lstStyle/>
          <a:p>
            <a:r>
              <a:rPr lang="en-US" sz="4200" i="1" dirty="0" smtClean="0"/>
              <a:t>Do not be overcome by evil, but overcome evil with good. Romans 12:21</a:t>
            </a:r>
            <a:endParaRPr lang="en-US" sz="4200" i="1" dirty="0"/>
          </a:p>
        </p:txBody>
      </p:sp>
    </p:spTree>
    <p:extLst>
      <p:ext uri="{BB962C8B-B14F-4D97-AF65-F5344CB8AC3E}">
        <p14:creationId xmlns:p14="http://schemas.microsoft.com/office/powerpoint/2010/main" val="66179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5374" y="915024"/>
            <a:ext cx="8930288" cy="5023286"/>
          </a:xfrm>
          <a:prstGeom prst="rect">
            <a:avLst/>
          </a:prstGeom>
        </p:spPr>
      </p:pic>
      <p:sp>
        <p:nvSpPr>
          <p:cNvPr id="4" name="TextBox 3"/>
          <p:cNvSpPr txBox="1"/>
          <p:nvPr/>
        </p:nvSpPr>
        <p:spPr>
          <a:xfrm>
            <a:off x="4855647" y="915024"/>
            <a:ext cx="4239343" cy="5016757"/>
          </a:xfrm>
          <a:prstGeom prst="rect">
            <a:avLst/>
          </a:prstGeom>
          <a:noFill/>
        </p:spPr>
        <p:txBody>
          <a:bodyPr wrap="square" rtlCol="0">
            <a:spAutoFit/>
          </a:bodyPr>
          <a:lstStyle/>
          <a:p>
            <a:r>
              <a:rPr lang="en-US" sz="3200" dirty="0" smtClean="0"/>
              <a:t>“I think the hardest thing in life is to forgive. Hate is self destructive. If you hate somebody, you’re not hurting the person you hate, you’re hurting yourself. It’s a healing, actually, it’s a real healing… forgiveness.” </a:t>
            </a:r>
            <a:endParaRPr lang="en-US" sz="3200" dirty="0"/>
          </a:p>
        </p:txBody>
      </p:sp>
    </p:spTree>
    <p:extLst>
      <p:ext uri="{BB962C8B-B14F-4D97-AF65-F5344CB8AC3E}">
        <p14:creationId xmlns:p14="http://schemas.microsoft.com/office/powerpoint/2010/main" val="3695246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57" r="21578"/>
          <a:stretch/>
        </p:blipFill>
        <p:spPr>
          <a:xfrm>
            <a:off x="-112543" y="298783"/>
            <a:ext cx="9235440" cy="6552555"/>
          </a:xfrm>
          <a:prstGeom prst="rect">
            <a:avLst/>
          </a:prstGeom>
        </p:spPr>
      </p:pic>
      <p:sp>
        <p:nvSpPr>
          <p:cNvPr id="3" name="TextBox 2"/>
          <p:cNvSpPr txBox="1"/>
          <p:nvPr/>
        </p:nvSpPr>
        <p:spPr>
          <a:xfrm>
            <a:off x="0" y="1806783"/>
            <a:ext cx="9144000" cy="1785104"/>
          </a:xfrm>
          <a:prstGeom prst="rect">
            <a:avLst/>
          </a:prstGeom>
          <a:noFill/>
        </p:spPr>
        <p:txBody>
          <a:bodyPr wrap="square" rtlCol="0">
            <a:spAutoFit/>
          </a:bodyPr>
          <a:lstStyle/>
          <a:p>
            <a:pPr algn="ctr"/>
            <a:r>
              <a:rPr lang="en-US" sz="11000" b="1" spc="-150" dirty="0" smtClean="0">
                <a:latin typeface="Century Gothic"/>
                <a:cs typeface="Century Gothic"/>
              </a:rPr>
              <a:t>Meekness</a:t>
            </a:r>
            <a:endParaRPr lang="en-US" sz="11000" b="1" spc="-150" dirty="0">
              <a:latin typeface="Century Gothic"/>
              <a:cs typeface="Century Gothic"/>
            </a:endParaRPr>
          </a:p>
        </p:txBody>
      </p:sp>
      <p:sp>
        <p:nvSpPr>
          <p:cNvPr id="4" name="TextBox 3"/>
          <p:cNvSpPr txBox="1"/>
          <p:nvPr/>
        </p:nvSpPr>
        <p:spPr>
          <a:xfrm>
            <a:off x="0" y="3535390"/>
            <a:ext cx="9144000" cy="800219"/>
          </a:xfrm>
          <a:prstGeom prst="rect">
            <a:avLst/>
          </a:prstGeom>
          <a:noFill/>
        </p:spPr>
        <p:txBody>
          <a:bodyPr wrap="square" rtlCol="0">
            <a:spAutoFit/>
          </a:bodyPr>
          <a:lstStyle/>
          <a:p>
            <a:pPr algn="ctr"/>
            <a:r>
              <a:rPr lang="en-US" sz="4600" spc="300" dirty="0" smtClean="0">
                <a:latin typeface="Century Gothic"/>
                <a:cs typeface="Century Gothic"/>
              </a:rPr>
              <a:t>Overcoming Evil with Good</a:t>
            </a:r>
            <a:endParaRPr lang="en-US" sz="4600" spc="300" dirty="0">
              <a:latin typeface="Century Gothic"/>
              <a:cs typeface="Century Gothic"/>
            </a:endParaRPr>
          </a:p>
        </p:txBody>
      </p:sp>
      <p:cxnSp>
        <p:nvCxnSpPr>
          <p:cNvPr id="8" name="Straight Connector 7"/>
          <p:cNvCxnSpPr/>
          <p:nvPr/>
        </p:nvCxnSpPr>
        <p:spPr>
          <a:xfrm>
            <a:off x="877748" y="3522287"/>
            <a:ext cx="7339479" cy="13103"/>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39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509" y="1387892"/>
            <a:ext cx="8422658" cy="4031873"/>
          </a:xfrm>
          <a:prstGeom prst="rect">
            <a:avLst/>
          </a:prstGeom>
          <a:noFill/>
        </p:spPr>
        <p:txBody>
          <a:bodyPr wrap="square" rtlCol="0">
            <a:spAutoFit/>
          </a:bodyPr>
          <a:lstStyle/>
          <a:p>
            <a:pPr algn="ctr">
              <a:lnSpc>
                <a:spcPct val="90000"/>
              </a:lnSpc>
              <a:spcAft>
                <a:spcPts val="1200"/>
              </a:spcAft>
            </a:pPr>
            <a:r>
              <a:rPr lang="en-US" sz="4800" i="1" dirty="0" smtClean="0">
                <a:cs typeface="Century Gothic"/>
              </a:rPr>
              <a:t>“Tame, timid, mild, bland, unambitious, retiring, docile, acquiescent, repressed, suppressed, spiritless, broken, </a:t>
            </a:r>
            <a:r>
              <a:rPr lang="en-US" sz="4800" i="1" dirty="0" err="1" smtClean="0">
                <a:cs typeface="Century Gothic"/>
              </a:rPr>
              <a:t>wimpish</a:t>
            </a:r>
            <a:r>
              <a:rPr lang="en-US" sz="4800" i="1" dirty="0" smtClean="0">
                <a:cs typeface="Century Gothic"/>
              </a:rPr>
              <a:t>”</a:t>
            </a:r>
            <a:endParaRPr lang="en-US" sz="4800" i="1" dirty="0">
              <a:cs typeface="Century Gothic"/>
            </a:endParaRPr>
          </a:p>
          <a:p>
            <a:pPr algn="ctr">
              <a:spcAft>
                <a:spcPts val="600"/>
              </a:spcAft>
            </a:pPr>
            <a:r>
              <a:rPr lang="en-US" sz="3000" dirty="0" smtClean="0">
                <a:cs typeface="Century Gothic"/>
              </a:rPr>
              <a:t>(Reader’s Digest Oxford Complete Word Finder)</a:t>
            </a:r>
            <a:endParaRPr lang="en-US" sz="3000" dirty="0">
              <a:cs typeface="Century Gothic"/>
            </a:endParaRPr>
          </a:p>
        </p:txBody>
      </p:sp>
    </p:spTree>
    <p:extLst>
      <p:ext uri="{BB962C8B-B14F-4D97-AF65-F5344CB8AC3E}">
        <p14:creationId xmlns:p14="http://schemas.microsoft.com/office/powerpoint/2010/main" val="23194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808" y="734302"/>
            <a:ext cx="8628089" cy="5324535"/>
          </a:xfrm>
          <a:prstGeom prst="rect">
            <a:avLst/>
          </a:prstGeom>
          <a:noFill/>
        </p:spPr>
        <p:txBody>
          <a:bodyPr wrap="square" rtlCol="0">
            <a:spAutoFit/>
          </a:bodyPr>
          <a:lstStyle/>
          <a:p>
            <a:pPr algn="ctr">
              <a:spcAft>
                <a:spcPts val="1200"/>
              </a:spcAft>
            </a:pPr>
            <a:r>
              <a:rPr lang="en-US" sz="4200" i="1" dirty="0" smtClean="0">
                <a:cs typeface="Century Gothic"/>
              </a:rPr>
              <a:t>“…the ability to bear reproaches and slights with moderation, and not to embark on revenge quickly, and not to be easily provoked to anger, but to be free from bitterness and contentiousness, having tranquility and stability in the spirit.”</a:t>
            </a:r>
            <a:endParaRPr lang="en-US" sz="4200" i="1" dirty="0">
              <a:cs typeface="Century Gothic"/>
            </a:endParaRPr>
          </a:p>
          <a:p>
            <a:pPr algn="ctr">
              <a:spcAft>
                <a:spcPts val="600"/>
              </a:spcAft>
            </a:pPr>
            <a:r>
              <a:rPr lang="en-US" sz="3800" dirty="0" smtClean="0">
                <a:cs typeface="Century Gothic"/>
              </a:rPr>
              <a:t>(Aristotle)</a:t>
            </a:r>
            <a:endParaRPr lang="en-US" sz="3800" dirty="0">
              <a:cs typeface="Century Gothic"/>
            </a:endParaRPr>
          </a:p>
        </p:txBody>
      </p:sp>
    </p:spTree>
    <p:extLst>
      <p:ext uri="{BB962C8B-B14F-4D97-AF65-F5344CB8AC3E}">
        <p14:creationId xmlns:p14="http://schemas.microsoft.com/office/powerpoint/2010/main" val="275058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8945" y="1724024"/>
            <a:ext cx="8011791" cy="3385542"/>
          </a:xfrm>
          <a:prstGeom prst="rect">
            <a:avLst/>
          </a:prstGeom>
          <a:noFill/>
        </p:spPr>
        <p:txBody>
          <a:bodyPr wrap="square" rtlCol="0">
            <a:spAutoFit/>
          </a:bodyPr>
          <a:lstStyle/>
          <a:p>
            <a:pPr algn="ctr">
              <a:spcAft>
                <a:spcPts val="1200"/>
              </a:spcAft>
            </a:pPr>
            <a:r>
              <a:rPr lang="en-US" sz="4200" i="1" dirty="0" smtClean="0">
                <a:cs typeface="Century Gothic"/>
              </a:rPr>
              <a:t>“…on the right grounds, and against the right persons, and in the right manner, and at the right moment, and for the right length of time.”</a:t>
            </a:r>
            <a:endParaRPr lang="en-US" sz="4200" i="1" dirty="0">
              <a:cs typeface="Century Gothic"/>
            </a:endParaRPr>
          </a:p>
          <a:p>
            <a:pPr algn="ctr">
              <a:spcAft>
                <a:spcPts val="600"/>
              </a:spcAft>
            </a:pPr>
            <a:r>
              <a:rPr lang="en-US" sz="3800" dirty="0" smtClean="0">
                <a:cs typeface="Century Gothic"/>
              </a:rPr>
              <a:t>(Aristotle)</a:t>
            </a:r>
            <a:endParaRPr lang="en-US" sz="3800" dirty="0">
              <a:cs typeface="Century Gothic"/>
            </a:endParaRPr>
          </a:p>
        </p:txBody>
      </p:sp>
    </p:spTree>
    <p:extLst>
      <p:ext uri="{BB962C8B-B14F-4D97-AF65-F5344CB8AC3E}">
        <p14:creationId xmlns:p14="http://schemas.microsoft.com/office/powerpoint/2010/main" val="72253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444"/>
            <a:ext cx="8229600" cy="1143000"/>
          </a:xfrm>
        </p:spPr>
        <p:txBody>
          <a:bodyPr>
            <a:normAutofit/>
          </a:bodyPr>
          <a:lstStyle/>
          <a:p>
            <a:r>
              <a:rPr lang="en-US" sz="6000" b="1" u="sng" dirty="0" smtClean="0">
                <a:solidFill>
                  <a:srgbClr val="FFFF00"/>
                </a:solidFill>
                <a:latin typeface="+mn-lt"/>
                <a:cs typeface="Century Gothic"/>
              </a:rPr>
              <a:t>Examples of Meekness</a:t>
            </a:r>
            <a:endParaRPr lang="en-US" sz="6000" b="1" u="sng" dirty="0">
              <a:solidFill>
                <a:srgbClr val="FFFF00"/>
              </a:solidFill>
              <a:latin typeface="+mn-lt"/>
              <a:cs typeface="Century Gothic"/>
            </a:endParaRPr>
          </a:p>
        </p:txBody>
      </p:sp>
      <p:sp>
        <p:nvSpPr>
          <p:cNvPr id="3" name="Content Placeholder 2"/>
          <p:cNvSpPr>
            <a:spLocks noGrp="1"/>
          </p:cNvSpPr>
          <p:nvPr>
            <p:ph idx="1"/>
          </p:nvPr>
        </p:nvSpPr>
        <p:spPr>
          <a:xfrm>
            <a:off x="457200" y="1955006"/>
            <a:ext cx="8229600" cy="4525963"/>
          </a:xfrm>
        </p:spPr>
        <p:txBody>
          <a:bodyPr>
            <a:normAutofit/>
          </a:bodyPr>
          <a:lstStyle/>
          <a:p>
            <a:pPr>
              <a:lnSpc>
                <a:spcPct val="120000"/>
              </a:lnSpc>
            </a:pPr>
            <a:r>
              <a:rPr lang="en-US" sz="4400" dirty="0" smtClean="0">
                <a:cs typeface="Century Gothic"/>
              </a:rPr>
              <a:t>Moses (</a:t>
            </a:r>
            <a:r>
              <a:rPr lang="en-US" sz="4400" dirty="0" err="1" smtClean="0">
                <a:cs typeface="Century Gothic"/>
              </a:rPr>
              <a:t>Num</a:t>
            </a:r>
            <a:r>
              <a:rPr lang="en-US" sz="4400" dirty="0" smtClean="0">
                <a:cs typeface="Century Gothic"/>
              </a:rPr>
              <a:t> 12)</a:t>
            </a:r>
          </a:p>
          <a:p>
            <a:pPr>
              <a:lnSpc>
                <a:spcPct val="120000"/>
              </a:lnSpc>
            </a:pPr>
            <a:r>
              <a:rPr lang="en-US" sz="4400" dirty="0" smtClean="0">
                <a:cs typeface="Century Gothic"/>
              </a:rPr>
              <a:t>Paul (2 Tim 2:24-25)</a:t>
            </a:r>
          </a:p>
          <a:p>
            <a:pPr>
              <a:lnSpc>
                <a:spcPct val="120000"/>
              </a:lnSpc>
            </a:pPr>
            <a:r>
              <a:rPr lang="en-US" sz="4400" dirty="0" smtClean="0">
                <a:cs typeface="Century Gothic"/>
              </a:rPr>
              <a:t>Jesus (2 </a:t>
            </a:r>
            <a:r>
              <a:rPr lang="en-US" sz="4400" dirty="0" err="1" smtClean="0">
                <a:cs typeface="Century Gothic"/>
              </a:rPr>
              <a:t>Cor</a:t>
            </a:r>
            <a:r>
              <a:rPr lang="en-US" sz="4400" dirty="0" smtClean="0">
                <a:cs typeface="Century Gothic"/>
              </a:rPr>
              <a:t> 10:1; Matt 11:29)</a:t>
            </a:r>
            <a:endParaRPr lang="en-US" sz="4400" dirty="0">
              <a:cs typeface="Century Gothic"/>
            </a:endParaRPr>
          </a:p>
        </p:txBody>
      </p:sp>
    </p:spTree>
    <p:extLst>
      <p:ext uri="{BB962C8B-B14F-4D97-AF65-F5344CB8AC3E}">
        <p14:creationId xmlns:p14="http://schemas.microsoft.com/office/powerpoint/2010/main" val="369783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57" r="21578"/>
          <a:stretch/>
        </p:blipFill>
        <p:spPr>
          <a:xfrm>
            <a:off x="-112543" y="298783"/>
            <a:ext cx="9235440" cy="6552555"/>
          </a:xfrm>
          <a:prstGeom prst="rect">
            <a:avLst/>
          </a:prstGeom>
        </p:spPr>
      </p:pic>
      <p:sp>
        <p:nvSpPr>
          <p:cNvPr id="4" name="TextBox 3"/>
          <p:cNvSpPr txBox="1"/>
          <p:nvPr/>
        </p:nvSpPr>
        <p:spPr>
          <a:xfrm>
            <a:off x="522906" y="902366"/>
            <a:ext cx="8328627" cy="892552"/>
          </a:xfrm>
          <a:prstGeom prst="rect">
            <a:avLst/>
          </a:prstGeom>
          <a:noFill/>
        </p:spPr>
        <p:txBody>
          <a:bodyPr wrap="square" rtlCol="0">
            <a:spAutoFit/>
          </a:bodyPr>
          <a:lstStyle/>
          <a:p>
            <a:pPr marL="914400" indent="-914400">
              <a:buFont typeface="+mj-lt"/>
              <a:buAutoNum type="arabicPeriod"/>
            </a:pPr>
            <a:r>
              <a:rPr lang="en-US" sz="5200" b="1" dirty="0" smtClean="0">
                <a:solidFill>
                  <a:srgbClr val="FFFF00"/>
                </a:solidFill>
                <a:cs typeface="Century Gothic"/>
              </a:rPr>
              <a:t>Refuse to be their enemy.</a:t>
            </a:r>
            <a:endParaRPr lang="en-US" sz="5200" b="1" dirty="0">
              <a:solidFill>
                <a:srgbClr val="FFFF00"/>
              </a:solidFill>
              <a:cs typeface="Century Gothic"/>
            </a:endParaRPr>
          </a:p>
        </p:txBody>
      </p:sp>
      <p:sp>
        <p:nvSpPr>
          <p:cNvPr id="2" name="TextBox 1"/>
          <p:cNvSpPr txBox="1"/>
          <p:nvPr/>
        </p:nvSpPr>
        <p:spPr>
          <a:xfrm>
            <a:off x="1381983" y="2072804"/>
            <a:ext cx="6816565" cy="1446550"/>
          </a:xfrm>
          <a:prstGeom prst="rect">
            <a:avLst/>
          </a:prstGeom>
          <a:noFill/>
        </p:spPr>
        <p:txBody>
          <a:bodyPr wrap="square" rtlCol="0">
            <a:spAutoFit/>
          </a:bodyPr>
          <a:lstStyle/>
          <a:p>
            <a:r>
              <a:rPr lang="en-US" sz="4400" i="1" dirty="0" smtClean="0"/>
              <a:t>Do not be overcome by evil... Romans 12:21</a:t>
            </a:r>
            <a:endParaRPr lang="en-US" sz="4400" i="1" dirty="0"/>
          </a:p>
        </p:txBody>
      </p:sp>
    </p:spTree>
    <p:extLst>
      <p:ext uri="{BB962C8B-B14F-4D97-AF65-F5344CB8AC3E}">
        <p14:creationId xmlns:p14="http://schemas.microsoft.com/office/powerpoint/2010/main" val="268811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57" r="21578"/>
          <a:stretch/>
        </p:blipFill>
        <p:spPr>
          <a:xfrm>
            <a:off x="-112543" y="298783"/>
            <a:ext cx="9235440" cy="6552555"/>
          </a:xfrm>
          <a:prstGeom prst="rect">
            <a:avLst/>
          </a:prstGeom>
        </p:spPr>
      </p:pic>
      <p:sp>
        <p:nvSpPr>
          <p:cNvPr id="4" name="TextBox 3"/>
          <p:cNvSpPr txBox="1"/>
          <p:nvPr/>
        </p:nvSpPr>
        <p:spPr>
          <a:xfrm>
            <a:off x="522906" y="902366"/>
            <a:ext cx="8328627" cy="892552"/>
          </a:xfrm>
          <a:prstGeom prst="rect">
            <a:avLst/>
          </a:prstGeom>
          <a:noFill/>
        </p:spPr>
        <p:txBody>
          <a:bodyPr wrap="square" rtlCol="0">
            <a:spAutoFit/>
          </a:bodyPr>
          <a:lstStyle/>
          <a:p>
            <a:pPr marL="914400" indent="-914400">
              <a:buFont typeface="+mj-lt"/>
              <a:buAutoNum type="arabicPeriod" startAt="2"/>
            </a:pPr>
            <a:r>
              <a:rPr lang="en-US" sz="5200" b="1" dirty="0" smtClean="0">
                <a:solidFill>
                  <a:srgbClr val="FFFF00"/>
                </a:solidFill>
                <a:cs typeface="Century Gothic"/>
              </a:rPr>
              <a:t>Change the label.</a:t>
            </a:r>
            <a:endParaRPr lang="en-US" sz="5200" b="1" dirty="0">
              <a:solidFill>
                <a:srgbClr val="FFFF00"/>
              </a:solidFill>
              <a:cs typeface="Century Gothic"/>
            </a:endParaRPr>
          </a:p>
        </p:txBody>
      </p:sp>
      <p:sp>
        <p:nvSpPr>
          <p:cNvPr id="2" name="TextBox 1"/>
          <p:cNvSpPr txBox="1"/>
          <p:nvPr/>
        </p:nvSpPr>
        <p:spPr>
          <a:xfrm>
            <a:off x="1381983" y="2072804"/>
            <a:ext cx="7357494" cy="2677656"/>
          </a:xfrm>
          <a:prstGeom prst="rect">
            <a:avLst/>
          </a:prstGeom>
          <a:noFill/>
        </p:spPr>
        <p:txBody>
          <a:bodyPr wrap="square" rtlCol="0">
            <a:spAutoFit/>
          </a:bodyPr>
          <a:lstStyle/>
          <a:p>
            <a:r>
              <a:rPr lang="en-US" sz="4200" i="1" dirty="0" smtClean="0"/>
              <a:t>…so we, though many, are one body in Christ, and individually members one of another. Romans 12:5</a:t>
            </a:r>
            <a:endParaRPr lang="en-US" sz="4200" i="1" dirty="0"/>
          </a:p>
        </p:txBody>
      </p:sp>
    </p:spTree>
    <p:extLst>
      <p:ext uri="{BB962C8B-B14F-4D97-AF65-F5344CB8AC3E}">
        <p14:creationId xmlns:p14="http://schemas.microsoft.com/office/powerpoint/2010/main" val="198808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57" r="21578"/>
          <a:stretch/>
        </p:blipFill>
        <p:spPr>
          <a:xfrm>
            <a:off x="-112543" y="298783"/>
            <a:ext cx="9235440" cy="6552555"/>
          </a:xfrm>
          <a:prstGeom prst="rect">
            <a:avLst/>
          </a:prstGeom>
        </p:spPr>
      </p:pic>
      <p:sp>
        <p:nvSpPr>
          <p:cNvPr id="4" name="TextBox 3"/>
          <p:cNvSpPr txBox="1"/>
          <p:nvPr/>
        </p:nvSpPr>
        <p:spPr>
          <a:xfrm>
            <a:off x="522906" y="902366"/>
            <a:ext cx="8328627" cy="1472711"/>
          </a:xfrm>
          <a:prstGeom prst="rect">
            <a:avLst/>
          </a:prstGeom>
          <a:noFill/>
        </p:spPr>
        <p:txBody>
          <a:bodyPr wrap="square" rtlCol="0">
            <a:spAutoFit/>
          </a:bodyPr>
          <a:lstStyle/>
          <a:p>
            <a:pPr marL="914400" indent="-914400">
              <a:lnSpc>
                <a:spcPct val="85000"/>
              </a:lnSpc>
              <a:buFont typeface="+mj-lt"/>
              <a:buAutoNum type="arabicPeriod" startAt="3"/>
            </a:pPr>
            <a:r>
              <a:rPr lang="en-US" sz="5200" b="1" dirty="0" smtClean="0">
                <a:solidFill>
                  <a:srgbClr val="FFFF00"/>
                </a:solidFill>
                <a:cs typeface="Century Gothic"/>
              </a:rPr>
              <a:t>Seek first to understand, then to be understood.</a:t>
            </a:r>
            <a:endParaRPr lang="en-US" sz="5200" b="1" dirty="0">
              <a:solidFill>
                <a:srgbClr val="FFFF00"/>
              </a:solidFill>
              <a:cs typeface="Century Gothic"/>
            </a:endParaRPr>
          </a:p>
        </p:txBody>
      </p:sp>
      <p:sp>
        <p:nvSpPr>
          <p:cNvPr id="2" name="TextBox 1"/>
          <p:cNvSpPr txBox="1"/>
          <p:nvPr/>
        </p:nvSpPr>
        <p:spPr>
          <a:xfrm>
            <a:off x="1381983" y="2539654"/>
            <a:ext cx="7357494" cy="1384995"/>
          </a:xfrm>
          <a:prstGeom prst="rect">
            <a:avLst/>
          </a:prstGeom>
          <a:noFill/>
        </p:spPr>
        <p:txBody>
          <a:bodyPr wrap="square" rtlCol="0">
            <a:spAutoFit/>
          </a:bodyPr>
          <a:lstStyle/>
          <a:p>
            <a:r>
              <a:rPr lang="en-US" sz="4200" i="1" dirty="0" smtClean="0"/>
              <a:t>Never be wise in your own sight. Romans 12:16</a:t>
            </a:r>
            <a:endParaRPr lang="en-US" sz="4200" i="1" dirty="0"/>
          </a:p>
        </p:txBody>
      </p:sp>
    </p:spTree>
    <p:extLst>
      <p:ext uri="{BB962C8B-B14F-4D97-AF65-F5344CB8AC3E}">
        <p14:creationId xmlns:p14="http://schemas.microsoft.com/office/powerpoint/2010/main" val="403871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12167</TotalTime>
  <Words>394</Words>
  <Application>Microsoft Macintosh PowerPoint</Application>
  <PresentationFormat>On-screen Show (4:3)</PresentationFormat>
  <Paragraphs>29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vt:lpstr>
      <vt:lpstr>PowerPoint Presentation</vt:lpstr>
      <vt:lpstr>PowerPoint Presentation</vt:lpstr>
      <vt:lpstr>PowerPoint Presentation</vt:lpstr>
      <vt:lpstr>PowerPoint Presentation</vt:lpstr>
      <vt:lpstr>PowerPoint Presentation</vt:lpstr>
      <vt:lpstr>Examples of Meekness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171</cp:revision>
  <dcterms:created xsi:type="dcterms:W3CDTF">2015-10-29T03:17:02Z</dcterms:created>
  <dcterms:modified xsi:type="dcterms:W3CDTF">2018-03-18T01:56:27Z</dcterms:modified>
</cp:coreProperties>
</file>