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2" r:id="rId3"/>
    <p:sldId id="266" r:id="rId4"/>
    <p:sldId id="267" r:id="rId5"/>
    <p:sldId id="261" r:id="rId6"/>
    <p:sldId id="262" r:id="rId7"/>
    <p:sldId id="279" r:id="rId8"/>
    <p:sldId id="280" r:id="rId9"/>
    <p:sldId id="264" r:id="rId10"/>
    <p:sldId id="278" r:id="rId11"/>
    <p:sldId id="263" r:id="rId12"/>
    <p:sldId id="274" r:id="rId13"/>
    <p:sldId id="285" r:id="rId14"/>
    <p:sldId id="281" r:id="rId15"/>
    <p:sldId id="284" r:id="rId16"/>
    <p:sldId id="268" r:id="rId17"/>
    <p:sldId id="273" r:id="rId18"/>
    <p:sldId id="275" r:id="rId19"/>
    <p:sldId id="276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0" autoAdjust="0"/>
    <p:restoredTop sz="94660"/>
  </p:normalViewPr>
  <p:slideViewPr>
    <p:cSldViewPr snapToGrid="0">
      <p:cViewPr>
        <p:scale>
          <a:sx n="50" d="100"/>
          <a:sy n="50" d="100"/>
        </p:scale>
        <p:origin x="-1674" y="-1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5F8A3-37A8-4367-B8E6-5207D0DA4AE8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F5186-F356-40F2-A41A-CF572A33D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0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F5186-F356-40F2-A41A-CF572A33DA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5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1863-B7FA-4409-9C0B-8BACD3AE4A6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611-8631-4DF6-8303-CBAD06727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1863-B7FA-4409-9C0B-8BACD3AE4A6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611-8631-4DF6-8303-CBAD06727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0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1863-B7FA-4409-9C0B-8BACD3AE4A6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611-8631-4DF6-8303-CBAD06727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0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1863-B7FA-4409-9C0B-8BACD3AE4A6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611-8631-4DF6-8303-CBAD06727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0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1863-B7FA-4409-9C0B-8BACD3AE4A6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611-8631-4DF6-8303-CBAD06727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1863-B7FA-4409-9C0B-8BACD3AE4A6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611-8631-4DF6-8303-CBAD06727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3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1863-B7FA-4409-9C0B-8BACD3AE4A6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611-8631-4DF6-8303-CBAD06727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0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1863-B7FA-4409-9C0B-8BACD3AE4A6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611-8631-4DF6-8303-CBAD06727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9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1863-B7FA-4409-9C0B-8BACD3AE4A6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611-8631-4DF6-8303-CBAD06727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8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1863-B7FA-4409-9C0B-8BACD3AE4A6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611-8631-4DF6-8303-CBAD06727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6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01863-B7FA-4409-9C0B-8BACD3AE4A6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B611-8631-4DF6-8303-CBAD06727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01863-B7FA-4409-9C0B-8BACD3AE4A6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8B611-8631-4DF6-8303-CBAD06727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0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EC4857-45AB-46DE-83F3-578E875BE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0843CC-223B-431E-AC21-D26F1F44380C}"/>
              </a:ext>
            </a:extLst>
          </p:cNvPr>
          <p:cNvSpPr txBox="1"/>
          <p:nvPr/>
        </p:nvSpPr>
        <p:spPr>
          <a:xfrm>
            <a:off x="2143125" y="1271170"/>
            <a:ext cx="4857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  <a:cs typeface="Dubai" panose="020B0604020202020204" pitchFamily="34" charset="-78"/>
              </a:rPr>
              <a:t>Winter</a:t>
            </a:r>
            <a:endParaRPr lang="en-US" sz="80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  <a:cs typeface="Dubai" panose="020B0604020202020204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14FBF4-9BDB-4542-AF0E-CF28DBB37046}"/>
              </a:ext>
            </a:extLst>
          </p:cNvPr>
          <p:cNvSpPr txBox="1"/>
          <p:nvPr/>
        </p:nvSpPr>
        <p:spPr>
          <a:xfrm>
            <a:off x="3024189" y="4036221"/>
            <a:ext cx="318611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Inevitable</a:t>
            </a:r>
            <a:r>
              <a:rPr lang="en-US" sz="4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</a:t>
            </a:r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8:22</a:t>
            </a:r>
          </a:p>
          <a:p>
            <a:endParaRPr lang="en-US" sz="4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5F08443-35BD-436B-B805-F071838E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51" y="0"/>
            <a:ext cx="3091937" cy="6858000"/>
          </a:xfrm>
          <a:solidFill>
            <a:schemeClr val="accent1">
              <a:lumMod val="75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Dual Beings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15FA46-BDC3-4D72-B81B-BC126AA00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9590" y="1447800"/>
            <a:ext cx="2811813" cy="5207000"/>
          </a:xfrm>
        </p:spPr>
        <p:txBody>
          <a:bodyPr>
            <a:normAutofit lnSpcReduction="10000"/>
          </a:bodyPr>
          <a:lstStyle/>
          <a:p>
            <a:r>
              <a:rPr lang="en-US" sz="2400" b="1" baseline="30000" dirty="0"/>
              <a:t>Genesis 2:7 </a:t>
            </a:r>
            <a:r>
              <a:rPr lang="en-US" sz="2400" b="1" dirty="0"/>
              <a:t>And the </a:t>
            </a:r>
            <a:r>
              <a:rPr lang="en-US" sz="2400" b="1" cap="small" dirty="0"/>
              <a:t>Lord</a:t>
            </a:r>
            <a:r>
              <a:rPr lang="en-US" sz="2400" b="1" dirty="0"/>
              <a:t> God </a:t>
            </a:r>
            <a:r>
              <a:rPr lang="en-US" sz="2400" b="1" dirty="0">
                <a:solidFill>
                  <a:srgbClr val="C00000"/>
                </a:solidFill>
              </a:rPr>
              <a:t>formed man </a:t>
            </a:r>
            <a:r>
              <a:rPr lang="en-US" sz="2400" b="1" i="1" dirty="0">
                <a:solidFill>
                  <a:srgbClr val="C00000"/>
                </a:solidFill>
              </a:rPr>
              <a:t>of</a:t>
            </a:r>
            <a:r>
              <a:rPr lang="en-US" sz="2400" b="1" dirty="0">
                <a:solidFill>
                  <a:srgbClr val="C00000"/>
                </a:solidFill>
              </a:rPr>
              <a:t> the dust </a:t>
            </a:r>
            <a:r>
              <a:rPr lang="en-US" sz="2400" b="1" dirty="0"/>
              <a:t>of the ground, and breathed into his nostrils the </a:t>
            </a:r>
            <a:r>
              <a:rPr lang="en-US" sz="2400" b="1" dirty="0">
                <a:solidFill>
                  <a:srgbClr val="C00000"/>
                </a:solidFill>
              </a:rPr>
              <a:t>breath of life</a:t>
            </a:r>
            <a:r>
              <a:rPr lang="en-US" sz="2400" b="1" dirty="0"/>
              <a:t>; and man became a living being.</a:t>
            </a:r>
          </a:p>
          <a:p>
            <a:r>
              <a:rPr lang="en-US" sz="2400" b="1" baseline="30000" dirty="0"/>
              <a:t>Eccl. 12:7 </a:t>
            </a:r>
            <a:r>
              <a:rPr lang="en-US" sz="2400" b="1" dirty="0"/>
              <a:t>Then the </a:t>
            </a:r>
            <a:r>
              <a:rPr lang="en-US" sz="2400" b="1" dirty="0">
                <a:solidFill>
                  <a:srgbClr val="C00000"/>
                </a:solidFill>
              </a:rPr>
              <a:t>dust</a:t>
            </a:r>
            <a:r>
              <a:rPr lang="en-US" sz="2400" b="1" dirty="0"/>
              <a:t> will return to the earth as it was,</a:t>
            </a:r>
            <a:br>
              <a:rPr lang="en-US" sz="2400" b="1" dirty="0"/>
            </a:br>
            <a:r>
              <a:rPr lang="en-US" sz="2400" b="1" dirty="0"/>
              <a:t>And the </a:t>
            </a:r>
            <a:r>
              <a:rPr lang="en-US" sz="2400" b="1" dirty="0">
                <a:solidFill>
                  <a:srgbClr val="C00000"/>
                </a:solidFill>
              </a:rPr>
              <a:t>spirit </a:t>
            </a:r>
            <a:r>
              <a:rPr lang="en-US" sz="2400" b="1" dirty="0"/>
              <a:t>will return to God who gave it.</a:t>
            </a:r>
          </a:p>
          <a:p>
            <a:endParaRPr lang="en-US" sz="17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4A88486-0CCC-43CF-B958-8BE164C98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703" y="1412488"/>
            <a:ext cx="2398275" cy="5102612"/>
          </a:xfrm>
        </p:spPr>
        <p:txBody>
          <a:bodyPr>
            <a:normAutofit lnSpcReduction="10000"/>
          </a:bodyPr>
          <a:lstStyle/>
          <a:p>
            <a:r>
              <a:rPr lang="en-US" sz="2400" b="1" i="1" dirty="0"/>
              <a:t>“Therefore we do not lose heart. </a:t>
            </a:r>
          </a:p>
          <a:p>
            <a:r>
              <a:rPr lang="en-US" sz="2400" b="1" i="1" dirty="0"/>
              <a:t>Even though our </a:t>
            </a:r>
            <a:r>
              <a:rPr lang="en-US" sz="2400" b="1" i="1" dirty="0">
                <a:solidFill>
                  <a:srgbClr val="C00000"/>
                </a:solidFill>
              </a:rPr>
              <a:t>outward man </a:t>
            </a:r>
            <a:r>
              <a:rPr lang="en-US" sz="2400" b="1" i="1" u="sng" dirty="0"/>
              <a:t>is</a:t>
            </a:r>
            <a:r>
              <a:rPr lang="en-US" sz="2400" b="1" i="1" dirty="0"/>
              <a:t> perishing,         yet </a:t>
            </a:r>
            <a:r>
              <a:rPr lang="en-US" sz="2400" b="1" i="1" dirty="0">
                <a:solidFill>
                  <a:srgbClr val="C00000"/>
                </a:solidFill>
              </a:rPr>
              <a:t>the inward man</a:t>
            </a:r>
            <a:r>
              <a:rPr lang="en-US" sz="2400" b="1" i="1" dirty="0"/>
              <a:t> is being renewed day by day.”</a:t>
            </a:r>
          </a:p>
          <a:p>
            <a:r>
              <a:rPr lang="en-US" sz="2400" b="1" i="1" dirty="0"/>
              <a:t>The solution: Concentrate on the Inward man.</a:t>
            </a:r>
            <a:endParaRPr lang="en-US" sz="2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2B13E1-6DF3-4A00-B02B-A5D82980CADD}"/>
              </a:ext>
            </a:extLst>
          </p:cNvPr>
          <p:cNvSpPr txBox="1"/>
          <p:nvPr/>
        </p:nvSpPr>
        <p:spPr>
          <a:xfrm>
            <a:off x="3340100" y="203200"/>
            <a:ext cx="5396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Our Complaints Involve the Outward Man!</a:t>
            </a:r>
          </a:p>
        </p:txBody>
      </p:sp>
    </p:spTree>
    <p:extLst>
      <p:ext uri="{BB962C8B-B14F-4D97-AF65-F5344CB8AC3E}">
        <p14:creationId xmlns:p14="http://schemas.microsoft.com/office/powerpoint/2010/main" val="169666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070FCB31-7879-4795-AF46-29D1C558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 scale of 1-10 how would you rate the health of your—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9F74314-5136-4ED5-B199-A196612F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565" y="963868"/>
            <a:ext cx="4783327" cy="5414431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3300" b="1" dirty="0"/>
              <a:t>OUTWARD MAN?   3?  5?  8?</a:t>
            </a:r>
          </a:p>
          <a:p>
            <a:pPr marL="0" indent="0">
              <a:buNone/>
            </a:pPr>
            <a:r>
              <a:rPr lang="en-US" sz="3300" dirty="0"/>
              <a:t>	Whatever it is, it will               	decline to 0!</a:t>
            </a:r>
          </a:p>
          <a:p>
            <a:r>
              <a:rPr lang="en-US" sz="3300" b="1" dirty="0"/>
              <a:t>INWARD MAN?    3?  5?  8?</a:t>
            </a:r>
          </a:p>
          <a:p>
            <a:pPr marL="0" indent="0">
              <a:buNone/>
            </a:pPr>
            <a:r>
              <a:rPr lang="en-US" sz="3300" dirty="0"/>
              <a:t>	Whatever it is, it can be 	raised!</a:t>
            </a:r>
          </a:p>
          <a:p>
            <a:r>
              <a:rPr lang="en-US" sz="3300" b="1" dirty="0"/>
              <a:t>When someone asks “How are you?” which health do you report? Inner or Outer?</a:t>
            </a:r>
          </a:p>
          <a:p>
            <a:r>
              <a:rPr lang="en-US" sz="3300" b="1" baseline="30000" dirty="0"/>
              <a:t>3 John 2 </a:t>
            </a:r>
            <a:r>
              <a:rPr lang="en-US" sz="3300" i="1" baseline="30000" dirty="0"/>
              <a:t> “</a:t>
            </a:r>
            <a:r>
              <a:rPr lang="en-US" sz="3300" i="1" dirty="0"/>
              <a:t>Beloved, I pray that you may prosper in all things and </a:t>
            </a:r>
            <a:r>
              <a:rPr lang="en-US" sz="3300" i="1" u="sng" dirty="0"/>
              <a:t>be in health</a:t>
            </a:r>
            <a:r>
              <a:rPr lang="en-US" sz="3300" i="1" dirty="0"/>
              <a:t>, just </a:t>
            </a:r>
            <a:r>
              <a:rPr lang="en-US" sz="3300" i="1" u="sng" dirty="0"/>
              <a:t>as your soul prospers.”</a:t>
            </a:r>
          </a:p>
          <a:p>
            <a:r>
              <a:rPr lang="en-US" sz="3300" dirty="0"/>
              <a:t>Would this be good or bad for you?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04517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EC4857-45AB-46DE-83F3-578E875BE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0843CC-223B-431E-AC21-D26F1F44380C}"/>
              </a:ext>
            </a:extLst>
          </p:cNvPr>
          <p:cNvSpPr txBox="1"/>
          <p:nvPr/>
        </p:nvSpPr>
        <p:spPr>
          <a:xfrm>
            <a:off x="2143125" y="2055999"/>
            <a:ext cx="4857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  <a:cs typeface="Dubai" panose="020B0604020202020204" pitchFamily="34" charset="-78"/>
              </a:rPr>
              <a:t>Winter</a:t>
            </a:r>
            <a:endParaRPr lang="en-US" sz="80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  <a:cs typeface="Dubai" panose="020B0604020202020204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14FBF4-9BDB-4542-AF0E-CF28DBB37046}"/>
              </a:ext>
            </a:extLst>
          </p:cNvPr>
          <p:cNvSpPr txBox="1"/>
          <p:nvPr/>
        </p:nvSpPr>
        <p:spPr>
          <a:xfrm>
            <a:off x="1654629" y="3828485"/>
            <a:ext cx="583474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Offers some valuable opportunities</a:t>
            </a:r>
            <a:r>
              <a:rPr lang="en-US" sz="54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1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70FCB31-7879-4795-AF46-29D1C5585DB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new activities possible for those who are older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D130FD8-7BF1-48ED-9B39-19354B86708F}"/>
              </a:ext>
            </a:extLst>
          </p:cNvPr>
          <p:cNvSpPr txBox="1"/>
          <p:nvPr/>
        </p:nvSpPr>
        <p:spPr>
          <a:xfrm>
            <a:off x="1257299" y="1840177"/>
            <a:ext cx="700087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What then?  Shall we sit idly down and say, 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The night hath come; it is no longer day?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The night hath not yet come; we are not quite 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Cut off from labor by the failing light;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Something remains for us to do or dare;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Even the oldest tree some fruit may bear.</a:t>
            </a:r>
            <a:endParaRPr lang="en-US" sz="800" dirty="0">
              <a:cs typeface="Times New Roman" panose="02020603050405020304" pitchFamily="18" charset="0"/>
            </a:endParaRPr>
          </a:p>
          <a:p>
            <a:r>
              <a:rPr lang="en-US" sz="800" dirty="0"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-</a:t>
            </a:r>
            <a:r>
              <a:rPr lang="en-US" sz="800" b="1" dirty="0">
                <a:cs typeface="Times New Roman" panose="02020603050405020304" pitchFamily="18" charset="0"/>
              </a:rPr>
              <a:t>. . . . . . . . . </a:t>
            </a:r>
            <a:endParaRPr lang="en-US" sz="800" dirty="0">
              <a:cs typeface="Times New Roman" panose="02020603050405020304" pitchFamily="18" charset="0"/>
            </a:endParaRPr>
          </a:p>
          <a:p>
            <a:r>
              <a:rPr lang="en-US" sz="2800" dirty="0">
                <a:cs typeface="Times New Roman" panose="02020603050405020304" pitchFamily="18" charset="0"/>
              </a:rPr>
              <a:t>For age is opportunity no less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Than youth itself, though in another dress.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And as the evening twilight fades away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The sky is filled with stars, invisible by day.</a:t>
            </a:r>
          </a:p>
          <a:p>
            <a:r>
              <a:rPr lang="en-US" sz="2800" dirty="0">
                <a:cs typeface="Times New Roman" panose="02020603050405020304" pitchFamily="18" charset="0"/>
              </a:rPr>
              <a:t>                                                      -- Longfellow</a:t>
            </a:r>
          </a:p>
        </p:txBody>
      </p:sp>
    </p:spTree>
    <p:extLst>
      <p:ext uri="{BB962C8B-B14F-4D97-AF65-F5344CB8AC3E}">
        <p14:creationId xmlns:p14="http://schemas.microsoft.com/office/powerpoint/2010/main" val="26196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70FCB31-7879-4795-AF46-29D1C558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activities possible for those who are older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9F74314-5136-4ED5-B199-A196612F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770" y="160867"/>
            <a:ext cx="5570729" cy="6536266"/>
          </a:xfrm>
        </p:spPr>
        <p:txBody>
          <a:bodyPr anchor="ctr">
            <a:noAutofit/>
          </a:bodyPr>
          <a:lstStyle/>
          <a:p>
            <a:r>
              <a:rPr lang="en-US" b="1" dirty="0"/>
              <a:t>Put past experience to work for the Lord as Moses did at 80.</a:t>
            </a:r>
          </a:p>
          <a:p>
            <a:r>
              <a:rPr lang="en-US" b="1" dirty="0"/>
              <a:t>Undertake to take a mountain as Caleb did and get help if needed.</a:t>
            </a:r>
          </a:p>
          <a:p>
            <a:r>
              <a:rPr lang="en-US" b="1" dirty="0"/>
              <a:t>As a  loving father/mother- in-law be a saving influence as Naomi.</a:t>
            </a:r>
          </a:p>
          <a:p>
            <a:r>
              <a:rPr lang="en-US" b="1" dirty="0"/>
              <a:t>Help the next generation do what you couldn’t do as David did.</a:t>
            </a:r>
          </a:p>
          <a:p>
            <a:r>
              <a:rPr lang="en-US" b="1" dirty="0"/>
              <a:t>Read scripture, understand it, share it and PRAY as Daniel did. </a:t>
            </a:r>
          </a:p>
          <a:p>
            <a:r>
              <a:rPr lang="en-US" b="1" dirty="0"/>
              <a:t>Pray “night and day” and tell others of Jesus as Anna did.</a:t>
            </a:r>
          </a:p>
          <a:p>
            <a:r>
              <a:rPr lang="en-US" b="1" dirty="0"/>
              <a:t>Mentor others and prepare them for the future as Paul did Timothy.</a:t>
            </a:r>
          </a:p>
        </p:txBody>
      </p:sp>
    </p:spTree>
    <p:extLst>
      <p:ext uri="{BB962C8B-B14F-4D97-AF65-F5344CB8AC3E}">
        <p14:creationId xmlns:p14="http://schemas.microsoft.com/office/powerpoint/2010/main" val="237022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70FCB31-7879-4795-AF46-29D1C558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activities now  possible for those who are older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9F74314-5136-4ED5-B199-A196612F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565" y="754318"/>
            <a:ext cx="4783327" cy="5414431"/>
          </a:xfrm>
        </p:spPr>
        <p:txBody>
          <a:bodyPr anchor="ctr">
            <a:normAutofit lnSpcReduction="10000"/>
          </a:bodyPr>
          <a:lstStyle/>
          <a:p>
            <a:r>
              <a:rPr lang="en-US" sz="3200" b="1" dirty="0"/>
              <a:t>Serve as an Elder, Deacon</a:t>
            </a:r>
          </a:p>
          <a:p>
            <a:r>
              <a:rPr lang="en-US" sz="3200" b="1" dirty="0"/>
              <a:t>Time to read scripture</a:t>
            </a:r>
          </a:p>
          <a:p>
            <a:r>
              <a:rPr lang="en-US" sz="3200" b="1" dirty="0"/>
              <a:t>Time to pray</a:t>
            </a:r>
          </a:p>
          <a:p>
            <a:r>
              <a:rPr lang="en-US" sz="3200" b="1" dirty="0"/>
              <a:t>Time to read good books.</a:t>
            </a:r>
          </a:p>
          <a:p>
            <a:r>
              <a:rPr lang="en-US" sz="3200" b="1" dirty="0"/>
              <a:t>Time to listen to good sermons on Internet</a:t>
            </a:r>
          </a:p>
          <a:p>
            <a:r>
              <a:rPr lang="en-US" sz="3200" b="1" dirty="0"/>
              <a:t>Time to make visits</a:t>
            </a:r>
          </a:p>
          <a:p>
            <a:r>
              <a:rPr lang="en-US" sz="3200" b="1" dirty="0"/>
              <a:t>Time to write letters</a:t>
            </a:r>
          </a:p>
          <a:p>
            <a:r>
              <a:rPr lang="en-US" sz="3200" b="1" dirty="0"/>
              <a:t>Time to send cards</a:t>
            </a:r>
          </a:p>
          <a:p>
            <a:r>
              <a:rPr lang="en-US" sz="3200" b="1" dirty="0"/>
              <a:t>Time to make phone calls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6C7716-9490-4854-A353-6C2C391015E4}"/>
              </a:ext>
            </a:extLst>
          </p:cNvPr>
          <p:cNvSpPr txBox="1"/>
          <p:nvPr/>
        </p:nvSpPr>
        <p:spPr>
          <a:xfrm>
            <a:off x="628650" y="6027473"/>
            <a:ext cx="817245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some active Senior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12348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EC4857-45AB-46DE-83F3-578E875BE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0843CC-223B-431E-AC21-D26F1F44380C}"/>
              </a:ext>
            </a:extLst>
          </p:cNvPr>
          <p:cNvSpPr txBox="1"/>
          <p:nvPr/>
        </p:nvSpPr>
        <p:spPr>
          <a:xfrm>
            <a:off x="1736721" y="2490370"/>
            <a:ext cx="54333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  <a:cs typeface="Dubai" panose="020B0604020202020204" pitchFamily="34" charset="-78"/>
              </a:rPr>
              <a:t>Winter</a:t>
            </a:r>
          </a:p>
          <a:p>
            <a:pPr algn="ctr"/>
            <a:r>
              <a:rPr lang="en-US" sz="44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  <a:cs typeface="Dubai" panose="020B0604020202020204" pitchFamily="34" charset="-78"/>
              </a:rPr>
              <a:t>We all look forward to</a:t>
            </a:r>
            <a:endParaRPr lang="en-US" sz="96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  <a:cs typeface="Dubai" panose="020B060402020202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8B96C6-DC8E-4442-A124-06F09017D6DC}"/>
              </a:ext>
            </a:extLst>
          </p:cNvPr>
          <p:cNvSpPr txBox="1"/>
          <p:nvPr/>
        </p:nvSpPr>
        <p:spPr>
          <a:xfrm>
            <a:off x="2177143" y="1323080"/>
            <a:ext cx="4876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  <a:cs typeface="Dubai" panose="020B0604020202020204" pitchFamily="34" charset="-78"/>
              </a:rPr>
              <a:t>But whatever good we may see in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F14F6C-34B0-4940-9101-4D1E15D92D12}"/>
              </a:ext>
            </a:extLst>
          </p:cNvPr>
          <p:cNvSpPr txBox="1"/>
          <p:nvPr/>
        </p:nvSpPr>
        <p:spPr>
          <a:xfrm>
            <a:off x="2764522" y="4730828"/>
            <a:ext cx="46808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  <a:cs typeface="Dubai" panose="020B0604020202020204" pitchFamily="34" charset="-78"/>
              </a:rPr>
              <a:t>Spring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2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332D897C-9374-43F0-9AE8-D03D77386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Christian There is something after Winter!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6EF0673-8303-4AA6-9935-EF91BA2E2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551544"/>
            <a:ext cx="4991060" cy="5863770"/>
          </a:xfrm>
        </p:spPr>
        <p:txBody>
          <a:bodyPr anchor="ctr">
            <a:normAutofit/>
          </a:bodyPr>
          <a:lstStyle/>
          <a:p>
            <a:r>
              <a:rPr lang="en-US" sz="2600" b="1" dirty="0"/>
              <a:t>“Jesus said…, ‘I am the resurrection and the life. He who believes in Me, though he may die, he shall live. </a:t>
            </a:r>
            <a:r>
              <a:rPr lang="en-US" sz="2600" b="1" baseline="30000" dirty="0"/>
              <a:t>26 </a:t>
            </a:r>
            <a:r>
              <a:rPr lang="en-US" sz="2600" b="1" dirty="0"/>
              <a:t>And whoever lives and believes in Me shall never die. Do you believe this?.” </a:t>
            </a:r>
            <a:r>
              <a:rPr lang="en-US" sz="2600" dirty="0"/>
              <a:t>(John 11:25-26)</a:t>
            </a:r>
          </a:p>
          <a:p>
            <a:r>
              <a:rPr lang="en-US" sz="2600" b="1" dirty="0"/>
              <a:t>“For the things which are seen                               	</a:t>
            </a:r>
            <a:r>
              <a:rPr lang="en-US" sz="2600" dirty="0"/>
              <a:t>[the outward man]                                                      	</a:t>
            </a:r>
            <a:r>
              <a:rPr lang="en-US" sz="2600" b="1" i="1" dirty="0"/>
              <a:t>are</a:t>
            </a:r>
            <a:r>
              <a:rPr lang="en-US" sz="2600" b="1" dirty="0"/>
              <a:t> temporary,</a:t>
            </a:r>
          </a:p>
          <a:p>
            <a:pPr marL="0" indent="0">
              <a:buNone/>
            </a:pPr>
            <a:r>
              <a:rPr lang="en-US" sz="2600" b="1" dirty="0"/>
              <a:t>  but the things which are not seen                        	</a:t>
            </a:r>
            <a:r>
              <a:rPr lang="en-US" sz="2600" dirty="0"/>
              <a:t>[the inward man] </a:t>
            </a:r>
          </a:p>
          <a:p>
            <a:pPr marL="0" indent="0">
              <a:buNone/>
            </a:pPr>
            <a:r>
              <a:rPr lang="en-US" sz="2600" b="1" i="1" dirty="0"/>
              <a:t>  	are</a:t>
            </a:r>
            <a:r>
              <a:rPr lang="en-US" sz="2600" b="1" dirty="0"/>
              <a:t> eternal.” 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05159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C893196-0CA3-47F0-888E-82BE15861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9406"/>
            <a:ext cx="7886700" cy="1213563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 vs. Spring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B38A8FAD-5732-40E6-9BF4-A558D1B86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150" y="1825625"/>
            <a:ext cx="3886200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“Our light </a:t>
            </a:r>
          </a:p>
          <a:p>
            <a:pPr marL="0" indent="0">
              <a:buNone/>
            </a:pPr>
            <a:r>
              <a:rPr lang="en-US" sz="3200" b="1" dirty="0"/>
              <a:t>   affliction,</a:t>
            </a:r>
          </a:p>
          <a:p>
            <a:r>
              <a:rPr lang="en-US" sz="3200" b="1" dirty="0"/>
              <a:t>“which is but for      a moment,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339AB0-E5E3-42F3-BE8B-3FA6E442E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0" y="1825625"/>
            <a:ext cx="5334000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Far more exceeding Weight</a:t>
            </a:r>
          </a:p>
          <a:p>
            <a:r>
              <a:rPr lang="en-US" sz="3200" b="1" dirty="0"/>
              <a:t>Glory</a:t>
            </a:r>
          </a:p>
          <a:p>
            <a:r>
              <a:rPr lang="en-US" sz="3200" b="1" dirty="0"/>
              <a:t>Eternal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296A62E-6E74-4B76-9E78-492183A27079}"/>
              </a:ext>
            </a:extLst>
          </p:cNvPr>
          <p:cNvSpPr txBox="1"/>
          <p:nvPr/>
        </p:nvSpPr>
        <p:spPr>
          <a:xfrm>
            <a:off x="466727" y="3925094"/>
            <a:ext cx="79057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“is working for us a far more exceeding </a:t>
            </a:r>
            <a:r>
              <a:rPr lang="en-US" sz="3200" b="1" i="1" dirty="0"/>
              <a:t>and</a:t>
            </a:r>
            <a:r>
              <a:rPr lang="en-US" sz="3200" b="1" dirty="0"/>
              <a:t> eternal weight of glory”.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F61A98-8589-4ACD-9F52-4DB11C68E58B}"/>
              </a:ext>
            </a:extLst>
          </p:cNvPr>
          <p:cNvSpPr txBox="1"/>
          <p:nvPr/>
        </p:nvSpPr>
        <p:spPr>
          <a:xfrm>
            <a:off x="466727" y="5011341"/>
            <a:ext cx="83724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“For I consider that the sufferings of this present time are not worthy </a:t>
            </a:r>
            <a:r>
              <a:rPr lang="en-US" sz="3200" b="1" i="1" dirty="0"/>
              <a:t>to be compared</a:t>
            </a:r>
            <a:r>
              <a:rPr lang="en-US" sz="3200" b="1" dirty="0"/>
              <a:t> with the glory which shall be revealed in us.” </a:t>
            </a:r>
            <a:r>
              <a:rPr lang="en-US" sz="3200" dirty="0"/>
              <a:t>(Rom. 8:18)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4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486350-E2A2-4529-9484-FEC8D7C792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99000"/>
            </a:blip>
            <a:srcRect/>
            <a:tile tx="0" ty="0" sx="100000" sy="100000" flip="none" algn="tl"/>
          </a:blip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46968B-6D70-40A7-9C24-7445321FA4E9}"/>
              </a:ext>
            </a:extLst>
          </p:cNvPr>
          <p:cNvSpPr txBox="1"/>
          <p:nvPr/>
        </p:nvSpPr>
        <p:spPr>
          <a:xfrm>
            <a:off x="520700" y="939800"/>
            <a:ext cx="695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Script MT Bold" panose="03040602040607080904" pitchFamily="66" charset="0"/>
              </a:rPr>
              <a:t>Come Spring!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12C561-F658-463F-9B42-913C18710BB8}"/>
              </a:ext>
            </a:extLst>
          </p:cNvPr>
          <p:cNvSpPr txBox="1"/>
          <p:nvPr/>
        </p:nvSpPr>
        <p:spPr>
          <a:xfrm>
            <a:off x="1577340" y="2509460"/>
            <a:ext cx="5989320" cy="2677656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“When He is revealed, we shall be like Him, for we shall see Him as He is.”     				      	    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  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 3:3 </a:t>
            </a:r>
          </a:p>
        </p:txBody>
      </p:sp>
    </p:spTree>
    <p:extLst>
      <p:ext uri="{BB962C8B-B14F-4D97-AF65-F5344CB8AC3E}">
        <p14:creationId xmlns:p14="http://schemas.microsoft.com/office/powerpoint/2010/main" val="390609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70FCB31-7879-4795-AF46-29D1C558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Time to Enjoy the Fruit of Our Labor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9282FB-8444-418F-84EF-FA74F025E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855" y="353876"/>
            <a:ext cx="5515430" cy="5663747"/>
          </a:xfrm>
        </p:spPr>
        <p:txBody>
          <a:bodyPr>
            <a:normAutofit fontScale="70000" lnSpcReduction="20000"/>
          </a:bodyPr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4600" b="1" dirty="0"/>
              <a:t>Harvest Precious Memories of Life in the Lord.</a:t>
            </a:r>
          </a:p>
          <a:p>
            <a:pPr lvl="1"/>
            <a:r>
              <a:rPr lang="en-US" sz="4600" b="1" dirty="0"/>
              <a:t>Retirement—freedom</a:t>
            </a:r>
          </a:p>
          <a:p>
            <a:pPr marL="457200" lvl="1" indent="0">
              <a:buNone/>
            </a:pPr>
            <a:r>
              <a:rPr lang="en-US" sz="4600" dirty="0"/>
              <a:t>	Less responsibility</a:t>
            </a:r>
            <a:endParaRPr lang="en-US" sz="4600" b="1" dirty="0"/>
          </a:p>
          <a:p>
            <a:pPr lvl="1"/>
            <a:r>
              <a:rPr lang="en-US" sz="4600" b="1" dirty="0"/>
              <a:t>Family</a:t>
            </a:r>
          </a:p>
          <a:p>
            <a:pPr marL="457200" lvl="1" indent="0">
              <a:buNone/>
            </a:pPr>
            <a:r>
              <a:rPr lang="en-US" sz="4600" dirty="0"/>
              <a:t>	“Children’s children </a:t>
            </a:r>
            <a:r>
              <a:rPr lang="en-US" sz="4600" i="1" dirty="0"/>
              <a:t>are</a:t>
            </a:r>
            <a:r>
              <a:rPr lang="en-US" sz="4600" dirty="0"/>
              <a:t> 	the crown of old men.” 	(Proverbs 17:6)</a:t>
            </a:r>
          </a:p>
          <a:p>
            <a:pPr lvl="1"/>
            <a:r>
              <a:rPr lang="en-US" sz="4600" b="1" dirty="0"/>
              <a:t>Observing Christians we have seen grow to maturity</a:t>
            </a:r>
          </a:p>
          <a:p>
            <a:pPr marL="457200" lvl="1" indent="0">
              <a:buNone/>
            </a:pPr>
            <a:r>
              <a:rPr lang="en-US" sz="4600" dirty="0"/>
              <a:t>	“my beloved and longed-	for brethren, my joy and 	crown” (Philippians 4:1)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EEFE66-A4D7-4196-8E1A-9043FA7874EC}"/>
              </a:ext>
            </a:extLst>
          </p:cNvPr>
          <p:cNvSpPr txBox="1"/>
          <p:nvPr/>
        </p:nvSpPr>
        <p:spPr>
          <a:xfrm>
            <a:off x="628651" y="5885636"/>
            <a:ext cx="851535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all pleasant!</a:t>
            </a:r>
          </a:p>
        </p:txBody>
      </p:sp>
    </p:spTree>
    <p:extLst>
      <p:ext uri="{BB962C8B-B14F-4D97-AF65-F5344CB8AC3E}">
        <p14:creationId xmlns:p14="http://schemas.microsoft.com/office/powerpoint/2010/main" val="200233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0EBBF7B-2C03-47E4-B296-818616DC5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0175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One Sweetly Solemn Thought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E6FB154-3DCA-42AC-AD4F-00ECAD3E4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1249255"/>
            <a:ext cx="9002110" cy="5448570"/>
          </a:xfrm>
        </p:spPr>
        <p:txBody>
          <a:bodyPr>
            <a:normAutofit fontScale="25000" lnSpcReduction="20000"/>
          </a:bodyPr>
          <a:lstStyle/>
          <a:p>
            <a:r>
              <a:rPr lang="en-US" sz="12000" b="1" dirty="0">
                <a:latin typeface="Arial Narrow" panose="020B0606020202030204" pitchFamily="34" charset="0"/>
              </a:rPr>
              <a:t>One sweetly solemn thought comes to me o’er an o’er:                                          Today I’m nearer to my home                                                       	Than </a:t>
            </a:r>
            <a:r>
              <a:rPr lang="en-US" sz="12000" b="1" dirty="0" err="1">
                <a:latin typeface="Arial Narrow" panose="020B0606020202030204" pitchFamily="34" charset="0"/>
              </a:rPr>
              <a:t>e’er</a:t>
            </a:r>
            <a:r>
              <a:rPr lang="en-US" sz="12000" b="1" dirty="0">
                <a:latin typeface="Arial Narrow" panose="020B0606020202030204" pitchFamily="34" charset="0"/>
              </a:rPr>
              <a:t> I’ve been before.</a:t>
            </a:r>
          </a:p>
          <a:p>
            <a:r>
              <a:rPr lang="en-US" sz="12000" b="1" dirty="0">
                <a:latin typeface="Arial Narrow" panose="020B0606020202030204" pitchFamily="34" charset="0"/>
              </a:rPr>
              <a:t>Nearer my Father’s house, where many mansions be;                                                  And nearer to the great white throne,                                      	Nearer the Crystal Sea.</a:t>
            </a:r>
          </a:p>
          <a:p>
            <a:r>
              <a:rPr lang="en-US" sz="12000" b="1" dirty="0">
                <a:latin typeface="Arial Narrow" panose="020B0606020202030204" pitchFamily="34" charset="0"/>
              </a:rPr>
              <a:t>Nearer the bound of life, where falls my burden down;                                                    Nearer to where I leave my cross;                                          	And where I gain my crown.</a:t>
            </a:r>
          </a:p>
          <a:p>
            <a:r>
              <a:rPr lang="en-US" sz="12000" b="1" dirty="0">
                <a:latin typeface="Arial Narrow" panose="020B0606020202030204" pitchFamily="34" charset="0"/>
              </a:rPr>
              <a:t>Savior, confirm my trust, Complete my faith in Thee;                                                       And let me feel as if I stood                                                            	C</a:t>
            </a:r>
            <a:r>
              <a:rPr lang="en-US" sz="11600" b="1" dirty="0">
                <a:latin typeface="Arial Narrow" panose="020B0606020202030204" pitchFamily="34" charset="0"/>
              </a:rPr>
              <a:t>lose to Eternity.</a:t>
            </a:r>
          </a:p>
          <a:p>
            <a:r>
              <a:rPr lang="en-US" sz="12000" b="1" dirty="0">
                <a:latin typeface="Arial Narrow" panose="020B0606020202030204" pitchFamily="34" charset="0"/>
              </a:rPr>
              <a:t>Feel as if now my feet were slipping o’er the brink;                                                                  For I may now be nearer home,                                        	Much nearer than I think.                 </a:t>
            </a:r>
            <a:r>
              <a:rPr lang="en-US" sz="9600" dirty="0">
                <a:latin typeface="Arial Narrow" panose="020B0606020202030204" pitchFamily="34" charset="0"/>
              </a:rPr>
              <a:t>-- Phoebe Cary</a:t>
            </a:r>
          </a:p>
          <a:p>
            <a:endParaRPr lang="en-US" sz="8600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7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F1E0F5FB-F785-46F2-A48D-3C1A461AE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Ecclesiastes 12 Picture of Aging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17BC7F51-1E97-46B0-9D8F-D89D9C2D6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613" y="1453243"/>
            <a:ext cx="4030487" cy="5176157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“the sun and the light, the moon and the stars are darkened”</a:t>
            </a:r>
          </a:p>
          <a:p>
            <a:r>
              <a:rPr lang="en-US" sz="3100" dirty="0"/>
              <a:t>“clouds return after the rain;”</a:t>
            </a:r>
          </a:p>
          <a:p>
            <a:r>
              <a:rPr lang="en-US" sz="3100" dirty="0"/>
              <a:t>“the watchmen of the house tremble”</a:t>
            </a:r>
          </a:p>
          <a:p>
            <a:r>
              <a:rPr lang="en-US" sz="3100" dirty="0"/>
              <a:t>“mighty men stoop”</a:t>
            </a:r>
          </a:p>
          <a:p>
            <a:r>
              <a:rPr lang="en-US" sz="3100" dirty="0"/>
              <a:t>“the grinding ones stand idle because they are few”</a:t>
            </a:r>
          </a:p>
          <a:p>
            <a:r>
              <a:rPr lang="en-US" sz="3100" dirty="0"/>
              <a:t>“those who look through windows grow dim”</a:t>
            </a:r>
          </a:p>
          <a:p>
            <a:r>
              <a:rPr lang="en-US" sz="3100" dirty="0"/>
              <a:t>“When the doors are shut in the streets,”</a:t>
            </a:r>
          </a:p>
          <a:p>
            <a:r>
              <a:rPr lang="en-US" sz="3100" dirty="0"/>
              <a:t>“sound of the grinding mill is low”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FB791872-13E7-4452-8C9A-F3076C4F4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0549" y="1404256"/>
            <a:ext cx="4596494" cy="522514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Dull impressions</a:t>
            </a:r>
          </a:p>
          <a:p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Sickness that returns after improving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Hands tremble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Legs are weakened or back bent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Teeth are few</a:t>
            </a:r>
          </a:p>
          <a:p>
            <a:endParaRPr lang="en-US" sz="600" b="1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Eyes failing</a:t>
            </a:r>
          </a:p>
          <a:p>
            <a:endParaRPr lang="en-US" sz="400" b="1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Doors once open are now closed</a:t>
            </a:r>
          </a:p>
          <a:p>
            <a:endParaRPr lang="en-US" sz="400" b="1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Hearing fails</a:t>
            </a:r>
          </a:p>
        </p:txBody>
      </p:sp>
    </p:spTree>
    <p:extLst>
      <p:ext uri="{BB962C8B-B14F-4D97-AF65-F5344CB8AC3E}">
        <p14:creationId xmlns:p14="http://schemas.microsoft.com/office/powerpoint/2010/main" val="26691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C14697A-C9D0-482B-9776-775835BB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Ecclesiastes 12 Picture of Aging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50952C-66C1-43F3-A9DC-ADB7FD6CE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887" y="1640109"/>
            <a:ext cx="4459741" cy="5217891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“one will arise at the sound of the bird”</a:t>
            </a:r>
          </a:p>
          <a:p>
            <a:r>
              <a:rPr lang="en-US" sz="4400" dirty="0"/>
              <a:t>“the daughters of song will sing softly” (or “are brought low”)</a:t>
            </a:r>
          </a:p>
          <a:p>
            <a:r>
              <a:rPr lang="en-US" sz="4400" dirty="0"/>
              <a:t>“afraid of a high place and of terrors on the road”</a:t>
            </a:r>
          </a:p>
          <a:p>
            <a:r>
              <a:rPr lang="en-US" sz="4400" dirty="0"/>
              <a:t>“the almond tree blossoms”</a:t>
            </a:r>
          </a:p>
          <a:p>
            <a:r>
              <a:rPr lang="en-US" sz="4400" dirty="0"/>
              <a:t>“grasshopper drags himself along”</a:t>
            </a:r>
          </a:p>
          <a:p>
            <a:r>
              <a:rPr lang="en-US" sz="4400" dirty="0"/>
              <a:t>“silver cord is broken and the golden bowl is crushed”</a:t>
            </a:r>
          </a:p>
          <a:p>
            <a:r>
              <a:rPr lang="en-US" sz="4400" dirty="0"/>
              <a:t>“wheel at the cistern is crushed” (or broken”)</a:t>
            </a:r>
          </a:p>
          <a:p>
            <a:r>
              <a:rPr lang="en-US" sz="4400" dirty="0"/>
              <a:t>“man goes to his eternal home while mourners go about in the street”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C831D37-C6B5-4482-9427-5C8FAC5C8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2628" y="1640108"/>
            <a:ext cx="4198485" cy="5217891"/>
          </a:xfrm>
        </p:spPr>
        <p:txBody>
          <a:bodyPr>
            <a:normAutofit fontScale="55000" lnSpcReduction="20000"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Either wake up early or frightened even by bird’ song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Voice cracks</a:t>
            </a:r>
          </a:p>
          <a:p>
            <a:endParaRPr lang="en-US" sz="2500" b="1" dirty="0">
              <a:solidFill>
                <a:srgbClr val="C00000"/>
              </a:solidFill>
            </a:endParaRPr>
          </a:p>
          <a:p>
            <a:r>
              <a:rPr lang="en-US" sz="4400" b="1" dirty="0">
                <a:solidFill>
                  <a:srgbClr val="C00000"/>
                </a:solidFill>
              </a:rPr>
              <a:t>Fear of falling</a:t>
            </a:r>
          </a:p>
          <a:p>
            <a:endParaRPr lang="en-US" sz="1100" b="1" dirty="0">
              <a:solidFill>
                <a:srgbClr val="C00000"/>
              </a:solidFill>
            </a:endParaRPr>
          </a:p>
          <a:p>
            <a:r>
              <a:rPr lang="en-US" sz="4400" b="1" dirty="0">
                <a:solidFill>
                  <a:srgbClr val="C00000"/>
                </a:solidFill>
              </a:rPr>
              <a:t>Gray hairs</a:t>
            </a:r>
          </a:p>
          <a:p>
            <a:endParaRPr lang="en-US" sz="400" b="1" dirty="0">
              <a:solidFill>
                <a:srgbClr val="C00000"/>
              </a:solidFill>
            </a:endParaRPr>
          </a:p>
          <a:p>
            <a:r>
              <a:rPr lang="en-US" sz="4400" b="1" dirty="0">
                <a:solidFill>
                  <a:srgbClr val="C00000"/>
                </a:solidFill>
              </a:rPr>
              <a:t>Crippled</a:t>
            </a:r>
          </a:p>
          <a:p>
            <a:r>
              <a:rPr lang="en-US" sz="800" b="1" dirty="0">
                <a:solidFill>
                  <a:srgbClr val="C00000"/>
                </a:solidFill>
              </a:rPr>
              <a:t>\</a:t>
            </a:r>
            <a:r>
              <a:rPr lang="en-US" sz="4400" b="1" dirty="0">
                <a:solidFill>
                  <a:srgbClr val="C00000"/>
                </a:solidFill>
              </a:rPr>
              <a:t>Cord that holds body &amp; soul or cord that binds us to family, life</a:t>
            </a:r>
          </a:p>
          <a:p>
            <a:r>
              <a:rPr lang="en-US" sz="4400" b="1" dirty="0">
                <a:solidFill>
                  <a:srgbClr val="C00000"/>
                </a:solidFill>
              </a:rPr>
              <a:t>Heart ceases to function</a:t>
            </a:r>
          </a:p>
          <a:p>
            <a:endParaRPr lang="en-US" sz="1500" b="1" dirty="0">
              <a:solidFill>
                <a:srgbClr val="C00000"/>
              </a:solidFill>
            </a:endParaRPr>
          </a:p>
          <a:p>
            <a:r>
              <a:rPr lang="en-US" sz="4400" b="1" dirty="0">
                <a:solidFill>
                  <a:srgbClr val="C00000"/>
                </a:solidFill>
              </a:rPr>
              <a:t>Death</a:t>
            </a:r>
          </a:p>
        </p:txBody>
      </p:sp>
    </p:spTree>
    <p:extLst>
      <p:ext uri="{BB962C8B-B14F-4D97-AF65-F5344CB8AC3E}">
        <p14:creationId xmlns:p14="http://schemas.microsoft.com/office/powerpoint/2010/main" val="128374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5EB8CB0-F49E-4E6D-B31C-75DC66826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365126"/>
            <a:ext cx="8386763" cy="1325563"/>
          </a:xfrm>
        </p:spPr>
        <p:txBody>
          <a:bodyPr/>
          <a:lstStyle/>
          <a:p>
            <a:r>
              <a:rPr lang="en-US" b="1" dirty="0"/>
              <a:t>Burdens of Aging </a:t>
            </a:r>
            <a:r>
              <a:rPr lang="en-US" dirty="0"/>
              <a:t>(provided by class)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54FAA83-E11E-439C-8C05-5CAAD6625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451" y="1508125"/>
            <a:ext cx="4343400" cy="46672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Being dependent on others for care and financial resources  (7)</a:t>
            </a:r>
          </a:p>
          <a:p>
            <a:r>
              <a:rPr lang="en-US" dirty="0"/>
              <a:t>Fear of dementia, Alzheimer’s, etc.  (7)</a:t>
            </a:r>
          </a:p>
          <a:p>
            <a:r>
              <a:rPr lang="en-US" dirty="0"/>
              <a:t>Physical deterioration and loss of strength (6)</a:t>
            </a:r>
          </a:p>
          <a:p>
            <a:r>
              <a:rPr lang="en-US" dirty="0"/>
              <a:t>Death of family and friends   (4)</a:t>
            </a:r>
          </a:p>
          <a:p>
            <a:r>
              <a:rPr lang="en-US" dirty="0"/>
              <a:t>Loneliness  (4)</a:t>
            </a:r>
          </a:p>
          <a:p>
            <a:r>
              <a:rPr lang="en-US" dirty="0"/>
              <a:t>Responsibility of making decisions alone   (2)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88CDA90-1230-4EBC-A83F-D48DA03E9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7700" y="1454150"/>
            <a:ext cx="4514849" cy="4775200"/>
          </a:xfrm>
        </p:spPr>
        <p:txBody>
          <a:bodyPr>
            <a:noAutofit/>
          </a:bodyPr>
          <a:lstStyle/>
          <a:p>
            <a:r>
              <a:rPr lang="en-US" sz="2600" dirty="0"/>
              <a:t>Fear of Irrelevance   Uncertain about ability to provide benefits to others and even to participate as a peer  (1)</a:t>
            </a:r>
          </a:p>
          <a:p>
            <a:r>
              <a:rPr lang="en-US" sz="2600" dirty="0"/>
              <a:t>Concern about how my death will affect family  (1)</a:t>
            </a:r>
          </a:p>
          <a:p>
            <a:r>
              <a:rPr lang="en-US" sz="2600" dirty="0"/>
              <a:t>Inability to do what we once did  (1)</a:t>
            </a:r>
          </a:p>
          <a:p>
            <a:r>
              <a:rPr lang="en-US" sz="2600" dirty="0"/>
              <a:t>Not being useful in the Lord’s work  (1)</a:t>
            </a:r>
          </a:p>
          <a:p>
            <a:r>
              <a:rPr lang="en-US" sz="2600" dirty="0"/>
              <a:t>Inability to sleep (1)</a:t>
            </a:r>
          </a:p>
          <a:p>
            <a:r>
              <a:rPr lang="en-US" sz="2600" dirty="0"/>
              <a:t>Pain (1)</a:t>
            </a:r>
          </a:p>
        </p:txBody>
      </p:sp>
    </p:spTree>
    <p:extLst>
      <p:ext uri="{BB962C8B-B14F-4D97-AF65-F5344CB8AC3E}">
        <p14:creationId xmlns:p14="http://schemas.microsoft.com/office/powerpoint/2010/main" val="264709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EC4857-45AB-46DE-83F3-578E875BE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0843CC-223B-431E-AC21-D26F1F44380C}"/>
              </a:ext>
            </a:extLst>
          </p:cNvPr>
          <p:cNvSpPr txBox="1"/>
          <p:nvPr/>
        </p:nvSpPr>
        <p:spPr>
          <a:xfrm>
            <a:off x="2366962" y="2694206"/>
            <a:ext cx="4857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Dubai" panose="020B0604020202020204" pitchFamily="34" charset="-78"/>
              </a:rPr>
              <a:t>How are we to cope with all of this? </a:t>
            </a:r>
          </a:p>
        </p:txBody>
      </p:sp>
    </p:spTree>
    <p:extLst>
      <p:ext uri="{BB962C8B-B14F-4D97-AF65-F5344CB8AC3E}">
        <p14:creationId xmlns:p14="http://schemas.microsoft.com/office/powerpoint/2010/main" val="420237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70FCB31-7879-4795-AF46-29D1C558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Unworthy Ways of Coping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9F74314-5136-4ED5-B199-A196612F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721784"/>
            <a:ext cx="4783327" cy="5414431"/>
          </a:xfrm>
        </p:spPr>
        <p:txBody>
          <a:bodyPr anchor="ctr">
            <a:normAutofit lnSpcReduction="10000"/>
          </a:bodyPr>
          <a:lstStyle/>
          <a:p>
            <a:r>
              <a:rPr lang="en-US" sz="3200" b="1" dirty="0"/>
              <a:t>Constant complaining</a:t>
            </a:r>
          </a:p>
          <a:p>
            <a:r>
              <a:rPr lang="en-US" sz="3200" b="1" dirty="0"/>
              <a:t>Alcohol and illegal drugs</a:t>
            </a:r>
          </a:p>
          <a:p>
            <a:r>
              <a:rPr lang="en-US" sz="3200" b="1" dirty="0"/>
              <a:t>Misuse of prescribed drugs.</a:t>
            </a:r>
          </a:p>
          <a:p>
            <a:r>
              <a:rPr lang="en-US" sz="3200" b="1" dirty="0"/>
              <a:t>Giving up on life because “I’m just too old.”</a:t>
            </a:r>
          </a:p>
          <a:p>
            <a:pPr marL="0" indent="0">
              <a:buNone/>
            </a:pPr>
            <a:r>
              <a:rPr lang="en-US" sz="3200" dirty="0"/>
              <a:t>	Some of the greatest 	accomplishments in 		history have been 	achieved by 	individuals over 80.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8AC5A3-20CE-40F7-8E17-3A3D96CD261E}"/>
              </a:ext>
            </a:extLst>
          </p:cNvPr>
          <p:cNvSpPr txBox="1"/>
          <p:nvPr/>
        </p:nvSpPr>
        <p:spPr>
          <a:xfrm>
            <a:off x="628650" y="5953335"/>
            <a:ext cx="78867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old is old?</a:t>
            </a:r>
          </a:p>
        </p:txBody>
      </p:sp>
    </p:spTree>
    <p:extLst>
      <p:ext uri="{BB962C8B-B14F-4D97-AF65-F5344CB8AC3E}">
        <p14:creationId xmlns:p14="http://schemas.microsoft.com/office/powerpoint/2010/main" val="8766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CC9350-2A94-4097-A8FE-764B94E0F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08692"/>
            <a:ext cx="6281738" cy="11173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4174E4-65D1-46C4-8FAD-056A3D5EE84B}"/>
              </a:ext>
            </a:extLst>
          </p:cNvPr>
          <p:cNvSpPr txBox="1"/>
          <p:nvPr/>
        </p:nvSpPr>
        <p:spPr>
          <a:xfrm>
            <a:off x="6315075" y="714375"/>
            <a:ext cx="248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Mind over Matter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0C9B5A-18DB-4257-A80D-C0D4D3BC0C32}"/>
              </a:ext>
            </a:extLst>
          </p:cNvPr>
          <p:cNvSpPr txBox="1"/>
          <p:nvPr/>
        </p:nvSpPr>
        <p:spPr>
          <a:xfrm>
            <a:off x="6315075" y="2228671"/>
            <a:ext cx="24860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“If you don’t mind, it doesn’t matter.”</a:t>
            </a:r>
          </a:p>
        </p:txBody>
      </p:sp>
    </p:spTree>
    <p:extLst>
      <p:ext uri="{BB962C8B-B14F-4D97-AF65-F5344CB8AC3E}">
        <p14:creationId xmlns:p14="http://schemas.microsoft.com/office/powerpoint/2010/main" val="2690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7572E50-843F-4516-B294-3577217CA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Golden Text for Seniors:                     2 Corinthians 4:16-18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72026B-939D-4259-8121-3124FB0ED32F}"/>
              </a:ext>
            </a:extLst>
          </p:cNvPr>
          <p:cNvSpPr txBox="1"/>
          <p:nvPr/>
        </p:nvSpPr>
        <p:spPr>
          <a:xfrm>
            <a:off x="492919" y="1587478"/>
            <a:ext cx="81581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/>
              <a:t>16 </a:t>
            </a:r>
            <a:r>
              <a:rPr lang="en-US" sz="3200" b="1" dirty="0"/>
              <a:t>Therefore we do not lose heart. Even though our outward man is perishing, yet the inward </a:t>
            </a:r>
            <a:r>
              <a:rPr lang="en-US" sz="3200" b="1" i="1" dirty="0"/>
              <a:t>man</a:t>
            </a:r>
            <a:r>
              <a:rPr lang="en-US" sz="3200" b="1" dirty="0"/>
              <a:t> is being renewed day by day. </a:t>
            </a:r>
            <a:r>
              <a:rPr lang="en-US" sz="3200" b="1" baseline="30000" dirty="0"/>
              <a:t>17 </a:t>
            </a:r>
            <a:r>
              <a:rPr lang="en-US" sz="3200" b="1" dirty="0"/>
              <a:t>For our light affliction, which is but for a moment, is working for us a far more exceeding </a:t>
            </a:r>
            <a:r>
              <a:rPr lang="en-US" sz="3200" b="1" i="1" dirty="0"/>
              <a:t>and</a:t>
            </a:r>
            <a:r>
              <a:rPr lang="en-US" sz="3200" b="1" dirty="0"/>
              <a:t> eternal weight of glory, </a:t>
            </a:r>
            <a:r>
              <a:rPr lang="en-US" sz="3200" b="1" baseline="30000" dirty="0"/>
              <a:t>18 </a:t>
            </a:r>
            <a:r>
              <a:rPr lang="en-US" sz="3200" b="1" dirty="0"/>
              <a:t>while we do not look at the things which are seen, but at the things which are not seen. For the things which are seen </a:t>
            </a:r>
            <a:r>
              <a:rPr lang="en-US" sz="3200" b="1" i="1" dirty="0"/>
              <a:t>are</a:t>
            </a:r>
            <a:r>
              <a:rPr lang="en-US" sz="3200" b="1" dirty="0"/>
              <a:t> temporary, but the things which are not seen </a:t>
            </a:r>
            <a:r>
              <a:rPr lang="en-US" sz="3200" b="1" i="1" dirty="0"/>
              <a:t>are</a:t>
            </a:r>
            <a:r>
              <a:rPr lang="en-US" sz="3200" b="1" dirty="0"/>
              <a:t> eternal.</a:t>
            </a:r>
          </a:p>
        </p:txBody>
      </p:sp>
    </p:spTree>
    <p:extLst>
      <p:ext uri="{BB962C8B-B14F-4D97-AF65-F5344CB8AC3E}">
        <p14:creationId xmlns:p14="http://schemas.microsoft.com/office/powerpoint/2010/main" val="418240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1281</TotalTime>
  <Words>978</Words>
  <Application>Microsoft Office PowerPoint</Application>
  <PresentationFormat>On-screen Show (4:3)</PresentationFormat>
  <Paragraphs>160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Time to Enjoy the Fruit of Our Labor</vt:lpstr>
      <vt:lpstr>Ecclesiastes 12 Picture of Aging</vt:lpstr>
      <vt:lpstr>Ecclesiastes 12 Picture of Aging</vt:lpstr>
      <vt:lpstr>Burdens of Aging (provided by class)</vt:lpstr>
      <vt:lpstr>PowerPoint Presentation</vt:lpstr>
      <vt:lpstr>Unworthy Ways of Coping</vt:lpstr>
      <vt:lpstr>PowerPoint Presentation</vt:lpstr>
      <vt:lpstr>Golden Text for Seniors:                     2 Corinthians 4:16-18</vt:lpstr>
      <vt:lpstr>    We are Dual Beings</vt:lpstr>
      <vt:lpstr>On a scale of 1-10 how would you rate the health of your—</vt:lpstr>
      <vt:lpstr>PowerPoint Presentation</vt:lpstr>
      <vt:lpstr>Some new activities possible for those who are older</vt:lpstr>
      <vt:lpstr>Some activities possible for those who are older</vt:lpstr>
      <vt:lpstr>Some activities now  possible for those who are older</vt:lpstr>
      <vt:lpstr>PowerPoint Presentation</vt:lpstr>
      <vt:lpstr>For the Christian There is something after Winter!</vt:lpstr>
      <vt:lpstr>Winter vs. Spring</vt:lpstr>
      <vt:lpstr>PowerPoint Presentation</vt:lpstr>
      <vt:lpstr>One Sweetly Solemn Thought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Beutjer</dc:creator>
  <cp:lastModifiedBy>Northwood2</cp:lastModifiedBy>
  <cp:revision>76</cp:revision>
  <dcterms:created xsi:type="dcterms:W3CDTF">2019-01-04T00:35:21Z</dcterms:created>
  <dcterms:modified xsi:type="dcterms:W3CDTF">2019-01-18T15:36:15Z</dcterms:modified>
</cp:coreProperties>
</file>