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80" r:id="rId2"/>
    <p:sldId id="282" r:id="rId3"/>
    <p:sldId id="278" r:id="rId4"/>
    <p:sldId id="264" r:id="rId5"/>
    <p:sldId id="257" r:id="rId6"/>
    <p:sldId id="259" r:id="rId7"/>
    <p:sldId id="275" r:id="rId8"/>
    <p:sldId id="276" r:id="rId9"/>
    <p:sldId id="263" r:id="rId10"/>
    <p:sldId id="274" r:id="rId11"/>
    <p:sldId id="267" r:id="rId12"/>
    <p:sldId id="281" r:id="rId13"/>
    <p:sldId id="269" r:id="rId14"/>
    <p:sldId id="279" r:id="rId15"/>
    <p:sldId id="271" r:id="rId16"/>
    <p:sldId id="272" r:id="rId17"/>
    <p:sldId id="284" r:id="rId18"/>
    <p:sldId id="273"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71"/>
    <p:restoredTop sz="94609"/>
  </p:normalViewPr>
  <p:slideViewPr>
    <p:cSldViewPr snapToGrid="0" snapToObjects="1">
      <p:cViewPr varScale="1">
        <p:scale>
          <a:sx n="81" d="100"/>
          <a:sy n="81" d="100"/>
        </p:scale>
        <p:origin x="116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B2B4F0-4F32-3F40-AB7D-A94FF021FEC6}" type="datetimeFigureOut">
              <a:rPr lang="en-US" smtClean="0"/>
              <a:t>1/26/2019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0F321-B6F6-3342-A8BD-02367A66AD85}" type="slidenum">
              <a:rPr lang="en-US" smtClean="0"/>
              <a:t>‹#›</a:t>
            </a:fld>
            <a:endParaRPr lang="en-US"/>
          </a:p>
        </p:txBody>
      </p:sp>
    </p:spTree>
    <p:extLst>
      <p:ext uri="{BB962C8B-B14F-4D97-AF65-F5344CB8AC3E}">
        <p14:creationId xmlns:p14="http://schemas.microsoft.com/office/powerpoint/2010/main" val="391707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0F321-B6F6-3342-A8BD-02367A66AD85}" type="slidenum">
              <a:rPr lang="en-US" smtClean="0"/>
              <a:t>3</a:t>
            </a:fld>
            <a:endParaRPr lang="en-US"/>
          </a:p>
        </p:txBody>
      </p:sp>
    </p:spTree>
    <p:extLst>
      <p:ext uri="{BB962C8B-B14F-4D97-AF65-F5344CB8AC3E}">
        <p14:creationId xmlns:p14="http://schemas.microsoft.com/office/powerpoint/2010/main" val="18817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0F321-B6F6-3342-A8BD-02367A66AD85}" type="slidenum">
              <a:rPr lang="en-US" smtClean="0"/>
              <a:t>14</a:t>
            </a:fld>
            <a:endParaRPr lang="en-US"/>
          </a:p>
        </p:txBody>
      </p:sp>
    </p:spTree>
    <p:extLst>
      <p:ext uri="{BB962C8B-B14F-4D97-AF65-F5344CB8AC3E}">
        <p14:creationId xmlns:p14="http://schemas.microsoft.com/office/powerpoint/2010/main" val="9963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0F321-B6F6-3342-A8BD-02367A66AD85}" type="slidenum">
              <a:rPr lang="en-US" smtClean="0"/>
              <a:t>17</a:t>
            </a:fld>
            <a:endParaRPr lang="en-US"/>
          </a:p>
        </p:txBody>
      </p:sp>
    </p:spTree>
    <p:extLst>
      <p:ext uri="{BB962C8B-B14F-4D97-AF65-F5344CB8AC3E}">
        <p14:creationId xmlns:p14="http://schemas.microsoft.com/office/powerpoint/2010/main" val="2658632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0F321-B6F6-3342-A8BD-02367A66AD85}" type="slidenum">
              <a:rPr lang="en-US" smtClean="0"/>
              <a:t>18</a:t>
            </a:fld>
            <a:endParaRPr lang="en-US"/>
          </a:p>
        </p:txBody>
      </p:sp>
    </p:spTree>
    <p:extLst>
      <p:ext uri="{BB962C8B-B14F-4D97-AF65-F5344CB8AC3E}">
        <p14:creationId xmlns:p14="http://schemas.microsoft.com/office/powerpoint/2010/main" val="27519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20F321-B6F6-3342-A8BD-02367A66AD85}" type="slidenum">
              <a:rPr lang="en-US" smtClean="0"/>
              <a:t>19</a:t>
            </a:fld>
            <a:endParaRPr lang="en-US"/>
          </a:p>
        </p:txBody>
      </p:sp>
    </p:spTree>
    <p:extLst>
      <p:ext uri="{BB962C8B-B14F-4D97-AF65-F5344CB8AC3E}">
        <p14:creationId xmlns:p14="http://schemas.microsoft.com/office/powerpoint/2010/main" val="154640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A2FF20-4341-EF48-882F-F10C1EEE16A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276415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2FF20-4341-EF48-882F-F10C1EEE16A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179736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2FF20-4341-EF48-882F-F10C1EEE16A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115898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2FF20-4341-EF48-882F-F10C1EEE16A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136714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A2FF20-4341-EF48-882F-F10C1EEE16A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14750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A2FF20-4341-EF48-882F-F10C1EEE16AD}"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239715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A2FF20-4341-EF48-882F-F10C1EEE16AD}"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113508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A2FF20-4341-EF48-882F-F10C1EEE16AD}"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25774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2FF20-4341-EF48-882F-F10C1EEE16AD}"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240345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A2FF20-4341-EF48-882F-F10C1EEE16AD}"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100618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A2FF20-4341-EF48-882F-F10C1EEE16AD}"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E3FAB-7CB3-5D4E-BE56-2A88106B0C0A}" type="slidenum">
              <a:rPr lang="en-US" smtClean="0"/>
              <a:t>‹#›</a:t>
            </a:fld>
            <a:endParaRPr lang="en-US"/>
          </a:p>
        </p:txBody>
      </p:sp>
    </p:spTree>
    <p:extLst>
      <p:ext uri="{BB962C8B-B14F-4D97-AF65-F5344CB8AC3E}">
        <p14:creationId xmlns:p14="http://schemas.microsoft.com/office/powerpoint/2010/main" val="205506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2FF20-4341-EF48-882F-F10C1EEE16AD}" type="datetimeFigureOut">
              <a:rPr lang="en-US" smtClean="0"/>
              <a:t>1/26/2019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E3FAB-7CB3-5D4E-BE56-2A88106B0C0A}" type="slidenum">
              <a:rPr lang="en-US" smtClean="0"/>
              <a:t>‹#›</a:t>
            </a:fld>
            <a:endParaRPr lang="en-US"/>
          </a:p>
        </p:txBody>
      </p:sp>
    </p:spTree>
    <p:extLst>
      <p:ext uri="{BB962C8B-B14F-4D97-AF65-F5344CB8AC3E}">
        <p14:creationId xmlns:p14="http://schemas.microsoft.com/office/powerpoint/2010/main" val="2880213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Effect>
                      <a14:brightnessContrast bright="-40000"/>
                    </a14:imgEffect>
                  </a14:imgLayer>
                </a14:imgProps>
              </a:ext>
            </a:extLst>
          </a:blip>
          <a:stretch>
            <a:fillRect/>
          </a:stretch>
        </p:blipFill>
        <p:spPr>
          <a:xfrm>
            <a:off x="0" y="850900"/>
            <a:ext cx="9144000" cy="5151549"/>
          </a:xfrm>
          <a:prstGeom prst="rect">
            <a:avLst/>
          </a:prstGeom>
        </p:spPr>
      </p:pic>
      <p:sp>
        <p:nvSpPr>
          <p:cNvPr id="6" name="TextBox 5"/>
          <p:cNvSpPr txBox="1"/>
          <p:nvPr/>
        </p:nvSpPr>
        <p:spPr>
          <a:xfrm>
            <a:off x="1335770" y="1925291"/>
            <a:ext cx="6483503" cy="1261884"/>
          </a:xfrm>
          <a:prstGeom prst="rect">
            <a:avLst/>
          </a:prstGeom>
          <a:noFill/>
        </p:spPr>
        <p:txBody>
          <a:bodyPr wrap="square" rtlCol="0">
            <a:spAutoFit/>
          </a:bodyPr>
          <a:lstStyle/>
          <a:p>
            <a:pPr algn="ctr"/>
            <a:r>
              <a:rPr lang="en-US" sz="7600" b="1" dirty="0">
                <a:solidFill>
                  <a:schemeClr val="bg1"/>
                </a:solidFill>
                <a:cs typeface="Times New Roman" panose="02020603050405020304" pitchFamily="18" charset="0"/>
              </a:rPr>
              <a:t>1</a:t>
            </a:r>
            <a:r>
              <a:rPr lang="en-US" sz="7600" b="1" baseline="30000" dirty="0">
                <a:solidFill>
                  <a:schemeClr val="bg1"/>
                </a:solidFill>
                <a:cs typeface="Times New Roman" panose="02020603050405020304" pitchFamily="18" charset="0"/>
              </a:rPr>
              <a:t>st</a:t>
            </a:r>
            <a:r>
              <a:rPr lang="en-US" sz="7600" b="1" spc="300" dirty="0">
                <a:solidFill>
                  <a:schemeClr val="bg1"/>
                </a:solidFill>
                <a:cs typeface="Times New Roman" panose="02020603050405020304" pitchFamily="18" charset="0"/>
              </a:rPr>
              <a:t> </a:t>
            </a:r>
            <a:r>
              <a:rPr lang="en-US" sz="7600" b="1" spc="1300" dirty="0">
                <a:solidFill>
                  <a:schemeClr val="bg1"/>
                </a:solidFill>
                <a:cs typeface="Times New Roman" panose="02020603050405020304" pitchFamily="18" charset="0"/>
              </a:rPr>
              <a:t>PETER</a:t>
            </a:r>
          </a:p>
        </p:txBody>
      </p:sp>
      <p:sp>
        <p:nvSpPr>
          <p:cNvPr id="7" name="TextBox 6"/>
          <p:cNvSpPr txBox="1"/>
          <p:nvPr/>
        </p:nvSpPr>
        <p:spPr>
          <a:xfrm>
            <a:off x="1335770" y="3155900"/>
            <a:ext cx="6483503" cy="1698927"/>
          </a:xfrm>
          <a:prstGeom prst="rect">
            <a:avLst/>
          </a:prstGeom>
          <a:noFill/>
        </p:spPr>
        <p:txBody>
          <a:bodyPr wrap="square" rtlCol="0">
            <a:spAutoFit/>
          </a:bodyPr>
          <a:lstStyle/>
          <a:p>
            <a:pPr algn="ctr">
              <a:lnSpc>
                <a:spcPct val="70000"/>
              </a:lnSpc>
            </a:pPr>
            <a:r>
              <a:rPr lang="en-US" sz="7200" spc="1200" dirty="0">
                <a:solidFill>
                  <a:schemeClr val="bg1"/>
                </a:solidFill>
                <a:latin typeface="Times New Roman"/>
                <a:cs typeface="Times New Roman"/>
              </a:rPr>
              <a:t>S</a:t>
            </a:r>
            <a:r>
              <a:rPr lang="en-US" sz="5200" spc="1200" dirty="0">
                <a:solidFill>
                  <a:schemeClr val="bg1"/>
                </a:solidFill>
                <a:latin typeface="Times New Roman"/>
                <a:cs typeface="Times New Roman"/>
              </a:rPr>
              <a:t>OJOURNERS  &amp; </a:t>
            </a:r>
            <a:r>
              <a:rPr lang="en-US" sz="7200" spc="1200" dirty="0">
                <a:solidFill>
                  <a:schemeClr val="bg1"/>
                </a:solidFill>
                <a:latin typeface="Times New Roman"/>
                <a:cs typeface="Times New Roman"/>
              </a:rPr>
              <a:t>E</a:t>
            </a:r>
            <a:r>
              <a:rPr lang="en-US" sz="5200" spc="1200" dirty="0">
                <a:solidFill>
                  <a:schemeClr val="bg1"/>
                </a:solidFill>
                <a:latin typeface="Times New Roman"/>
                <a:cs typeface="Times New Roman"/>
              </a:rPr>
              <a:t>XILES</a:t>
            </a:r>
          </a:p>
        </p:txBody>
      </p:sp>
      <p:sp>
        <p:nvSpPr>
          <p:cNvPr id="8" name="Half Frame 7"/>
          <p:cNvSpPr/>
          <p:nvPr/>
        </p:nvSpPr>
        <p:spPr>
          <a:xfrm>
            <a:off x="1103627" y="1556614"/>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0" y="850900"/>
            <a:ext cx="9144000"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Half Frame 12"/>
          <p:cNvSpPr/>
          <p:nvPr/>
        </p:nvSpPr>
        <p:spPr>
          <a:xfrm rot="10800000">
            <a:off x="6371954" y="3637735"/>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3052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is my vocation?</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5"/>
            <a:ext cx="7886700" cy="4351338"/>
          </a:xfrm>
        </p:spPr>
        <p:txBody>
          <a:bodyPr>
            <a:normAutofit/>
          </a:bodyPr>
          <a:lstStyle/>
          <a:p>
            <a:pPr marL="514350" indent="-514350">
              <a:buFont typeface="+mj-lt"/>
              <a:buAutoNum type="arabicParenR"/>
            </a:pPr>
            <a:r>
              <a:rPr lang="en-US" sz="3200" dirty="0">
                <a:solidFill>
                  <a:schemeClr val="bg1"/>
                </a:solidFill>
                <a:latin typeface="Times New Roman" panose="02020603050405020304" pitchFamily="18" charset="0"/>
                <a:cs typeface="Times New Roman" panose="02020603050405020304" pitchFamily="18" charset="0"/>
              </a:rPr>
              <a:t>Called to be holy</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2 Timothy 1:9</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1 Peter 1:15-16</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“Therefore, preparing your minds for action,</a:t>
            </a:r>
            <a:r>
              <a:rPr lang="en-US" sz="2600"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being sober-minded, set your hope fully on the grace that will be brought to you at the revelation of Jesus Christ.</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As obedient children, do not be conformed to the passions of your former ignorance,</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but as he who called you is holy, you also </a:t>
            </a:r>
            <a:r>
              <a:rPr lang="en-US" sz="2600" u="sng" dirty="0">
                <a:solidFill>
                  <a:srgbClr val="FFFF00"/>
                </a:solidFill>
                <a:latin typeface="Times New Roman" panose="02020603050405020304" pitchFamily="18" charset="0"/>
                <a:cs typeface="Times New Roman" panose="02020603050405020304" pitchFamily="18" charset="0"/>
              </a:rPr>
              <a:t>be holy in all your conduct</a:t>
            </a:r>
            <a:r>
              <a:rPr lang="en-US" sz="2600" dirty="0">
                <a:solidFill>
                  <a:schemeClr val="bg1"/>
                </a:solidFill>
                <a:latin typeface="Times New Roman" panose="02020603050405020304" pitchFamily="18" charset="0"/>
                <a:cs typeface="Times New Roman" panose="02020603050405020304" pitchFamily="18" charset="0"/>
              </a:rPr>
              <a:t>,</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since it is written, “You shall be holy, for I am holy”.”</a:t>
            </a:r>
          </a:p>
          <a:p>
            <a:pPr marL="914400" lvl="2"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84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is my vocation?</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7886700" cy="4460875"/>
          </a:xfrm>
        </p:spPr>
        <p:txBody>
          <a:bodyPr>
            <a:normAutofit/>
          </a:bodyPr>
          <a:lstStyle/>
          <a:p>
            <a:pPr marL="514350" indent="-514350">
              <a:buFont typeface="+mj-lt"/>
              <a:buAutoNum type="arabicParenR" startAt="2"/>
            </a:pPr>
            <a:r>
              <a:rPr lang="en-US" sz="3200" dirty="0">
                <a:solidFill>
                  <a:schemeClr val="bg1"/>
                </a:solidFill>
                <a:latin typeface="Times New Roman" panose="02020603050405020304" pitchFamily="18" charset="0"/>
                <a:cs typeface="Times New Roman" panose="02020603050405020304" pitchFamily="18" charset="0"/>
              </a:rPr>
              <a:t>Called to be a child of God</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1 Corinthians 1:26</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Romans 8:28-30</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2 Thessalonians 2:14</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Ephesians 4:4</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04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is my vocation?</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7886700" cy="4886261"/>
          </a:xfrm>
        </p:spPr>
        <p:txBody>
          <a:bodyPr>
            <a:normAutofit/>
          </a:bodyPr>
          <a:lstStyle/>
          <a:p>
            <a:pPr marL="514350" indent="-514350">
              <a:buFont typeface="+mj-lt"/>
              <a:buAutoNum type="arabicParenR" startAt="2"/>
            </a:pPr>
            <a:r>
              <a:rPr lang="en-US" sz="3200" dirty="0">
                <a:solidFill>
                  <a:schemeClr val="bg1"/>
                </a:solidFill>
                <a:latin typeface="Times New Roman" panose="02020603050405020304" pitchFamily="18" charset="0"/>
                <a:cs typeface="Times New Roman" panose="02020603050405020304" pitchFamily="18" charset="0"/>
              </a:rPr>
              <a:t>Called to be a child of God</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1 Corinthians 1:4-9</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“God is faithful, by whom you were </a:t>
            </a:r>
            <a:r>
              <a:rPr lang="en-US" sz="2600" u="sng" dirty="0">
                <a:solidFill>
                  <a:srgbClr val="FFFF00"/>
                </a:solidFill>
                <a:latin typeface="Times New Roman" panose="02020603050405020304" pitchFamily="18" charset="0"/>
                <a:cs typeface="Times New Roman" panose="02020603050405020304" pitchFamily="18" charset="0"/>
              </a:rPr>
              <a:t>called into the fellowship of his Son, Jesus Christ our Lord</a:t>
            </a:r>
            <a:r>
              <a:rPr lang="en-US" sz="2600" dirty="0">
                <a:solidFill>
                  <a:schemeClr val="bg1"/>
                </a:solidFill>
                <a:latin typeface="Times New Roman" panose="02020603050405020304" pitchFamily="18" charset="0"/>
                <a:cs typeface="Times New Roman" panose="02020603050405020304" pitchFamily="18" charset="0"/>
              </a:rPr>
              <a:t>”</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12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is my vocation?</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7886700" cy="4784726"/>
          </a:xfrm>
        </p:spPr>
        <p:txBody>
          <a:bodyPr>
            <a:normAutofit/>
          </a:bodyPr>
          <a:lstStyle/>
          <a:p>
            <a:r>
              <a:rPr lang="en-US" sz="3500" dirty="0">
                <a:solidFill>
                  <a:schemeClr val="bg1"/>
                </a:solidFill>
                <a:latin typeface="Times New Roman" panose="02020603050405020304" pitchFamily="18" charset="0"/>
                <a:cs typeface="Times New Roman" panose="02020603050405020304" pitchFamily="18" charset="0"/>
              </a:rPr>
              <a:t>Our calling is the same no matter the circumstances </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1 Corinthians 7:17-24</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For he who was called in the Lord as a bondservant is a freedman of the Lord. Likewise he who was free when called is a bondservant of Christ.</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You were bought with a price; do not become bondservants of men.</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So, brothers,</a:t>
            </a:r>
            <a:r>
              <a:rPr lang="en-US" sz="2600"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in whatever condition each was called, there let him remain with God.”</a:t>
            </a: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23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How is my career defining me?</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2171700"/>
            <a:ext cx="7886700" cy="3248024"/>
          </a:xfrm>
        </p:spPr>
        <p:txBody>
          <a:bodyPr>
            <a:normAutofit/>
          </a:bodyPr>
          <a:lstStyle/>
          <a:p>
            <a:pPr marL="0" indent="0" algn="ctr">
              <a:buNone/>
            </a:pPr>
            <a:r>
              <a:rPr lang="en-US" sz="3200" dirty="0">
                <a:solidFill>
                  <a:schemeClr val="bg1"/>
                </a:solidFill>
                <a:latin typeface="Times New Roman" panose="02020603050405020304" pitchFamily="18" charset="0"/>
                <a:cs typeface="Times New Roman" panose="02020603050405020304" pitchFamily="18" charset="0"/>
              </a:rPr>
              <a:t>How do you define yourself?</a:t>
            </a:r>
          </a:p>
          <a:p>
            <a:endParaRPr lang="en-US" sz="32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r>
              <a:rPr lang="en-US" sz="3600" dirty="0">
                <a:solidFill>
                  <a:srgbClr val="FFFF00"/>
                </a:solidFill>
                <a:latin typeface="Times New Roman" panose="02020603050405020304" pitchFamily="18" charset="0"/>
                <a:cs typeface="Times New Roman" panose="02020603050405020304" pitchFamily="18" charset="0"/>
              </a:rPr>
              <a:t>How does God define you?</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74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How is my career defining me?</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7886700" cy="4841876"/>
          </a:xfrm>
        </p:spPr>
        <p:txBody>
          <a:bodyPr>
            <a:normAutofit/>
          </a:bodyPr>
          <a:lstStyle/>
          <a:p>
            <a:r>
              <a:rPr lang="en-US" sz="3200" dirty="0">
                <a:solidFill>
                  <a:schemeClr val="bg1"/>
                </a:solidFill>
                <a:latin typeface="Times New Roman" panose="02020603050405020304" pitchFamily="18" charset="0"/>
                <a:cs typeface="Times New Roman" panose="02020603050405020304" pitchFamily="18" charset="0"/>
              </a:rPr>
              <a:t>Pilate</a:t>
            </a:r>
            <a:endParaRPr lang="en-US" dirty="0">
              <a:solidFill>
                <a:schemeClr val="bg1"/>
              </a:solidFill>
              <a:latin typeface="Times New Roman" panose="02020603050405020304" pitchFamily="18" charset="0"/>
              <a:cs typeface="Times New Roman" panose="02020603050405020304" pitchFamily="18" charset="0"/>
            </a:endParaRP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John 19:12-16</a:t>
            </a:r>
          </a:p>
          <a:p>
            <a:pPr marL="914400" lvl="2" indent="0">
              <a:buNone/>
            </a:pPr>
            <a:r>
              <a:rPr lang="en-US" dirty="0">
                <a:solidFill>
                  <a:schemeClr val="bg1"/>
                </a:solidFill>
                <a:latin typeface="Times New Roman" panose="02020603050405020304" pitchFamily="18" charset="0"/>
                <a:cs typeface="Times New Roman" panose="02020603050405020304" pitchFamily="18" charset="0"/>
              </a:rPr>
              <a:t>“From then on Pilate sought to release him, but the Jews cried out, “If you release this man, you are not Caesar's friend. Everyone who makes himself a king opposes Caesar.” So when Pilate heard these words, he brought Jesus out and sat down on the judgment seat at a place called The Stone Pavement, and in Aramaic </a:t>
            </a:r>
            <a:r>
              <a:rPr lang="en-US" dirty="0" err="1">
                <a:solidFill>
                  <a:schemeClr val="bg1"/>
                </a:solidFill>
                <a:latin typeface="Times New Roman" panose="02020603050405020304" pitchFamily="18" charset="0"/>
                <a:cs typeface="Times New Roman" panose="02020603050405020304" pitchFamily="18" charset="0"/>
              </a:rPr>
              <a:t>Gabbatha</a:t>
            </a:r>
            <a:r>
              <a:rPr lang="en-US" dirty="0">
                <a:solidFill>
                  <a:schemeClr val="bg1"/>
                </a:solidFill>
                <a:latin typeface="Times New Roman" panose="02020603050405020304" pitchFamily="18" charset="0"/>
                <a:cs typeface="Times New Roman" panose="02020603050405020304" pitchFamily="18" charset="0"/>
              </a:rPr>
              <a:t>.</a:t>
            </a:r>
            <a:r>
              <a:rPr lang="en-US" b="1" baseline="30000"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Now it was the day of Preparation of the Passover. It was about the sixth hour. He said to the Jews, “Behold your King!” </a:t>
            </a:r>
            <a:r>
              <a:rPr lang="en-US" b="1" baseline="30000" dirty="0">
                <a:solidFill>
                  <a:schemeClr val="bg1"/>
                </a:solidFill>
                <a:latin typeface="Times New Roman" panose="02020603050405020304" pitchFamily="18" charset="0"/>
                <a:cs typeface="Times New Roman" panose="02020603050405020304" pitchFamily="18" charset="0"/>
              </a:rPr>
              <a:t>15 </a:t>
            </a:r>
            <a:r>
              <a:rPr lang="en-US" dirty="0">
                <a:solidFill>
                  <a:schemeClr val="bg1"/>
                </a:solidFill>
                <a:latin typeface="Times New Roman" panose="02020603050405020304" pitchFamily="18" charset="0"/>
                <a:cs typeface="Times New Roman" panose="02020603050405020304" pitchFamily="18" charset="0"/>
              </a:rPr>
              <a:t>They cried out, “Away with him, away with him, crucify him!” Pilate said to them, “Shall I crucify your King?” The chief priests answered, “We have no king but Caesar.” </a:t>
            </a:r>
            <a:r>
              <a:rPr lang="en-US" b="1" baseline="30000"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So he delivered him over to them to be crucified.”</a:t>
            </a: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292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How is my career defining me?</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7886700" cy="4841876"/>
          </a:xfrm>
        </p:spPr>
        <p:txBody>
          <a:bodyPr>
            <a:normAutofit lnSpcReduction="10000"/>
          </a:bodyPr>
          <a:lstStyle/>
          <a:p>
            <a:r>
              <a:rPr lang="en-US" sz="3200" dirty="0">
                <a:solidFill>
                  <a:schemeClr val="bg1"/>
                </a:solidFill>
                <a:latin typeface="Times New Roman" panose="02020603050405020304" pitchFamily="18" charset="0"/>
                <a:cs typeface="Times New Roman" panose="02020603050405020304" pitchFamily="18" charset="0"/>
              </a:rPr>
              <a:t>Nehemiah</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Nehemiah 2:1-6</a:t>
            </a:r>
          </a:p>
          <a:p>
            <a:pPr marL="914400" lvl="2" indent="0">
              <a:buNone/>
            </a:pPr>
            <a:r>
              <a:rPr lang="en-US" dirty="0">
                <a:solidFill>
                  <a:schemeClr val="bg1"/>
                </a:solidFill>
                <a:latin typeface="Times New Roman" panose="02020603050405020304" pitchFamily="18" charset="0"/>
                <a:cs typeface="Times New Roman" panose="02020603050405020304" pitchFamily="18" charset="0"/>
              </a:rPr>
              <a:t>“In the month of Nisan, in the twentieth year of King Artaxerxes, when wine was before him, I took up the wine and gave it to the king. Now I had not been sad in his presence. And the king said to me, “Why is your face sad, seeing you are not sick? This is nothing but sadness of the heart.” Then I was very much afraid.</a:t>
            </a:r>
            <a:r>
              <a:rPr lang="en-US" b="1" baseline="30000"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I said to the king, “Let the king live forever! Why should not my face be sad, when the city, the place of my fathers' graves, lies in ruins, and its gates have been destroyed by fire?” Then the king said to me, “What are you requesting?” So I prayed to the God of heaven. And I said to the king, “If it pleases the king, and if your servant has found favor in your sight, that you send me to Judah, to the city of my fathers' graves, that I may rebuild it.” And the king said to me (the queen sitting beside him), “How long will you be gone, and when will you return?” So it pleased the king to send me when I had given him a time.”</a:t>
            </a:r>
          </a:p>
        </p:txBody>
      </p:sp>
    </p:spTree>
    <p:extLst>
      <p:ext uri="{BB962C8B-B14F-4D97-AF65-F5344CB8AC3E}">
        <p14:creationId xmlns:p14="http://schemas.microsoft.com/office/powerpoint/2010/main" val="193800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The Lord can use you no matter </a:t>
            </a:r>
            <a:br>
              <a:rPr lang="en-US" sz="3600" dirty="0">
                <a:solidFill>
                  <a:schemeClr val="bg1"/>
                </a:solidFill>
                <a:latin typeface="Times New Roman" panose="02020603050405020304" pitchFamily="18" charset="0"/>
                <a:cs typeface="Times New Roman" panose="02020603050405020304" pitchFamily="18" charset="0"/>
              </a:rPr>
            </a:br>
            <a:r>
              <a:rPr lang="en-US" sz="3600" dirty="0">
                <a:solidFill>
                  <a:schemeClr val="bg1"/>
                </a:solidFill>
                <a:latin typeface="Times New Roman" panose="02020603050405020304" pitchFamily="18" charset="0"/>
                <a:cs typeface="Times New Roman" panose="02020603050405020304" pitchFamily="18" charset="0"/>
              </a:rPr>
              <a:t>what you do</a:t>
            </a:r>
          </a:p>
        </p:txBody>
      </p:sp>
    </p:spTree>
    <p:extLst>
      <p:ext uri="{BB962C8B-B14F-4D97-AF65-F5344CB8AC3E}">
        <p14:creationId xmlns:p14="http://schemas.microsoft.com/office/powerpoint/2010/main" val="709324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The Lord can use you no matter </a:t>
            </a:r>
            <a:br>
              <a:rPr lang="en-US" sz="3600" dirty="0">
                <a:solidFill>
                  <a:schemeClr val="bg1"/>
                </a:solidFill>
                <a:latin typeface="Times New Roman" panose="02020603050405020304" pitchFamily="18" charset="0"/>
                <a:cs typeface="Times New Roman" panose="02020603050405020304" pitchFamily="18" charset="0"/>
              </a:rPr>
            </a:br>
            <a:r>
              <a:rPr lang="en-US" sz="3600" dirty="0">
                <a:solidFill>
                  <a:schemeClr val="bg1"/>
                </a:solidFill>
                <a:latin typeface="Times New Roman" panose="02020603050405020304" pitchFamily="18" charset="0"/>
                <a:cs typeface="Times New Roman" panose="02020603050405020304" pitchFamily="18" charset="0"/>
              </a:rPr>
              <a:t>what you do</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2547937" cy="4737101"/>
          </a:xfrm>
        </p:spPr>
        <p:txBody>
          <a:bodyPr>
            <a:normAutofit fontScale="92500" lnSpcReduction="10000"/>
          </a:bodyPr>
          <a:lstStyle/>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Groundskeeper</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Hunter</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Shepherd</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Servant</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Landowner</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Governor</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Slave</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Prince</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Nomad</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Priest</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Soldier</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Musician</a:t>
            </a:r>
          </a:p>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Cupbearer</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761801BF-5AB3-7642-AF81-44CB78F736C8}"/>
              </a:ext>
            </a:extLst>
          </p:cNvPr>
          <p:cNvSpPr txBox="1">
            <a:spLocks/>
          </p:cNvSpPr>
          <p:nvPr/>
        </p:nvSpPr>
        <p:spPr>
          <a:xfrm>
            <a:off x="3176587" y="1825624"/>
            <a:ext cx="2547937" cy="473710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Tax collector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Harlot</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Scribe</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Commander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Caretaker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Vinedresser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Judge</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Prophet</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King</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Queen</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Prime Minister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Evangelist</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Seamstress</a:t>
            </a:r>
          </a:p>
        </p:txBody>
      </p:sp>
      <p:sp>
        <p:nvSpPr>
          <p:cNvPr id="5" name="Content Placeholder 2">
            <a:extLst>
              <a:ext uri="{FF2B5EF4-FFF2-40B4-BE49-F238E27FC236}">
                <a16:creationId xmlns:a16="http://schemas.microsoft.com/office/drawing/2014/main" id="{AF525CF0-E1A6-2940-9795-AECE60F25CA7}"/>
              </a:ext>
            </a:extLst>
          </p:cNvPr>
          <p:cNvSpPr txBox="1">
            <a:spLocks/>
          </p:cNvSpPr>
          <p:nvPr/>
        </p:nvSpPr>
        <p:spPr>
          <a:xfrm>
            <a:off x="5724524" y="1825624"/>
            <a:ext cx="2547937" cy="473710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Salesman</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Jailer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Tentmaker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Carpenter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Entrepreneur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Potter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Goldsmith</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Blacksmith</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Tanner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Mason</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Teacher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Ruler</a:t>
            </a:r>
          </a:p>
          <a:p>
            <a:pPr marL="0" indent="0" algn="ctr">
              <a:buFont typeface="Arial" panose="020B0604020202020204" pitchFamily="34" charset="0"/>
              <a:buNone/>
            </a:pPr>
            <a:r>
              <a:rPr lang="en-US" sz="2000" dirty="0">
                <a:solidFill>
                  <a:schemeClr val="bg1"/>
                </a:solidFill>
                <a:latin typeface="Times New Roman" panose="02020603050405020304" pitchFamily="18" charset="0"/>
                <a:cs typeface="Times New Roman" panose="02020603050405020304" pitchFamily="18" charset="0"/>
              </a:rPr>
              <a:t>Fisherman</a:t>
            </a:r>
          </a:p>
          <a:p>
            <a:pPr marL="0" indent="0" algn="ctr">
              <a:buFont typeface="Arial" panose="020B0604020202020204" pitchFamily="34" charse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lgn="ctr">
              <a:buFont typeface="Arial" panose="020B0604020202020204" pitchFamily="34" charset="0"/>
              <a:buNone/>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991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Being Sojourners and Exiles in Our Careers</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2171700"/>
            <a:ext cx="7886700" cy="3248024"/>
          </a:xfrm>
        </p:spPr>
        <p:txBody>
          <a:bodyPr>
            <a:normAutofit/>
          </a:bodyPr>
          <a:lstStyle/>
          <a:p>
            <a:r>
              <a:rPr lang="en-US" sz="3200" dirty="0">
                <a:solidFill>
                  <a:schemeClr val="bg1"/>
                </a:solidFill>
                <a:latin typeface="Times New Roman" panose="02020603050405020304" pitchFamily="18" charset="0"/>
                <a:cs typeface="Times New Roman" panose="02020603050405020304" pitchFamily="18" charset="0"/>
              </a:rPr>
              <a:t>Are you living as a sojourner and an exile?</a:t>
            </a: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Would you be willing to give up your career?</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pic>
        <p:nvPicPr>
          <p:cNvPr id="4" name="Picture 3" descr="A picture containing indoor&#10;&#10;Description automatically generated">
            <a:extLst>
              <a:ext uri="{FF2B5EF4-FFF2-40B4-BE49-F238E27FC236}">
                <a16:creationId xmlns:a16="http://schemas.microsoft.com/office/drawing/2014/main" id="{9F7F9982-A4F6-4BEA-94B5-CBEB2873D96A}"/>
              </a:ext>
            </a:extLst>
          </p:cNvPr>
          <p:cNvPicPr>
            <a:picLocks noChangeAspect="1"/>
          </p:cNvPicPr>
          <p:nvPr/>
        </p:nvPicPr>
        <p:blipFill>
          <a:blip r:embed="rId3"/>
          <a:stretch>
            <a:fillRect/>
          </a:stretch>
        </p:blipFill>
        <p:spPr>
          <a:xfrm>
            <a:off x="0" y="4795235"/>
            <a:ext cx="9144000" cy="2062765"/>
          </a:xfrm>
          <a:prstGeom prst="rect">
            <a:avLst/>
          </a:prstGeom>
        </p:spPr>
      </p:pic>
    </p:spTree>
    <p:extLst>
      <p:ext uri="{BB962C8B-B14F-4D97-AF65-F5344CB8AC3E}">
        <p14:creationId xmlns:p14="http://schemas.microsoft.com/office/powerpoint/2010/main" val="91179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Effect>
                      <a14:brightnessContrast bright="-40000"/>
                    </a14:imgEffect>
                  </a14:imgLayer>
                </a14:imgProps>
              </a:ext>
            </a:extLst>
          </a:blip>
          <a:stretch>
            <a:fillRect/>
          </a:stretch>
        </p:blipFill>
        <p:spPr>
          <a:xfrm>
            <a:off x="0" y="850900"/>
            <a:ext cx="9144000" cy="5151549"/>
          </a:xfrm>
          <a:prstGeom prst="rect">
            <a:avLst/>
          </a:prstGeom>
        </p:spPr>
      </p:pic>
      <p:sp>
        <p:nvSpPr>
          <p:cNvPr id="8" name="Half Frame 7"/>
          <p:cNvSpPr/>
          <p:nvPr/>
        </p:nvSpPr>
        <p:spPr>
          <a:xfrm>
            <a:off x="1103627" y="1556614"/>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a:off x="0" y="850900"/>
            <a:ext cx="9144000"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Half Frame 12"/>
          <p:cNvSpPr/>
          <p:nvPr/>
        </p:nvSpPr>
        <p:spPr>
          <a:xfrm rot="10800000">
            <a:off x="6371954" y="3637735"/>
            <a:ext cx="1668419" cy="1667561"/>
          </a:xfrm>
          <a:prstGeom prst="halfFrame">
            <a:avLst>
              <a:gd name="adj1" fmla="val 2453"/>
              <a:gd name="adj2" fmla="val 2451"/>
            </a:avLst>
          </a:prstGeom>
          <a:solidFill>
            <a:srgbClr val="6E501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6662D7E0-9A9D-4B83-B724-21FE72669342}"/>
              </a:ext>
            </a:extLst>
          </p:cNvPr>
          <p:cNvSpPr txBox="1"/>
          <p:nvPr/>
        </p:nvSpPr>
        <p:spPr>
          <a:xfrm>
            <a:off x="1103627" y="1879472"/>
            <a:ext cx="6936746" cy="3139321"/>
          </a:xfrm>
          <a:prstGeom prst="rect">
            <a:avLst/>
          </a:prstGeom>
          <a:noFill/>
        </p:spPr>
        <p:txBody>
          <a:bodyPr wrap="square" rtlCol="0">
            <a:spAutoFit/>
          </a:bodyPr>
          <a:lstStyle/>
          <a:p>
            <a:pPr algn="ctr"/>
            <a:r>
              <a:rPr lang="en-US" sz="6600" dirty="0">
                <a:solidFill>
                  <a:schemeClr val="bg1"/>
                </a:solidFill>
                <a:latin typeface="Times New Roman" panose="02020603050405020304" pitchFamily="18" charset="0"/>
                <a:cs typeface="Times New Roman" panose="02020603050405020304" pitchFamily="18" charset="0"/>
              </a:rPr>
              <a:t>Sojourners &amp; Exiles in Our Careers</a:t>
            </a:r>
          </a:p>
        </p:txBody>
      </p:sp>
    </p:spTree>
    <p:extLst>
      <p:ext uri="{BB962C8B-B14F-4D97-AF65-F5344CB8AC3E}">
        <p14:creationId xmlns:p14="http://schemas.microsoft.com/office/powerpoint/2010/main" val="113979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84E5A7-286A-D442-ABCE-0C13E6BB2551}"/>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Being Sojourners and Exiles in Our Careers</a:t>
            </a:r>
          </a:p>
        </p:txBody>
      </p:sp>
      <p:sp>
        <p:nvSpPr>
          <p:cNvPr id="5" name="Content Placeholder 4">
            <a:extLst>
              <a:ext uri="{FF2B5EF4-FFF2-40B4-BE49-F238E27FC236}">
                <a16:creationId xmlns:a16="http://schemas.microsoft.com/office/drawing/2014/main" id="{58EE4816-E46F-0E41-B6CC-3357AF804311}"/>
              </a:ext>
            </a:extLst>
          </p:cNvPr>
          <p:cNvSpPr>
            <a:spLocks noGrp="1"/>
          </p:cNvSpPr>
          <p:nvPr>
            <p:ph idx="1"/>
          </p:nvPr>
        </p:nvSpPr>
        <p:spPr>
          <a:xfrm>
            <a:off x="628650" y="1825625"/>
            <a:ext cx="7886700" cy="4351338"/>
          </a:xfrm>
        </p:spPr>
        <p:txBody>
          <a:bodyPr>
            <a:normAutofit/>
          </a:bodyPr>
          <a:lstStyle/>
          <a:p>
            <a:pPr marL="514350" indent="-514350">
              <a:buFont typeface="+mj-lt"/>
              <a:buAutoNum type="arabicParenR"/>
            </a:pPr>
            <a:r>
              <a:rPr lang="en-US" dirty="0">
                <a:solidFill>
                  <a:schemeClr val="bg1"/>
                </a:solidFill>
                <a:latin typeface="Times New Roman" panose="02020603050405020304" pitchFamily="18" charset="0"/>
                <a:cs typeface="Times New Roman" panose="02020603050405020304" pitchFamily="18" charset="0"/>
              </a:rPr>
              <a:t>What am I striving for in my career?</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514350" indent="-514350">
              <a:buFont typeface="+mj-lt"/>
              <a:buAutoNum type="arabicParenR" startAt="2"/>
            </a:pPr>
            <a:r>
              <a:rPr lang="en-US" dirty="0">
                <a:solidFill>
                  <a:schemeClr val="bg1"/>
                </a:solidFill>
                <a:latin typeface="Times New Roman" panose="02020603050405020304" pitchFamily="18" charset="0"/>
                <a:cs typeface="Times New Roman" panose="02020603050405020304" pitchFamily="18" charset="0"/>
              </a:rPr>
              <a:t>What is my vocation?</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514350" indent="-514350">
              <a:buFont typeface="+mj-lt"/>
              <a:buAutoNum type="arabicParenR" startAt="3"/>
            </a:pPr>
            <a:r>
              <a:rPr lang="en-US" dirty="0">
                <a:solidFill>
                  <a:schemeClr val="bg1"/>
                </a:solidFill>
                <a:latin typeface="Times New Roman" panose="02020603050405020304" pitchFamily="18" charset="0"/>
                <a:cs typeface="Times New Roman" panose="02020603050405020304" pitchFamily="18" charset="0"/>
              </a:rPr>
              <a:t>How is my career defining me?</a:t>
            </a:r>
          </a:p>
          <a:p>
            <a:pPr marL="514350" indent="-514350">
              <a:buFont typeface="+mj-lt"/>
              <a:buAutoNum type="arabicParenR" startAt="3"/>
            </a:pP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3900" dirty="0">
              <a:solidFill>
                <a:srgbClr val="FFFF00"/>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	</a:t>
            </a:r>
          </a:p>
        </p:txBody>
      </p:sp>
      <p:pic>
        <p:nvPicPr>
          <p:cNvPr id="7" name="Picture 6" descr="A picture containing indoor&#10;&#10;Description automatically generated">
            <a:extLst>
              <a:ext uri="{FF2B5EF4-FFF2-40B4-BE49-F238E27FC236}">
                <a16:creationId xmlns:a16="http://schemas.microsoft.com/office/drawing/2014/main" id="{811C2393-448D-4F0F-86B0-FDF65B756A2B}"/>
              </a:ext>
            </a:extLst>
          </p:cNvPr>
          <p:cNvPicPr>
            <a:picLocks noChangeAspect="1"/>
          </p:cNvPicPr>
          <p:nvPr/>
        </p:nvPicPr>
        <p:blipFill>
          <a:blip r:embed="rId3"/>
          <a:stretch>
            <a:fillRect/>
          </a:stretch>
        </p:blipFill>
        <p:spPr>
          <a:xfrm>
            <a:off x="0" y="4795235"/>
            <a:ext cx="9144000" cy="2062765"/>
          </a:xfrm>
          <a:prstGeom prst="rect">
            <a:avLst/>
          </a:prstGeom>
        </p:spPr>
      </p:pic>
    </p:spTree>
    <p:extLst>
      <p:ext uri="{BB962C8B-B14F-4D97-AF65-F5344CB8AC3E}">
        <p14:creationId xmlns:p14="http://schemas.microsoft.com/office/powerpoint/2010/main" val="5100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84E5A7-286A-D442-ABCE-0C13E6BB2551}"/>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am I striving for in my career?</a:t>
            </a:r>
          </a:p>
        </p:txBody>
      </p:sp>
      <p:sp>
        <p:nvSpPr>
          <p:cNvPr id="5" name="Content Placeholder 4">
            <a:extLst>
              <a:ext uri="{FF2B5EF4-FFF2-40B4-BE49-F238E27FC236}">
                <a16:creationId xmlns:a16="http://schemas.microsoft.com/office/drawing/2014/main" id="{58EE4816-E46F-0E41-B6CC-3357AF804311}"/>
              </a:ext>
            </a:extLst>
          </p:cNvPr>
          <p:cNvSpPr>
            <a:spLocks noGrp="1"/>
          </p:cNvSpPr>
          <p:nvPr>
            <p:ph idx="1"/>
          </p:nvPr>
        </p:nvSpPr>
        <p:spPr>
          <a:xfrm>
            <a:off x="628650" y="1825625"/>
            <a:ext cx="7886700" cy="4351338"/>
          </a:xfrm>
        </p:spPr>
        <p:txBody>
          <a:bodyPr>
            <a:normAutofit fontScale="92500" lnSpcReduction="10000"/>
          </a:bodyPr>
          <a:lstStyle/>
          <a:p>
            <a:pPr marL="514350" indent="-514350">
              <a:buFont typeface="+mj-lt"/>
              <a:buAutoNum type="arabicParenR"/>
            </a:pPr>
            <a:r>
              <a:rPr lang="en-US" dirty="0">
                <a:solidFill>
                  <a:schemeClr val="bg1"/>
                </a:solidFill>
                <a:latin typeface="Times New Roman" panose="02020603050405020304" pitchFamily="18" charset="0"/>
                <a:cs typeface="Times New Roman" panose="02020603050405020304" pitchFamily="18" charset="0"/>
              </a:rPr>
              <a:t>Strive for success</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514350" indent="-514350">
              <a:buFont typeface="+mj-lt"/>
              <a:buAutoNum type="arabicParenR" startAt="2"/>
            </a:pPr>
            <a:r>
              <a:rPr lang="en-US" dirty="0">
                <a:solidFill>
                  <a:schemeClr val="bg1"/>
                </a:solidFill>
                <a:latin typeface="Times New Roman" panose="02020603050405020304" pitchFamily="18" charset="0"/>
                <a:cs typeface="Times New Roman" panose="02020603050405020304" pitchFamily="18" charset="0"/>
              </a:rPr>
              <a:t>Strive for money</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514350" indent="-514350">
              <a:buFont typeface="+mj-lt"/>
              <a:buAutoNum type="arabicParenR" startAt="3"/>
            </a:pPr>
            <a:r>
              <a:rPr lang="en-US" dirty="0">
                <a:solidFill>
                  <a:schemeClr val="bg1"/>
                </a:solidFill>
                <a:latin typeface="Times New Roman" panose="02020603050405020304" pitchFamily="18" charset="0"/>
                <a:cs typeface="Times New Roman" panose="02020603050405020304" pitchFamily="18" charset="0"/>
              </a:rPr>
              <a:t>Strive for title or position</a:t>
            </a:r>
          </a:p>
          <a:p>
            <a:pPr marL="514350" indent="-514350">
              <a:buFont typeface="+mj-lt"/>
              <a:buAutoNum type="arabicParenR" startAt="3"/>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r>
              <a:rPr lang="en-US" sz="3900" dirty="0">
                <a:solidFill>
                  <a:srgbClr val="FFFF00"/>
                </a:solidFill>
                <a:latin typeface="Times New Roman" panose="02020603050405020304" pitchFamily="18" charset="0"/>
                <a:cs typeface="Times New Roman" panose="02020603050405020304" pitchFamily="18" charset="0"/>
              </a:rPr>
              <a:t>Do these matter to the Lord?</a:t>
            </a:r>
          </a:p>
          <a:p>
            <a:pPr marL="0" indent="0">
              <a:buNone/>
            </a:pPr>
            <a:endParaRPr lang="en-US" sz="3900" dirty="0">
              <a:solidFill>
                <a:srgbClr val="FFFF00"/>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1694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am I striving for in my career?</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5"/>
            <a:ext cx="7886700" cy="4351338"/>
          </a:xfrm>
        </p:spPr>
        <p:txBody>
          <a:bodyPr>
            <a:normAutofit/>
          </a:bodyPr>
          <a:lstStyle/>
          <a:p>
            <a:pPr marL="514350" indent="-514350">
              <a:buFont typeface="+mj-lt"/>
              <a:buAutoNum type="arabicParenR"/>
            </a:pPr>
            <a:r>
              <a:rPr lang="en-US" sz="3200" dirty="0">
                <a:solidFill>
                  <a:schemeClr val="bg1"/>
                </a:solidFill>
                <a:latin typeface="Times New Roman" panose="02020603050405020304" pitchFamily="18" charset="0"/>
                <a:cs typeface="Times New Roman" panose="02020603050405020304" pitchFamily="18" charset="0"/>
              </a:rPr>
              <a:t>Strive to work hard</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Proverbs 14:23</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“In all toil there is profit, but mere talk tends only to poverty.”</a:t>
            </a:r>
          </a:p>
          <a:p>
            <a:pPr marL="914400" lvl="2" indent="0">
              <a:buNone/>
            </a:pPr>
            <a:endParaRPr lang="en-US" sz="2800" dirty="0">
              <a:solidFill>
                <a:schemeClr val="bg1"/>
              </a:solidFill>
              <a:latin typeface="Times New Roman" panose="02020603050405020304" pitchFamily="18" charset="0"/>
              <a:cs typeface="Times New Roman" panose="02020603050405020304" pitchFamily="18" charset="0"/>
            </a:endParaRP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Proverbs 12:24</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“The hand of the diligent will rule, while the slothful will be put to forced labor.”</a:t>
            </a:r>
          </a:p>
          <a:p>
            <a:pPr lvl="2">
              <a:buFontTx/>
              <a:buChar char="-"/>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07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84E5A7-286A-D442-ABCE-0C13E6BB2551}"/>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am I striving for in my career?</a:t>
            </a:r>
          </a:p>
        </p:txBody>
      </p:sp>
      <p:sp>
        <p:nvSpPr>
          <p:cNvPr id="5" name="Content Placeholder 4">
            <a:extLst>
              <a:ext uri="{FF2B5EF4-FFF2-40B4-BE49-F238E27FC236}">
                <a16:creationId xmlns:a16="http://schemas.microsoft.com/office/drawing/2014/main" id="{58EE4816-E46F-0E41-B6CC-3357AF804311}"/>
              </a:ext>
            </a:extLst>
          </p:cNvPr>
          <p:cNvSpPr>
            <a:spLocks noGrp="1"/>
          </p:cNvSpPr>
          <p:nvPr>
            <p:ph idx="1"/>
          </p:nvPr>
        </p:nvSpPr>
        <p:spPr>
          <a:xfrm>
            <a:off x="628650" y="1825625"/>
            <a:ext cx="7886700" cy="4351338"/>
          </a:xfrm>
        </p:spPr>
        <p:txBody>
          <a:bodyPr>
            <a:normAutofit lnSpcReduction="10000"/>
          </a:bodyPr>
          <a:lstStyle/>
          <a:p>
            <a:pPr marL="514350" indent="-514350">
              <a:buFont typeface="+mj-lt"/>
              <a:buAutoNum type="arabicParenR"/>
            </a:pPr>
            <a:r>
              <a:rPr lang="en-US" sz="3200" dirty="0">
                <a:solidFill>
                  <a:schemeClr val="bg1"/>
                </a:solidFill>
                <a:latin typeface="Times New Roman" panose="02020603050405020304" pitchFamily="18" charset="0"/>
                <a:cs typeface="Times New Roman" panose="02020603050405020304" pitchFamily="18" charset="0"/>
              </a:rPr>
              <a:t>Strive to work hard</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Colossians 3:22-25</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“Bondservants, obey in everything those who are your earthly masters,</a:t>
            </a:r>
            <a:r>
              <a:rPr lang="en-US" sz="2600"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not by way of eye-service, as people-pleasers, but with sincerity of heart, fearing the Lord.</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u="sng" dirty="0">
                <a:solidFill>
                  <a:srgbClr val="FFFF00"/>
                </a:solidFill>
                <a:latin typeface="Times New Roman" panose="02020603050405020304" pitchFamily="18" charset="0"/>
                <a:cs typeface="Times New Roman" panose="02020603050405020304" pitchFamily="18" charset="0"/>
              </a:rPr>
              <a:t>Whatever you do, work heartily, as for the Lord and not for men,</a:t>
            </a:r>
            <a:r>
              <a:rPr lang="en-US" sz="2600" b="1" u="sng" baseline="30000" dirty="0">
                <a:solidFill>
                  <a:srgbClr val="FFFF00"/>
                </a:solidFill>
                <a:latin typeface="Times New Roman" panose="02020603050405020304" pitchFamily="18" charset="0"/>
                <a:cs typeface="Times New Roman" panose="02020603050405020304" pitchFamily="18" charset="0"/>
              </a:rPr>
              <a:t> </a:t>
            </a:r>
            <a:r>
              <a:rPr lang="en-US" sz="2600" u="sng" dirty="0">
                <a:solidFill>
                  <a:srgbClr val="FFFF00"/>
                </a:solidFill>
                <a:latin typeface="Times New Roman" panose="02020603050405020304" pitchFamily="18" charset="0"/>
                <a:cs typeface="Times New Roman" panose="02020603050405020304" pitchFamily="18" charset="0"/>
              </a:rPr>
              <a:t>knowing that from the Lord you will receive the inheritance as your reward</a:t>
            </a:r>
            <a:r>
              <a:rPr lang="en-US" sz="2600" dirty="0">
                <a:solidFill>
                  <a:schemeClr val="bg1"/>
                </a:solidFill>
                <a:latin typeface="Times New Roman" panose="02020603050405020304" pitchFamily="18" charset="0"/>
                <a:cs typeface="Times New Roman" panose="02020603050405020304" pitchFamily="18" charset="0"/>
              </a:rPr>
              <a:t>. You are serving the Lord Christ.</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For the wrongdoer will be paid back for the wrong he has done, and there is no partiality"</a:t>
            </a:r>
          </a:p>
          <a:p>
            <a:pPr marL="0" indent="0">
              <a:buNone/>
            </a:pPr>
            <a:r>
              <a:rPr lang="en-US"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5569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am I striving for in my career?</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4"/>
            <a:ext cx="7886700" cy="4667249"/>
          </a:xfrm>
        </p:spPr>
        <p:txBody>
          <a:bodyPr>
            <a:normAutofit/>
          </a:bodyPr>
          <a:lstStyle/>
          <a:p>
            <a:pPr marL="514350" indent="-514350">
              <a:buFont typeface="+mj-lt"/>
              <a:buAutoNum type="arabicParenR" startAt="2"/>
            </a:pPr>
            <a:r>
              <a:rPr lang="en-US" sz="3200" dirty="0">
                <a:solidFill>
                  <a:schemeClr val="bg1"/>
                </a:solidFill>
                <a:latin typeface="Times New Roman" panose="02020603050405020304" pitchFamily="18" charset="0"/>
                <a:cs typeface="Times New Roman" panose="02020603050405020304" pitchFamily="18" charset="0"/>
              </a:rPr>
              <a:t>Strive to provide for yourself and for your family</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1 Timothy 5:3-8</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“…But if anyone does not provide for his relatives, and especially for members of his household, he has denied the faith and is </a:t>
            </a:r>
            <a:r>
              <a:rPr lang="en-US" sz="2600" u="sng" dirty="0">
                <a:solidFill>
                  <a:srgbClr val="FFFF00"/>
                </a:solidFill>
                <a:latin typeface="Times New Roman" panose="02020603050405020304" pitchFamily="18" charset="0"/>
                <a:cs typeface="Times New Roman" panose="02020603050405020304" pitchFamily="18" charset="0"/>
              </a:rPr>
              <a:t>worse than an unbeliever</a:t>
            </a:r>
            <a:r>
              <a:rPr lang="en-US" sz="2600" dirty="0">
                <a:solidFill>
                  <a:schemeClr val="bg1"/>
                </a:solidFill>
                <a:latin typeface="Times New Roman" panose="02020603050405020304" pitchFamily="18" charset="0"/>
                <a:cs typeface="Times New Roman" panose="02020603050405020304" pitchFamily="18" charset="0"/>
              </a:rPr>
              <a:t>.”</a:t>
            </a:r>
          </a:p>
          <a:p>
            <a:pPr marL="914400" lvl="2"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84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am I striving for in my career?</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25625"/>
            <a:ext cx="7886700" cy="4351338"/>
          </a:xfrm>
        </p:spPr>
        <p:txBody>
          <a:bodyPr>
            <a:normAutofit/>
          </a:bodyPr>
          <a:lstStyle/>
          <a:p>
            <a:pPr marL="514350" indent="-514350">
              <a:buFont typeface="+mj-lt"/>
              <a:buAutoNum type="arabicParenR" startAt="3"/>
            </a:pPr>
            <a:r>
              <a:rPr lang="en-US" sz="3200" dirty="0">
                <a:solidFill>
                  <a:schemeClr val="bg1"/>
                </a:solidFill>
                <a:latin typeface="Times New Roman" panose="02020603050405020304" pitchFamily="18" charset="0"/>
                <a:cs typeface="Times New Roman" panose="02020603050405020304" pitchFamily="18" charset="0"/>
              </a:rPr>
              <a:t>Strive to glorify God</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1 Corinthians 10:30-31</a:t>
            </a:r>
          </a:p>
          <a:p>
            <a:pPr marL="914400" lvl="2" indent="0">
              <a:buNone/>
            </a:pPr>
            <a:r>
              <a:rPr lang="en-US" sz="2600" dirty="0">
                <a:solidFill>
                  <a:schemeClr val="bg1"/>
                </a:solidFill>
                <a:latin typeface="Times New Roman" panose="02020603050405020304" pitchFamily="18" charset="0"/>
                <a:cs typeface="Times New Roman" panose="02020603050405020304" pitchFamily="18" charset="0"/>
              </a:rPr>
              <a:t>“So, whether you eat or drink, or whatever you do, </a:t>
            </a:r>
            <a:r>
              <a:rPr lang="en-US" sz="2600" u="sng" dirty="0">
                <a:solidFill>
                  <a:srgbClr val="FFFF00"/>
                </a:solidFill>
                <a:latin typeface="Times New Roman" panose="02020603050405020304" pitchFamily="18" charset="0"/>
                <a:cs typeface="Times New Roman" panose="02020603050405020304" pitchFamily="18" charset="0"/>
              </a:rPr>
              <a:t>do all to the glory of God</a:t>
            </a:r>
            <a:r>
              <a:rPr lang="en-US" sz="2600" dirty="0">
                <a:solidFill>
                  <a:schemeClr val="bg1"/>
                </a:solidFill>
                <a:latin typeface="Times New Roman" panose="02020603050405020304" pitchFamily="18" charset="0"/>
                <a:cs typeface="Times New Roman" panose="02020603050405020304" pitchFamily="18" charset="0"/>
              </a:rPr>
              <a:t>.</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Give no offense to Jews or to Greeks or to the church of God, just as I try to please everyone in everything I do, not seeking my own advantage, but that of many, that they may be saved.”</a:t>
            </a: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756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23E-52D8-4D47-A516-A433283AEEF0}"/>
              </a:ext>
            </a:extLst>
          </p:cNvPr>
          <p:cNvSpPr>
            <a:spLocks noGrp="1"/>
          </p:cNvSpPr>
          <p:nvPr>
            <p:ph type="title"/>
          </p:nvPr>
        </p:nvSpPr>
        <p:spPr/>
        <p:txBody>
          <a:bodyPr>
            <a:normAutofit/>
          </a:bodyPr>
          <a:lstStyle/>
          <a:p>
            <a:pPr algn="ctr"/>
            <a:r>
              <a:rPr lang="en-US" sz="3600" dirty="0">
                <a:solidFill>
                  <a:schemeClr val="bg1"/>
                </a:solidFill>
                <a:latin typeface="Times New Roman" panose="02020603050405020304" pitchFamily="18" charset="0"/>
                <a:cs typeface="Times New Roman" panose="02020603050405020304" pitchFamily="18" charset="0"/>
              </a:rPr>
              <a:t>What is my vocation?</a:t>
            </a:r>
          </a:p>
        </p:txBody>
      </p:sp>
      <p:sp>
        <p:nvSpPr>
          <p:cNvPr id="3" name="Content Placeholder 2">
            <a:extLst>
              <a:ext uri="{FF2B5EF4-FFF2-40B4-BE49-F238E27FC236}">
                <a16:creationId xmlns:a16="http://schemas.microsoft.com/office/drawing/2014/main" id="{F0D3AF83-6C81-0D4D-8F45-9C1222E65D0E}"/>
              </a:ext>
            </a:extLst>
          </p:cNvPr>
          <p:cNvSpPr>
            <a:spLocks noGrp="1"/>
          </p:cNvSpPr>
          <p:nvPr>
            <p:ph idx="1"/>
          </p:nvPr>
        </p:nvSpPr>
        <p:spPr>
          <a:xfrm>
            <a:off x="628650" y="1835052"/>
            <a:ext cx="7886700" cy="4351338"/>
          </a:xfrm>
        </p:spPr>
        <p:txBody>
          <a:bodyPr>
            <a:normAutofit lnSpcReduction="10000"/>
          </a:bodyPr>
          <a:lstStyle/>
          <a:p>
            <a:r>
              <a:rPr lang="en-US" sz="3200" dirty="0">
                <a:solidFill>
                  <a:schemeClr val="bg1"/>
                </a:solidFill>
                <a:latin typeface="Times New Roman" panose="02020603050405020304" pitchFamily="18" charset="0"/>
                <a:cs typeface="Times New Roman" panose="02020603050405020304" pitchFamily="18" charset="0"/>
              </a:rPr>
              <a:t>What is vocation?</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Your calling</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Your purpose</a:t>
            </a:r>
          </a:p>
          <a:p>
            <a:pPr lvl="1">
              <a:buFontTx/>
              <a:buChar char="-"/>
            </a:pPr>
            <a:r>
              <a:rPr lang="en-US" sz="2800" dirty="0">
                <a:solidFill>
                  <a:schemeClr val="bg1"/>
                </a:solidFill>
                <a:latin typeface="Times New Roman" panose="02020603050405020304" pitchFamily="18" charset="0"/>
                <a:cs typeface="Times New Roman" panose="02020603050405020304" pitchFamily="18" charset="0"/>
              </a:rPr>
              <a:t>First used in the catholic church to describe people “called to service”</a:t>
            </a:r>
          </a:p>
          <a:p>
            <a:pPr lvl="2"/>
            <a:r>
              <a:rPr lang="en-US" sz="2600" dirty="0">
                <a:solidFill>
                  <a:schemeClr val="bg1"/>
                </a:solidFill>
                <a:latin typeface="Times New Roman" panose="02020603050405020304" pitchFamily="18" charset="0"/>
                <a:cs typeface="Times New Roman" panose="02020603050405020304" pitchFamily="18" charset="0"/>
              </a:rPr>
              <a:t>A ”call” to become a priest, monk, or nun</a:t>
            </a:r>
          </a:p>
          <a:p>
            <a:r>
              <a:rPr lang="en-US" sz="3200" dirty="0">
                <a:solidFill>
                  <a:schemeClr val="bg1"/>
                </a:solidFill>
                <a:latin typeface="Times New Roman" panose="02020603050405020304" pitchFamily="18" charset="0"/>
                <a:cs typeface="Times New Roman" panose="02020603050405020304" pitchFamily="18" charset="0"/>
              </a:rPr>
              <a:t>Do what you were “made to do”</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pPr marL="0" indent="0" algn="ctr">
              <a:buNone/>
            </a:pPr>
            <a:r>
              <a:rPr lang="en-US" sz="3600" dirty="0">
                <a:solidFill>
                  <a:srgbClr val="FFFF00"/>
                </a:solidFill>
                <a:latin typeface="Times New Roman" panose="02020603050405020304" pitchFamily="18" charset="0"/>
                <a:cs typeface="Times New Roman" panose="02020603050405020304" pitchFamily="18" charset="0"/>
              </a:rPr>
              <a:t>What is our vocation from the Lord?</a:t>
            </a:r>
          </a:p>
          <a:p>
            <a:pPr marL="0" indent="0" algn="ctr">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39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1212</TotalTime>
  <Words>448</Words>
  <Application>Microsoft Office PowerPoint</Application>
  <PresentationFormat>On-screen Show (4:3)</PresentationFormat>
  <Paragraphs>135</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Being Sojourners and Exiles in Our Careers</vt:lpstr>
      <vt:lpstr>What am I striving for in my career?</vt:lpstr>
      <vt:lpstr>What am I striving for in my career?</vt:lpstr>
      <vt:lpstr>What am I striving for in my career?</vt:lpstr>
      <vt:lpstr>What am I striving for in my career?</vt:lpstr>
      <vt:lpstr>What am I striving for in my career?</vt:lpstr>
      <vt:lpstr>What is my vocation?</vt:lpstr>
      <vt:lpstr>What is my vocation?</vt:lpstr>
      <vt:lpstr>What is my vocation?</vt:lpstr>
      <vt:lpstr>What is my vocation?</vt:lpstr>
      <vt:lpstr>What is my vocation?</vt:lpstr>
      <vt:lpstr>How is my career defining me?</vt:lpstr>
      <vt:lpstr>How is my career defining me?</vt:lpstr>
      <vt:lpstr>How is my career defining me?</vt:lpstr>
      <vt:lpstr>The Lord can use you no matter  what you do</vt:lpstr>
      <vt:lpstr>The Lord can use you no matter  what you do</vt:lpstr>
      <vt:lpstr>Being Sojourners and Exiles in Our Careers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am I striving for in my career?</dc:title>
  <dc:creator>Microsoft Office User</dc:creator>
  <cp:lastModifiedBy>Charles Cook</cp:lastModifiedBy>
  <cp:revision>64</cp:revision>
  <dcterms:created xsi:type="dcterms:W3CDTF">2019-01-26T17:17:17Z</dcterms:created>
  <dcterms:modified xsi:type="dcterms:W3CDTF">2019-01-27T13:51:51Z</dcterms:modified>
</cp:coreProperties>
</file>